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4676" r:id="rId5"/>
    <p:sldMasterId id="2147484695" r:id="rId6"/>
    <p:sldMasterId id="2147484710" r:id="rId7"/>
    <p:sldMasterId id="2147484723" r:id="rId8"/>
  </p:sldMasterIdLst>
  <p:notesMasterIdLst>
    <p:notesMasterId r:id="rId42"/>
  </p:notesMasterIdLst>
  <p:handoutMasterIdLst>
    <p:handoutMasterId r:id="rId43"/>
  </p:handoutMasterIdLst>
  <p:sldIdLst>
    <p:sldId id="2147471930" r:id="rId9"/>
    <p:sldId id="2147471772" r:id="rId10"/>
    <p:sldId id="2147474261" r:id="rId11"/>
    <p:sldId id="2147471782" r:id="rId12"/>
    <p:sldId id="13978" r:id="rId13"/>
    <p:sldId id="2147471846" r:id="rId14"/>
    <p:sldId id="2147474249" r:id="rId15"/>
    <p:sldId id="2147471830" r:id="rId16"/>
    <p:sldId id="2147471936" r:id="rId17"/>
    <p:sldId id="2147471725" r:id="rId18"/>
    <p:sldId id="2147471858" r:id="rId19"/>
    <p:sldId id="2147471872" r:id="rId20"/>
    <p:sldId id="14034" r:id="rId21"/>
    <p:sldId id="14025" r:id="rId22"/>
    <p:sldId id="13987" r:id="rId23"/>
    <p:sldId id="1893" r:id="rId24"/>
    <p:sldId id="2147471820" r:id="rId25"/>
    <p:sldId id="2147471789" r:id="rId26"/>
    <p:sldId id="2147471938" r:id="rId27"/>
    <p:sldId id="2147471822" r:id="rId28"/>
    <p:sldId id="2147471869" r:id="rId29"/>
    <p:sldId id="2147471851" r:id="rId30"/>
    <p:sldId id="14050" r:id="rId31"/>
    <p:sldId id="2147471960" r:id="rId32"/>
    <p:sldId id="2147474265" r:id="rId33"/>
    <p:sldId id="2147474252" r:id="rId34"/>
    <p:sldId id="2147474154" r:id="rId35"/>
    <p:sldId id="2147474270" r:id="rId36"/>
    <p:sldId id="2147474137" r:id="rId37"/>
    <p:sldId id="2147474271" r:id="rId38"/>
    <p:sldId id="2147471835" r:id="rId39"/>
    <p:sldId id="2147471878" r:id="rId40"/>
    <p:sldId id="2147474254" r:id="rId41"/>
  </p:sldIdLst>
  <p:sldSz cx="9144000" cy="5143500" type="screen16x9"/>
  <p:notesSz cx="7102475" cy="9388475"/>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CCB4530D-A116-40DA-AD24-F8DF04F5C524}">
          <p14:sldIdLst>
            <p14:sldId id="2147471930"/>
            <p14:sldId id="2147471772"/>
            <p14:sldId id="2147474261"/>
            <p14:sldId id="2147471782"/>
            <p14:sldId id="13978"/>
            <p14:sldId id="2147471846"/>
            <p14:sldId id="2147474249"/>
            <p14:sldId id="2147471830"/>
            <p14:sldId id="2147471936"/>
            <p14:sldId id="2147471725"/>
            <p14:sldId id="2147471858"/>
            <p14:sldId id="2147471872"/>
            <p14:sldId id="14034"/>
            <p14:sldId id="14025"/>
            <p14:sldId id="13987"/>
            <p14:sldId id="1893"/>
            <p14:sldId id="2147471820"/>
            <p14:sldId id="2147471789"/>
            <p14:sldId id="2147471938"/>
            <p14:sldId id="2147471822"/>
            <p14:sldId id="2147471869"/>
            <p14:sldId id="2147471851"/>
            <p14:sldId id="14050"/>
            <p14:sldId id="2147471960"/>
            <p14:sldId id="2147474265"/>
            <p14:sldId id="2147474252"/>
            <p14:sldId id="2147474154"/>
            <p14:sldId id="2147474270"/>
            <p14:sldId id="2147474137"/>
            <p14:sldId id="2147474271"/>
            <p14:sldId id="2147471835"/>
            <p14:sldId id="2147471878"/>
            <p14:sldId id="2147474254"/>
          </p14:sldIdLst>
        </p14:section>
      </p14:sectionLst>
    </p:ext>
    <p:ext uri="{EFAFB233-063F-42B5-8137-9DF3F51BA10A}">
      <p15:sldGuideLst xmlns:p15="http://schemas.microsoft.com/office/powerpoint/2012/main">
        <p15:guide id="1" orient="horz" pos="1620">
          <p15:clr>
            <a:srgbClr val="A4A3A4"/>
          </p15:clr>
        </p15:guide>
        <p15:guide id="2" orient="horz" pos="1212" userDrawn="1">
          <p15:clr>
            <a:srgbClr val="A4A3A4"/>
          </p15:clr>
        </p15:guide>
        <p15:guide id="3" orient="horz" pos="468" userDrawn="1">
          <p15:clr>
            <a:srgbClr val="A4A3A4"/>
          </p15:clr>
        </p15:guide>
        <p15:guide id="4" pos="2880">
          <p15:clr>
            <a:srgbClr val="A4A3A4"/>
          </p15:clr>
        </p15:guide>
        <p15:guide id="5" pos="346">
          <p15:clr>
            <a:srgbClr val="A4A3A4"/>
          </p15:clr>
        </p15:guide>
        <p15:guide id="6" pos="576">
          <p15:clr>
            <a:srgbClr val="A4A3A4"/>
          </p15:clr>
        </p15:guide>
        <p15:guide id="7" pos="5587">
          <p15:clr>
            <a:srgbClr val="A4A3A4"/>
          </p15:clr>
        </p15:guide>
        <p15:guide id="8" pos="1613">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5B5C003-DFEA-EE37-B835-1476F3F93CDE}" name="David Bharucha" initials="DB" userId="S::dbharucha@milestonepharma.com::9a98783b-4bb4-429f-93b7-fc6369374a3b" providerId="AD"/>
  <p188:author id="{41F9BF15-B9B5-F856-1FC7-2BA63EB5E796}" name="Amit Hasija" initials="AH" userId="S::ahasija@milestonepharma.com::fe47a785-35b6-45fc-8647-8f63b31a2b51" providerId="AD"/>
  <p188:author id="{906ED63D-1156-BEBD-1996-404B82CD219E}" name="Lorenz Muller" initials="LM" userId="S::lmuller@milestonepharma.com::4a8753ef-93c0-40f7-b2ad-95657a0d6421" providerId="AD"/>
  <p188:author id="{B4216A41-3AEC-77BE-C009-F6EAA3228F97}" name="Lisa Peluso" initials="LP" userId="fb7ac3e2a333c2e3" providerId="Windows Live"/>
  <p188:author id="{6A54997E-CB72-B2DF-8817-0F4F6C763CE7}" name="Michael Wood" initials="MW" userId="S::mwood_lifesciadvisors.com#ext#@milestonepharma.onmicrosoft.com::fe430857-615e-434e-ab24-67fd9aa8381b" providerId="AD"/>
  <p188:author id="{D3BCA489-CDCA-5932-EB54-BA1C549632D3}" name="Amit Hasija" initials="AH" userId="37156fecc113ccd5" providerId="Windows Live"/>
  <p188:author id="{F5A63590-AC49-F734-DCC1-A4A23B355183}" name="Joseph Oliveto" initials="JO" userId="S::joliveto@milestonepharma.com::e13f20da-0fdb-4b0b-ba6a-e6e44e90a36d" providerId="AD"/>
  <p188:author id="{1F7FD6B4-8A74-7CD6-9066-86D22728CCEC}" name="Lisa Peluso" initials="LP" userId="S::lisa_doubleelevation.com#ext#@milestonepharma.onmicrosoft.com::e648a614-3625-4d5c-9bd3-b77461ffe5b1" providerId="AD"/>
  <p188:author id="{D583BCBB-10C6-6679-ACA2-556E7D1E6248}" name="Kim Fox" initials="KF" userId="S::kfox@milestonepharma.com::c2fdc186-d6ec-45eb-91ba-b19de35634e2" providerId="AD"/>
  <p188:author id="{08F61FBF-8E8D-AB28-CE3A-FA6221993FD0}" name="Lisa Peluso" initials="LP" userId="S::lisa@doubleelevation.com::030a1c36-8b42-4788-a3fa-8eab1890fe35" providerId="AD"/>
  <p188:author id="{909485E2-E337-E5DD-3B0E-513403579808}" name="Amit Hasija" initials="AH" userId="Amit Hasija" providerId="None"/>
  <p188:author id="{42448FF6-6EA7-BE2F-B7FD-31544FC7EB52}" name="Guy Rousseau" initials="GR" userId="S::grousseau@milestonepharma.com::e37863a1-621c-4595-9fb9-4625891e8ce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issa Forst" initials="MF [2]" lastIdx="11" clrIdx="6"/>
  <p:cmAuthor id="1" name="Lorenz Muller" initials="LM" lastIdx="2" clrIdx="0"/>
  <p:cmAuthor id="8" name="Lorenz Muller" initials="LM [3]" lastIdx="17" clrIdx="7"/>
  <p:cmAuthor id="2" name="Joe Oliveto" initials="JO" lastIdx="1" clrIdx="1"/>
  <p:cmAuthor id="9" name="Lorenz" initials="L" lastIdx="4" clrIdx="8"/>
  <p:cmAuthor id="3" name="Melissa Forst" initials="MF" lastIdx="22" clrIdx="2"/>
  <p:cmAuthor id="10" name="Rick Sherwood" initials="RS" lastIdx="2" clrIdx="9"/>
  <p:cmAuthor id="4" name="Sherri Spear" initials="SS" lastIdx="15" clrIdx="3"/>
  <p:cmAuthor id="11" name="Ron Haberman" initials="RH" lastIdx="30" clrIdx="10"/>
  <p:cmAuthor id="5" name="Lorenz Muller" initials="LM [2]" lastIdx="1" clrIdx="4"/>
  <p:cmAuthor id="6" name="Joseph Oliveto" initials="JO" lastIdx="34"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D8E5"/>
    <a:srgbClr val="503291"/>
    <a:srgbClr val="9CD7DB"/>
    <a:srgbClr val="7579B9"/>
    <a:srgbClr val="DB25C5"/>
    <a:srgbClr val="7A83BD"/>
    <a:srgbClr val="A0D5E2"/>
    <a:srgbClr val="89A4CC"/>
    <a:srgbClr val="20BDCE"/>
    <a:srgbClr val="5E47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405BC-78BD-4415-B52E-E46601DF29C2}" v="1" dt="2025-01-10T14:52:20.584"/>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561" y="48"/>
      </p:cViewPr>
      <p:guideLst>
        <p:guide orient="horz" pos="1620"/>
        <p:guide orient="horz" pos="1212"/>
        <p:guide orient="horz" pos="468"/>
        <p:guide pos="2880"/>
        <p:guide pos="346"/>
        <p:guide pos="576"/>
        <p:guide pos="5587"/>
        <p:guide pos="1613"/>
      </p:guideLst>
    </p:cSldViewPr>
  </p:slideViewPr>
  <p:notesTextViewPr>
    <p:cViewPr>
      <p:scale>
        <a:sx n="1" d="1"/>
        <a:sy n="1" d="1"/>
      </p:scale>
      <p:origin x="0" y="0"/>
    </p:cViewPr>
  </p:notesText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Oliveto" userId="e13f20da-0fdb-4b0b-ba6a-e6e44e90a36d" providerId="ADAL" clId="{E2A484C0-2372-499E-B891-7FCFAEC6AB66}"/>
    <pc:docChg chg="custSel modSld modNotesMaster modHandout">
      <pc:chgData name="Joseph Oliveto" userId="e13f20da-0fdb-4b0b-ba6a-e6e44e90a36d" providerId="ADAL" clId="{E2A484C0-2372-499E-B891-7FCFAEC6AB66}" dt="2025-01-07T23:13:33.623" v="24"/>
      <pc:docMkLst>
        <pc:docMk/>
      </pc:docMkLst>
      <pc:sldChg chg="modNotes">
        <pc:chgData name="Joseph Oliveto" userId="e13f20da-0fdb-4b0b-ba6a-e6e44e90a36d" providerId="ADAL" clId="{E2A484C0-2372-499E-B891-7FCFAEC6AB66}" dt="2025-01-07T23:13:33.623" v="24"/>
        <pc:sldMkLst>
          <pc:docMk/>
          <pc:sldMk cId="4174708295" sldId="2147471851"/>
        </pc:sldMkLst>
      </pc:sldChg>
      <pc:sldChg chg="modSp mod">
        <pc:chgData name="Joseph Oliveto" userId="e13f20da-0fdb-4b0b-ba6a-e6e44e90a36d" providerId="ADAL" clId="{E2A484C0-2372-499E-B891-7FCFAEC6AB66}" dt="2025-01-07T23:11:43.019" v="23" actId="20577"/>
        <pc:sldMkLst>
          <pc:docMk/>
          <pc:sldMk cId="4183542155" sldId="2147471930"/>
        </pc:sldMkLst>
        <pc:spChg chg="mod">
          <ac:chgData name="Joseph Oliveto" userId="e13f20da-0fdb-4b0b-ba6a-e6e44e90a36d" providerId="ADAL" clId="{E2A484C0-2372-499E-B891-7FCFAEC6AB66}" dt="2025-01-07T23:11:43.019" v="23" actId="20577"/>
          <ac:spMkLst>
            <pc:docMk/>
            <pc:sldMk cId="4183542155" sldId="2147471930"/>
            <ac:spMk id="4" creationId="{9E594388-80E5-7785-6F46-EF6377176607}"/>
          </ac:spMkLst>
        </pc:spChg>
      </pc:sldChg>
      <pc:sldChg chg="modNotes">
        <pc:chgData name="Joseph Oliveto" userId="e13f20da-0fdb-4b0b-ba6a-e6e44e90a36d" providerId="ADAL" clId="{E2A484C0-2372-499E-B891-7FCFAEC6AB66}" dt="2025-01-07T23:13:33.623" v="24"/>
        <pc:sldMkLst>
          <pc:docMk/>
          <pc:sldMk cId="2003954076" sldId="2147474249"/>
        </pc:sldMkLst>
      </pc:sldChg>
    </pc:docChg>
  </pc:docChgLst>
  <pc:docChgLst>
    <pc:chgData name="David Bharucha" userId="9a98783b-4bb4-429f-93b7-fc6369374a3b" providerId="ADAL" clId="{681405BC-78BD-4415-B52E-E46601DF29C2}"/>
    <pc:docChg chg="modSld modNotesMaster modHandout">
      <pc:chgData name="David Bharucha" userId="9a98783b-4bb4-429f-93b7-fc6369374a3b" providerId="ADAL" clId="{681405BC-78BD-4415-B52E-E46601DF29C2}" dt="2025-01-10T14:52:20.584" v="0"/>
      <pc:docMkLst>
        <pc:docMk/>
      </pc:docMkLst>
      <pc:sldChg chg="modNotes">
        <pc:chgData name="David Bharucha" userId="9a98783b-4bb4-429f-93b7-fc6369374a3b" providerId="ADAL" clId="{681405BC-78BD-4415-B52E-E46601DF29C2}" dt="2025-01-10T14:52:20.584" v="0"/>
        <pc:sldMkLst>
          <pc:docMk/>
          <pc:sldMk cId="4174708295" sldId="2147471851"/>
        </pc:sldMkLst>
      </pc:sldChg>
      <pc:sldChg chg="modNotes">
        <pc:chgData name="David Bharucha" userId="9a98783b-4bb4-429f-93b7-fc6369374a3b" providerId="ADAL" clId="{681405BC-78BD-4415-B52E-E46601DF29C2}" dt="2025-01-10T14:52:20.584" v="0"/>
        <pc:sldMkLst>
          <pc:docMk/>
          <pc:sldMk cId="2003954076" sldId="214747424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BhagathChirra\AppData\Local\Microsoft\Windows\INetCache\Content.Outlook\AZU1C1KA\ReVeRA%205mmav%20HR%20by%20patient.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03446288099093"/>
          <c:y val="9.274863081563102E-2"/>
          <c:w val="0.53713166287442971"/>
          <c:h val="0.7799328745794453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25-4D65-8433-08BBFEE784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25-4D65-8433-08BBFEE784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25-4D65-8433-08BBFEE7848D}"/>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DE25-4D65-8433-08BBFEE7848D}"/>
              </c:ext>
            </c:extLst>
          </c:dPt>
          <c:dLbls>
            <c:dLbl>
              <c:idx val="0"/>
              <c:layout>
                <c:manualLayout>
                  <c:x val="-0.19411364696197916"/>
                  <c:y val="0.12857299919738216"/>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fld id="{6C77F6AF-7D91-4CE9-A4B4-B8BC4EE1F3DE}" type="CATEGORYNAME">
                      <a:rPr lang="en-US" sz="1200" smtClean="0"/>
                      <a:pPr>
                        <a:defRPr sz="1200" b="1">
                          <a:solidFill>
                            <a:schemeClr val="bg1"/>
                          </a:solidFill>
                        </a:defRPr>
                      </a:pPr>
                      <a:t>[CATEGORY NAME]</a:t>
                    </a:fld>
                    <a:r>
                      <a:rPr lang="en-US" sz="1200" baseline="0"/>
                      <a:t> </a:t>
                    </a:r>
                    <a:fld id="{E0034EA2-6699-4475-B563-8E62FA0D948B}" type="VALUE">
                      <a:rPr lang="en-US" sz="1200" baseline="0"/>
                      <a:pPr>
                        <a:defRPr sz="1200" b="1">
                          <a:solidFill>
                            <a:schemeClr val="bg1"/>
                          </a:solidFill>
                        </a:defRPr>
                      </a:pPr>
                      <a:t>[VALUE]</a:t>
                    </a:fld>
                    <a:endParaRPr lang="en-US" sz="1200" baseline="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25-4D65-8433-08BBFEE7848D}"/>
                </c:ext>
              </c:extLst>
            </c:dLbl>
            <c:dLbl>
              <c:idx val="1"/>
              <c:layout>
                <c:manualLayout>
                  <c:x val="9.7817218083697879E-2"/>
                  <c:y val="-0.16159165641366244"/>
                </c:manualLayout>
              </c:layout>
              <c:tx>
                <c:rich>
                  <a:bodyPr/>
                  <a:lstStyle/>
                  <a:p>
                    <a:fld id="{E3C371BF-F0C0-4754-BC64-03C4AEEBD2F2}" type="CATEGORYNAME">
                      <a:rPr lang="en-US" smtClean="0"/>
                      <a:pPr/>
                      <a:t>[CATEGORY NAME]</a:t>
                    </a:fld>
                    <a:r>
                      <a:rPr lang="en-US" baseline="0"/>
                      <a:t> </a:t>
                    </a:r>
                    <a:fld id="{7F5B4221-69A8-42AB-B1B2-E89B393323F6}"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layout>
                    <c:manualLayout>
                      <c:w val="0.36789166465533601"/>
                      <c:h val="0.30836318500048998"/>
                    </c:manualLayout>
                  </c15:layout>
                  <c15:dlblFieldTable/>
                  <c15:showDataLabelsRange val="0"/>
                </c:ext>
                <c:ext xmlns:c16="http://schemas.microsoft.com/office/drawing/2014/chart" uri="{C3380CC4-5D6E-409C-BE32-E72D297353CC}">
                  <c16:uniqueId val="{00000003-DE25-4D65-8433-08BBFEE7848D}"/>
                </c:ext>
              </c:extLst>
            </c:dLbl>
            <c:dLbl>
              <c:idx val="2"/>
              <c:layout>
                <c:manualLayout>
                  <c:x val="0.14639190718666004"/>
                  <c:y val="0.10590202165652254"/>
                </c:manualLayout>
              </c:layout>
              <c:tx>
                <c:rich>
                  <a:bodyPr/>
                  <a:lstStyle/>
                  <a:p>
                    <a:fld id="{9D34564D-589F-42EC-9E3E-8968CFE224CB}" type="CATEGORYNAME">
                      <a:rPr lang="en-US" smtClean="0"/>
                      <a:pPr/>
                      <a:t>[CATEGORY NAME]</a:t>
                    </a:fld>
                    <a:r>
                      <a:rPr lang="en-US" baseline="0"/>
                      <a:t> </a:t>
                    </a:r>
                    <a:fld id="{76757D61-80A8-4920-9063-A5E482C27D79}"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layout>
                    <c:manualLayout>
                      <c:w val="0.25115840927571009"/>
                      <c:h val="0.23451331348061361"/>
                    </c:manualLayout>
                  </c15:layout>
                  <c15:dlblFieldTable/>
                  <c15:showDataLabelsRange val="0"/>
                </c:ext>
                <c:ext xmlns:c16="http://schemas.microsoft.com/office/drawing/2014/chart" uri="{C3380CC4-5D6E-409C-BE32-E72D297353CC}">
                  <c16:uniqueId val="{00000005-DE25-4D65-8433-08BBFEE7848D}"/>
                </c:ext>
              </c:extLst>
            </c:dLbl>
            <c:dLbl>
              <c:idx val="3"/>
              <c:layout>
                <c:manualLayout>
                  <c:x val="0.12843263838931079"/>
                  <c:y val="9.9306186916803679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095DA19D-3C48-49B6-A727-3AC4B162DF92}" type="CATEGORYNAME">
                      <a:rPr lang="en-US" sz="1200" smtClean="0"/>
                      <a:pPr>
                        <a:defRPr sz="1200" b="1"/>
                      </a:pPr>
                      <a:t>[CATEGORY NAME]</a:t>
                    </a:fld>
                    <a:r>
                      <a:rPr lang="en-US" sz="1200" baseline="0"/>
                      <a:t> </a:t>
                    </a:r>
                    <a:fld id="{671F35CB-84ED-446B-867F-F9104EB4AEAE}" type="VALUE">
                      <a:rPr lang="en-US" sz="1200" baseline="0" dirty="0"/>
                      <a:pPr>
                        <a:defRPr sz="1200" b="1"/>
                      </a:pPr>
                      <a:t>[VALUE]</a:t>
                    </a:fld>
                    <a:endParaRPr lang="en-US" sz="1200" baseline="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008135930019754"/>
                      <c:h val="0.23640240682468991"/>
                    </c:manualLayout>
                  </c15:layout>
                  <c15:dlblFieldTable/>
                  <c15:showDataLabelsRange val="0"/>
                </c:ext>
                <c:ext xmlns:c16="http://schemas.microsoft.com/office/drawing/2014/chart" uri="{C3380CC4-5D6E-409C-BE32-E72D297353CC}">
                  <c16:uniqueId val="{00000007-DE25-4D65-8433-08BBFEE7848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Pill-in-Pocket</c:v>
                </c:pt>
                <c:pt idx="1">
                  <c:v>Chronic Medications Alone</c:v>
                </c:pt>
                <c:pt idx="2">
                  <c:v>No Treatment</c:v>
                </c:pt>
                <c:pt idx="3">
                  <c:v>Ablations</c:v>
                </c:pt>
              </c:strCache>
            </c:strRef>
          </c:cat>
          <c:val>
            <c:numRef>
              <c:f>Sheet1!$B$2:$B$5</c:f>
              <c:numCache>
                <c:formatCode>0%</c:formatCode>
                <c:ptCount val="4"/>
                <c:pt idx="0">
                  <c:v>0.33846153846153848</c:v>
                </c:pt>
                <c:pt idx="1">
                  <c:v>0.36923076923076925</c:v>
                </c:pt>
                <c:pt idx="2">
                  <c:v>0.16923076923076924</c:v>
                </c:pt>
                <c:pt idx="3">
                  <c:v>0.12307692307692308</c:v>
                </c:pt>
              </c:numCache>
            </c:numRef>
          </c:val>
          <c:extLst>
            <c:ext xmlns:c16="http://schemas.microsoft.com/office/drawing/2014/chart" uri="{C3380CC4-5D6E-409C-BE32-E72D297353CC}">
              <c16:uniqueId val="{00000008-DE25-4D65-8433-08BBFEE7848D}"/>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DE25-4D65-8433-08BBFEE784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DE25-4D65-8433-08BBFEE784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DE25-4D65-8433-08BBFEE784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DE25-4D65-8433-08BBFEE7848D}"/>
              </c:ext>
            </c:extLst>
          </c:dPt>
          <c:cat>
            <c:strRef>
              <c:f>Sheet1!$A$2:$A$5</c:f>
              <c:strCache>
                <c:ptCount val="4"/>
                <c:pt idx="0">
                  <c:v>Pill-in-Pocket</c:v>
                </c:pt>
                <c:pt idx="1">
                  <c:v>Chronic Medications Alone</c:v>
                </c:pt>
                <c:pt idx="2">
                  <c:v>No Treatment</c:v>
                </c:pt>
                <c:pt idx="3">
                  <c:v>Ablations</c:v>
                </c:pt>
              </c:strCache>
            </c:strRef>
          </c:cat>
          <c:val>
            <c:numRef>
              <c:f>Sheet1!$C$2:$C$5</c:f>
              <c:numCache>
                <c:formatCode>General</c:formatCode>
                <c:ptCount val="4"/>
                <c:pt idx="0">
                  <c:v>220</c:v>
                </c:pt>
                <c:pt idx="1">
                  <c:v>240</c:v>
                </c:pt>
                <c:pt idx="2">
                  <c:v>110</c:v>
                </c:pt>
                <c:pt idx="3">
                  <c:v>80</c:v>
                </c:pt>
              </c:numCache>
            </c:numRef>
          </c:val>
          <c:extLst>
            <c:ext xmlns:c16="http://schemas.microsoft.com/office/drawing/2014/chart" uri="{C3380CC4-5D6E-409C-BE32-E72D297353CC}">
              <c16:uniqueId val="{00000011-DE25-4D65-8433-08BBFEE7848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A3E-4145-8399-C480EAFD2FBB}"/>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4A3E-4145-8399-C480EAFD2FB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A3E-4145-8399-C480EAFD2FBB}"/>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3-4A3E-4145-8399-C480EAFD2FBB}"/>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6-4A3E-4145-8399-C480EAFD2FBB}"/>
              </c:ext>
            </c:extLst>
          </c:dPt>
          <c:dLbls>
            <c:dLbl>
              <c:idx val="0"/>
              <c:layout>
                <c:manualLayout>
                  <c:x val="-0.23887907212194837"/>
                  <c:y val="1.2072241755729235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r>
                      <a:rPr lang="en-US" sz="1400">
                        <a:solidFill>
                          <a:schemeClr val="tx1"/>
                        </a:solidFill>
                      </a:rPr>
                      <a:t>CARDAMYST</a:t>
                    </a:r>
                    <a:r>
                      <a:rPr lang="en-US" sz="1400" baseline="0">
                        <a:solidFill>
                          <a:schemeClr val="tx1"/>
                        </a:solidFill>
                      </a:rPr>
                      <a:t> </a:t>
                    </a:r>
                    <a:fld id="{68B6E87F-A36D-4173-8FC2-BA58238AE6C4}" type="VALUE">
                      <a:rPr lang="en-US" sz="1400" smtClean="0">
                        <a:solidFill>
                          <a:schemeClr val="tx1"/>
                        </a:solidFill>
                      </a:rPr>
                      <a:pPr>
                        <a:defRPr sz="1400" b="1">
                          <a:solidFill>
                            <a:schemeClr val="tx1"/>
                          </a:solidFill>
                        </a:defRPr>
                      </a:pPr>
                      <a:t>[VALUE]</a:t>
                    </a:fld>
                    <a:endParaRPr lang="en-US" sz="1400" baseline="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5394316274560075"/>
                      <c:h val="0.30509029870930143"/>
                    </c:manualLayout>
                  </c15:layout>
                  <c15:dlblFieldTable/>
                  <c15:showDataLabelsRange val="0"/>
                </c:ext>
                <c:ext xmlns:c16="http://schemas.microsoft.com/office/drawing/2014/chart" uri="{C3380CC4-5D6E-409C-BE32-E72D297353CC}">
                  <c16:uniqueId val="{00000001-4A3E-4145-8399-C480EAFD2FBB}"/>
                </c:ext>
              </c:extLst>
            </c:dLbl>
            <c:dLbl>
              <c:idx val="1"/>
              <c:layout>
                <c:manualLayout>
                  <c:x val="4.8427395492725601E-2"/>
                  <c:y val="-0.1728006684255084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9A8D7461-70B8-4FF6-BC1C-B7F081E134EA}" type="VALUE">
                      <a:rPr lang="en-US" baseline="0" smtClean="0">
                        <a:solidFill>
                          <a:schemeClr val="bg1"/>
                        </a:solidFill>
                      </a:rPr>
                      <a:pPr>
                        <a:defRPr sz="1400" b="1">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A3E-4145-8399-C480EAFD2FBB}"/>
                </c:ext>
              </c:extLst>
            </c:dLbl>
            <c:dLbl>
              <c:idx val="2"/>
              <c:layout>
                <c:manualLayout>
                  <c:x val="0.1410176410340416"/>
                  <c:y val="-8.864974847906124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3E-4145-8399-C480EAFD2FBB}"/>
                </c:ext>
              </c:extLst>
            </c:dLbl>
            <c:dLbl>
              <c:idx val="3"/>
              <c:layout>
                <c:manualLayout>
                  <c:x val="0.16834376599422893"/>
                  <c:y val="0.1120912477112087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0818714312914613"/>
                      <c:h val="0.14565634167470612"/>
                    </c:manualLayout>
                  </c15:layout>
                </c:ext>
                <c:ext xmlns:c16="http://schemas.microsoft.com/office/drawing/2014/chart" uri="{C3380CC4-5D6E-409C-BE32-E72D297353CC}">
                  <c16:uniqueId val="{00000003-4A3E-4145-8399-C480EAFD2FBB}"/>
                </c:ext>
              </c:extLst>
            </c:dLbl>
            <c:dLbl>
              <c:idx val="4"/>
              <c:layout>
                <c:manualLayout>
                  <c:x val="7.8234184722050459E-2"/>
                  <c:y val="0.152370744816995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3E-4145-8399-C480EAFD2FB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Etripamil</c:v>
                </c:pt>
                <c:pt idx="1">
                  <c:v>Pill-in-Pocket</c:v>
                </c:pt>
                <c:pt idx="2">
                  <c:v>Chronic Medications Alone</c:v>
                </c:pt>
                <c:pt idx="3">
                  <c:v>No Treatment</c:v>
                </c:pt>
                <c:pt idx="4">
                  <c:v>Ablations</c:v>
                </c:pt>
              </c:strCache>
            </c:strRef>
          </c:cat>
          <c:val>
            <c:numRef>
              <c:f>Sheet1!$B$2:$B$6</c:f>
              <c:numCache>
                <c:formatCode>0%</c:formatCode>
                <c:ptCount val="5"/>
                <c:pt idx="0">
                  <c:v>0.46</c:v>
                </c:pt>
                <c:pt idx="1">
                  <c:v>0.12</c:v>
                </c:pt>
                <c:pt idx="2">
                  <c:v>0.21</c:v>
                </c:pt>
                <c:pt idx="3">
                  <c:v>7.6923076923076927E-2</c:v>
                </c:pt>
                <c:pt idx="4">
                  <c:v>0.12307692307692308</c:v>
                </c:pt>
              </c:numCache>
            </c:numRef>
          </c:val>
          <c:extLst>
            <c:ext xmlns:c16="http://schemas.microsoft.com/office/drawing/2014/chart" uri="{C3380CC4-5D6E-409C-BE32-E72D297353CC}">
              <c16:uniqueId val="{00000000-4A3E-4145-8399-C480EAFD2FBB}"/>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B-823A-4D74-838D-F85F249F06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D-823A-4D74-838D-F85F249F06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F-823A-4D74-838D-F85F249F06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1-823A-4D74-838D-F85F249F06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3-823A-4D74-838D-F85F249F06EA}"/>
              </c:ext>
            </c:extLst>
          </c:dPt>
          <c:cat>
            <c:strRef>
              <c:f>Sheet1!$A$2:$A$6</c:f>
              <c:strCache>
                <c:ptCount val="5"/>
                <c:pt idx="0">
                  <c:v>Etripamil</c:v>
                </c:pt>
                <c:pt idx="1">
                  <c:v>Pill-in-Pocket</c:v>
                </c:pt>
                <c:pt idx="2">
                  <c:v>Chronic Medications Alone</c:v>
                </c:pt>
                <c:pt idx="3">
                  <c:v>No Treatment</c:v>
                </c:pt>
                <c:pt idx="4">
                  <c:v>Ablations</c:v>
                </c:pt>
              </c:strCache>
            </c:strRef>
          </c:cat>
          <c:val>
            <c:numRef>
              <c:f>Sheet1!$C$2:$C$6</c:f>
              <c:numCache>
                <c:formatCode>General</c:formatCode>
                <c:ptCount val="5"/>
                <c:pt idx="0">
                  <c:v>310</c:v>
                </c:pt>
                <c:pt idx="1">
                  <c:v>70</c:v>
                </c:pt>
                <c:pt idx="2">
                  <c:v>140</c:v>
                </c:pt>
                <c:pt idx="3">
                  <c:v>50</c:v>
                </c:pt>
                <c:pt idx="4">
                  <c:v>80</c:v>
                </c:pt>
              </c:numCache>
            </c:numRef>
          </c:val>
          <c:extLst>
            <c:ext xmlns:c16="http://schemas.microsoft.com/office/drawing/2014/chart" uri="{C3380CC4-5D6E-409C-BE32-E72D297353CC}">
              <c16:uniqueId val="{00000004-4A3E-4145-8399-C480EAFD2F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03446288099093"/>
          <c:y val="9.274863081563102E-2"/>
          <c:w val="0.53713166287442971"/>
          <c:h val="0.7799328745794453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689-4998-AEB1-B15F67EC1B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689-4998-AEB1-B15F67EC1B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689-4998-AEB1-B15F67EC1BA4}"/>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689-4998-AEB1-B15F67EC1BA4}"/>
              </c:ext>
            </c:extLst>
          </c:dPt>
          <c:dLbls>
            <c:dLbl>
              <c:idx val="0"/>
              <c:layout>
                <c:manualLayout>
                  <c:x val="-0.19411364696197916"/>
                  <c:y val="0.12857299919738216"/>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6C77F6AF-7D91-4CE9-A4B4-B8BC4EE1F3DE}" type="CATEGORYNAME">
                      <a:rPr lang="en-US" smtClean="0"/>
                      <a:pPr>
                        <a:defRPr sz="1400" b="1">
                          <a:solidFill>
                            <a:schemeClr val="bg1"/>
                          </a:solidFill>
                        </a:defRPr>
                      </a:pPr>
                      <a:t>[CATEGORY NAME]</a:t>
                    </a:fld>
                    <a:r>
                      <a:rPr lang="en-US" baseline="0"/>
                      <a:t> </a:t>
                    </a:r>
                    <a:fld id="{E0034EA2-6699-4475-B563-8E62FA0D948B}" type="VALUE">
                      <a:rPr lang="en-US" baseline="0"/>
                      <a:pPr>
                        <a:defRPr sz="1400" b="1">
                          <a:solidFill>
                            <a:schemeClr val="bg1"/>
                          </a:solidFill>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89-4998-AEB1-B15F67EC1BA4}"/>
                </c:ext>
              </c:extLst>
            </c:dLbl>
            <c:dLbl>
              <c:idx val="1"/>
              <c:layout>
                <c:manualLayout>
                  <c:x val="0.11864913567460027"/>
                  <c:y val="-0.16591288938732401"/>
                </c:manualLayout>
              </c:layout>
              <c:tx>
                <c:rich>
                  <a:bodyPr/>
                  <a:lstStyle/>
                  <a:p>
                    <a:fld id="{E3C371BF-F0C0-4754-BC64-03C4AEEBD2F2}" type="CATEGORYNAME">
                      <a:rPr lang="en-US" smtClean="0"/>
                      <a:pPr/>
                      <a:t>[CATEGORY NAME]</a:t>
                    </a:fld>
                    <a:r>
                      <a:rPr lang="en-US" baseline="0"/>
                      <a:t> </a:t>
                    </a:r>
                    <a:fld id="{7F5B4221-69A8-42AB-B1B2-E89B393323F6}"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layout>
                    <c:manualLayout>
                      <c:w val="0.36789166465533601"/>
                      <c:h val="0.30836318500048998"/>
                    </c:manualLayout>
                  </c15:layout>
                  <c15:dlblFieldTable/>
                  <c15:showDataLabelsRange val="0"/>
                </c:ext>
                <c:ext xmlns:c16="http://schemas.microsoft.com/office/drawing/2014/chart" uri="{C3380CC4-5D6E-409C-BE32-E72D297353CC}">
                  <c16:uniqueId val="{00000003-9689-4998-AEB1-B15F67EC1BA4}"/>
                </c:ext>
              </c:extLst>
            </c:dLbl>
            <c:dLbl>
              <c:idx val="2"/>
              <c:layout>
                <c:manualLayout>
                  <c:x val="0.13151196605030122"/>
                  <c:y val="7.5653390840891524E-2"/>
                </c:manualLayout>
              </c:layout>
              <c:tx>
                <c:rich>
                  <a:bodyPr/>
                  <a:lstStyle/>
                  <a:p>
                    <a:fld id="{9D34564D-589F-42EC-9E3E-8968CFE224CB}" type="CATEGORYNAME">
                      <a:rPr lang="en-US" smtClean="0"/>
                      <a:pPr/>
                      <a:t>[CATEGORY NAME]</a:t>
                    </a:fld>
                    <a:r>
                      <a:rPr lang="en-US" baseline="0"/>
                      <a:t> </a:t>
                    </a:r>
                    <a:fld id="{76757D61-80A8-4920-9063-A5E482C27D79}"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layout>
                    <c:manualLayout>
                      <c:w val="0.25115840927571009"/>
                      <c:h val="0.23451331348061361"/>
                    </c:manualLayout>
                  </c15:layout>
                  <c15:dlblFieldTable/>
                  <c15:showDataLabelsRange val="0"/>
                </c:ext>
                <c:ext xmlns:c16="http://schemas.microsoft.com/office/drawing/2014/chart" uri="{C3380CC4-5D6E-409C-BE32-E72D297353CC}">
                  <c16:uniqueId val="{00000005-9689-4998-AEB1-B15F67EC1BA4}"/>
                </c:ext>
              </c:extLst>
            </c:dLbl>
            <c:dLbl>
              <c:idx val="3"/>
              <c:layout>
                <c:manualLayout>
                  <c:x val="0.14331246236077883"/>
                  <c:y val="0.10362759001774768"/>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fld id="{095DA19D-3C48-49B6-A727-3AC4B162DF92}" type="CATEGORYNAME">
                      <a:rPr lang="en-US" smtClean="0"/>
                      <a:pPr>
                        <a:defRPr sz="1400" b="1"/>
                      </a:pPr>
                      <a:t>[CATEGORY NAME]</a:t>
                    </a:fld>
                    <a:r>
                      <a:rPr lang="en-US" baseline="0"/>
                      <a:t> </a:t>
                    </a:r>
                    <a:fld id="{671F35CB-84ED-446B-867F-F9104EB4AEAE}" type="VALUE">
                      <a:rPr lang="en-US" baseline="0" dirty="0"/>
                      <a:pPr>
                        <a:defRPr sz="1400" b="1"/>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4842940463832364"/>
                      <c:h val="0.26232980466665939"/>
                    </c:manualLayout>
                  </c15:layout>
                  <c15:dlblFieldTable/>
                  <c15:showDataLabelsRange val="0"/>
                </c:ext>
                <c:ext xmlns:c16="http://schemas.microsoft.com/office/drawing/2014/chart" uri="{C3380CC4-5D6E-409C-BE32-E72D297353CC}">
                  <c16:uniqueId val="{00000007-9689-4998-AEB1-B15F67EC1BA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Pill-in-Pocket</c:v>
                </c:pt>
                <c:pt idx="1">
                  <c:v>Chronic Medications Alone</c:v>
                </c:pt>
                <c:pt idx="2">
                  <c:v>No Treatment</c:v>
                </c:pt>
                <c:pt idx="3">
                  <c:v>Ablations</c:v>
                </c:pt>
              </c:strCache>
            </c:strRef>
          </c:cat>
          <c:val>
            <c:numRef>
              <c:f>Sheet1!$B$2:$B$5</c:f>
              <c:numCache>
                <c:formatCode>0%</c:formatCode>
                <c:ptCount val="4"/>
                <c:pt idx="0">
                  <c:v>0.33846153846153848</c:v>
                </c:pt>
                <c:pt idx="1">
                  <c:v>0.36923076923076925</c:v>
                </c:pt>
                <c:pt idx="2">
                  <c:v>0.16923076923076924</c:v>
                </c:pt>
                <c:pt idx="3">
                  <c:v>0.12307692307692308</c:v>
                </c:pt>
              </c:numCache>
            </c:numRef>
          </c:val>
          <c:extLst>
            <c:ext xmlns:c16="http://schemas.microsoft.com/office/drawing/2014/chart" uri="{C3380CC4-5D6E-409C-BE32-E72D297353CC}">
              <c16:uniqueId val="{00000008-9689-4998-AEB1-B15F67EC1BA4}"/>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689-4998-AEB1-B15F67EC1B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689-4998-AEB1-B15F67EC1B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689-4998-AEB1-B15F67EC1BA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689-4998-AEB1-B15F67EC1BA4}"/>
              </c:ext>
            </c:extLst>
          </c:dPt>
          <c:cat>
            <c:strRef>
              <c:f>Sheet1!$A$2:$A$5</c:f>
              <c:strCache>
                <c:ptCount val="4"/>
                <c:pt idx="0">
                  <c:v>Pill-in-Pocket</c:v>
                </c:pt>
                <c:pt idx="1">
                  <c:v>Chronic Medications Alone</c:v>
                </c:pt>
                <c:pt idx="2">
                  <c:v>No Treatment</c:v>
                </c:pt>
                <c:pt idx="3">
                  <c:v>Ablations</c:v>
                </c:pt>
              </c:strCache>
            </c:strRef>
          </c:cat>
          <c:val>
            <c:numRef>
              <c:f>Sheet1!$C$2:$C$5</c:f>
              <c:numCache>
                <c:formatCode>General</c:formatCode>
                <c:ptCount val="4"/>
                <c:pt idx="0">
                  <c:v>220</c:v>
                </c:pt>
                <c:pt idx="1">
                  <c:v>240</c:v>
                </c:pt>
                <c:pt idx="2">
                  <c:v>110</c:v>
                </c:pt>
                <c:pt idx="3">
                  <c:v>80</c:v>
                </c:pt>
              </c:numCache>
            </c:numRef>
          </c:val>
          <c:extLst>
            <c:ext xmlns:c16="http://schemas.microsoft.com/office/drawing/2014/chart" uri="{C3380CC4-5D6E-409C-BE32-E72D297353CC}">
              <c16:uniqueId val="{00000011-9689-4998-AEB1-B15F67EC1BA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'KM corrected X-axis'!$B$1</c:f>
              <c:strCache>
                <c:ptCount val="1"/>
                <c:pt idx="0">
                  <c:v>Placebo</c:v>
                </c:pt>
              </c:strCache>
            </c:strRef>
          </c:tx>
          <c:spPr>
            <a:ln w="28575" cap="rnd">
              <a:solidFill>
                <a:schemeClr val="bg1">
                  <a:lumMod val="50000"/>
                </a:schemeClr>
              </a:solidFill>
              <a:round/>
            </a:ln>
            <a:effectLst/>
          </c:spPr>
          <c:marker>
            <c:symbol val="none"/>
          </c:marker>
          <c:cat>
            <c:numRef>
              <c:f>'KM corrected X-axis'!$A$2:$A$302</c:f>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f>'KM corrected X-axis'!$B$2:$B$92</c:f>
              <c:numCache>
                <c:formatCode>General</c:formatCode>
                <c:ptCount val="91"/>
                <c:pt idx="0">
                  <c:v>0</c:v>
                </c:pt>
                <c:pt idx="1">
                  <c:v>3.5294117647058802E-2</c:v>
                </c:pt>
                <c:pt idx="2">
                  <c:v>3.5294117647058802E-2</c:v>
                </c:pt>
                <c:pt idx="3">
                  <c:v>5.9114015976761101E-2</c:v>
                </c:pt>
                <c:pt idx="4">
                  <c:v>5.9114015976761101E-2</c:v>
                </c:pt>
                <c:pt idx="5">
                  <c:v>7.1023965141612203E-2</c:v>
                </c:pt>
                <c:pt idx="6">
                  <c:v>7.1023965141612203E-2</c:v>
                </c:pt>
                <c:pt idx="7">
                  <c:v>9.4843863471314502E-2</c:v>
                </c:pt>
                <c:pt idx="8">
                  <c:v>0.13057371096586801</c:v>
                </c:pt>
                <c:pt idx="9">
                  <c:v>0.166303558460421</c:v>
                </c:pt>
                <c:pt idx="10">
                  <c:v>0.20203340595497499</c:v>
                </c:pt>
                <c:pt idx="11">
                  <c:v>0.20203340595497499</c:v>
                </c:pt>
                <c:pt idx="12">
                  <c:v>0.20203340595497499</c:v>
                </c:pt>
                <c:pt idx="13">
                  <c:v>0.214123808895051</c:v>
                </c:pt>
                <c:pt idx="14">
                  <c:v>0.214123808895051</c:v>
                </c:pt>
                <c:pt idx="15">
                  <c:v>0.22621421183512699</c:v>
                </c:pt>
                <c:pt idx="16">
                  <c:v>0.23830461477520301</c:v>
                </c:pt>
                <c:pt idx="17">
                  <c:v>0.23830461477520301</c:v>
                </c:pt>
                <c:pt idx="18">
                  <c:v>0.250395017715279</c:v>
                </c:pt>
                <c:pt idx="19">
                  <c:v>0.26248542065535502</c:v>
                </c:pt>
                <c:pt idx="20">
                  <c:v>0.27457582359543098</c:v>
                </c:pt>
                <c:pt idx="21">
                  <c:v>0.27457582359543098</c:v>
                </c:pt>
                <c:pt idx="22">
                  <c:v>0.27457582359543098</c:v>
                </c:pt>
                <c:pt idx="23">
                  <c:v>0.27457582359543098</c:v>
                </c:pt>
                <c:pt idx="24">
                  <c:v>0.28687114861923801</c:v>
                </c:pt>
                <c:pt idx="25">
                  <c:v>0.28687114861923801</c:v>
                </c:pt>
                <c:pt idx="26">
                  <c:v>0.28687114861923801</c:v>
                </c:pt>
                <c:pt idx="27">
                  <c:v>0.28687114861923801</c:v>
                </c:pt>
                <c:pt idx="28">
                  <c:v>0.299166473643044</c:v>
                </c:pt>
                <c:pt idx="29">
                  <c:v>0.299166473643044</c:v>
                </c:pt>
                <c:pt idx="30">
                  <c:v>0.31146179866684998</c:v>
                </c:pt>
                <c:pt idx="31">
                  <c:v>0.31146179866684998</c:v>
                </c:pt>
                <c:pt idx="32">
                  <c:v>0.32375712369065601</c:v>
                </c:pt>
                <c:pt idx="33">
                  <c:v>0.32375712369065601</c:v>
                </c:pt>
                <c:pt idx="34">
                  <c:v>0.33605244871446299</c:v>
                </c:pt>
                <c:pt idx="35">
                  <c:v>0.34834777373826897</c:v>
                </c:pt>
                <c:pt idx="36">
                  <c:v>0.34834777373826897</c:v>
                </c:pt>
                <c:pt idx="37">
                  <c:v>0.37293842378588099</c:v>
                </c:pt>
                <c:pt idx="38">
                  <c:v>0.37293842378588099</c:v>
                </c:pt>
                <c:pt idx="39">
                  <c:v>0.39752907383349401</c:v>
                </c:pt>
                <c:pt idx="40">
                  <c:v>0.39752907383349401</c:v>
                </c:pt>
                <c:pt idx="41">
                  <c:v>0.39752907383349401</c:v>
                </c:pt>
                <c:pt idx="42">
                  <c:v>0.39752907383349401</c:v>
                </c:pt>
                <c:pt idx="43">
                  <c:v>0.42211972388110702</c:v>
                </c:pt>
                <c:pt idx="44">
                  <c:v>0.434415048904913</c:v>
                </c:pt>
                <c:pt idx="45">
                  <c:v>0.44671037392871898</c:v>
                </c:pt>
                <c:pt idx="46">
                  <c:v>0.44671037392871898</c:v>
                </c:pt>
                <c:pt idx="47">
                  <c:v>0.44671037392871898</c:v>
                </c:pt>
                <c:pt idx="48">
                  <c:v>0.45900569895252502</c:v>
                </c:pt>
                <c:pt idx="49">
                  <c:v>0.45900569895252502</c:v>
                </c:pt>
                <c:pt idx="50">
                  <c:v>0.45900569895252502</c:v>
                </c:pt>
                <c:pt idx="51">
                  <c:v>0.45900569895252502</c:v>
                </c:pt>
                <c:pt idx="52">
                  <c:v>0.471301023976332</c:v>
                </c:pt>
                <c:pt idx="53">
                  <c:v>0.49589167402394402</c:v>
                </c:pt>
                <c:pt idx="54">
                  <c:v>0.50818699904775</c:v>
                </c:pt>
                <c:pt idx="55">
                  <c:v>0.50818699904775</c:v>
                </c:pt>
                <c:pt idx="56">
                  <c:v>0.50818699904775</c:v>
                </c:pt>
                <c:pt idx="57">
                  <c:v>0.52048232407155703</c:v>
                </c:pt>
                <c:pt idx="58">
                  <c:v>0.53277764909536296</c:v>
                </c:pt>
                <c:pt idx="59">
                  <c:v>0.53277764909536296</c:v>
                </c:pt>
                <c:pt idx="60">
                  <c:v>0.545072974119169</c:v>
                </c:pt>
                <c:pt idx="61">
                  <c:v>0.545072974119169</c:v>
                </c:pt>
                <c:pt idx="62">
                  <c:v>0.545072974119169</c:v>
                </c:pt>
                <c:pt idx="63">
                  <c:v>0.545072974119169</c:v>
                </c:pt>
                <c:pt idx="64">
                  <c:v>0.545072974119169</c:v>
                </c:pt>
                <c:pt idx="65">
                  <c:v>0.545072974119169</c:v>
                </c:pt>
                <c:pt idx="66">
                  <c:v>0.545072974119169</c:v>
                </c:pt>
                <c:pt idx="67">
                  <c:v>0.545072974119169</c:v>
                </c:pt>
                <c:pt idx="68">
                  <c:v>0.545072974119169</c:v>
                </c:pt>
                <c:pt idx="69">
                  <c:v>0.545072974119169</c:v>
                </c:pt>
                <c:pt idx="70">
                  <c:v>0.55736829914297503</c:v>
                </c:pt>
                <c:pt idx="71">
                  <c:v>0.55736829914297503</c:v>
                </c:pt>
                <c:pt idx="72">
                  <c:v>0.55736829914297503</c:v>
                </c:pt>
                <c:pt idx="73">
                  <c:v>0.55736829914297503</c:v>
                </c:pt>
                <c:pt idx="74">
                  <c:v>0.55736829914297503</c:v>
                </c:pt>
                <c:pt idx="75">
                  <c:v>0.55736829914297503</c:v>
                </c:pt>
                <c:pt idx="76">
                  <c:v>0.55736829914297503</c:v>
                </c:pt>
                <c:pt idx="77">
                  <c:v>0.56966362416678196</c:v>
                </c:pt>
                <c:pt idx="78">
                  <c:v>0.56966362416678196</c:v>
                </c:pt>
                <c:pt idx="79">
                  <c:v>0.56966362416678196</c:v>
                </c:pt>
                <c:pt idx="80">
                  <c:v>0.56966362416678196</c:v>
                </c:pt>
                <c:pt idx="81">
                  <c:v>0.56966362416678196</c:v>
                </c:pt>
                <c:pt idx="82">
                  <c:v>0.56966362416678196</c:v>
                </c:pt>
                <c:pt idx="83">
                  <c:v>0.56966362416678196</c:v>
                </c:pt>
                <c:pt idx="84">
                  <c:v>0.56966362416678196</c:v>
                </c:pt>
                <c:pt idx="85">
                  <c:v>0.56966362416678196</c:v>
                </c:pt>
                <c:pt idx="86">
                  <c:v>0.58195894919058799</c:v>
                </c:pt>
                <c:pt idx="87">
                  <c:v>0.59425427421439403</c:v>
                </c:pt>
                <c:pt idx="88">
                  <c:v>0.60654959923819995</c:v>
                </c:pt>
                <c:pt idx="89">
                  <c:v>0.60654959923819995</c:v>
                </c:pt>
                <c:pt idx="90">
                  <c:v>0.60654959923819995</c:v>
                </c:pt>
              </c:numCache>
            </c:numRef>
          </c:val>
          <c:smooth val="0"/>
          <c:extLst>
            <c:ext xmlns:c16="http://schemas.microsoft.com/office/drawing/2014/chart" uri="{C3380CC4-5D6E-409C-BE32-E72D297353CC}">
              <c16:uniqueId val="{00000000-C147-4FB9-BBFB-A483EA761155}"/>
            </c:ext>
          </c:extLst>
        </c:ser>
        <c:ser>
          <c:idx val="2"/>
          <c:order val="2"/>
          <c:tx>
            <c:strRef>
              <c:f>'KM corrected X-axis'!$D$1</c:f>
              <c:strCache>
                <c:ptCount val="1"/>
                <c:pt idx="0">
                  <c:v>Etripamil</c:v>
                </c:pt>
              </c:strCache>
            </c:strRef>
          </c:tx>
          <c:spPr>
            <a:ln w="28575" cap="rnd">
              <a:solidFill>
                <a:srgbClr val="7030A0"/>
              </a:solidFill>
              <a:round/>
            </a:ln>
            <a:effectLst/>
          </c:spPr>
          <c:marker>
            <c:symbol val="none"/>
          </c:marker>
          <c:cat>
            <c:numRef>
              <c:f>'KM corrected X-axis'!$A$2:$A$302</c:f>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f>'KM corrected X-axis'!$D$2:$D$92</c:f>
              <c:numCache>
                <c:formatCode>General</c:formatCode>
                <c:ptCount val="91"/>
                <c:pt idx="0">
                  <c:v>0</c:v>
                </c:pt>
                <c:pt idx="1">
                  <c:v>3.06122448979592E-2</c:v>
                </c:pt>
                <c:pt idx="2">
                  <c:v>7.1428571428571494E-2</c:v>
                </c:pt>
                <c:pt idx="3">
                  <c:v>0.13265306122449</c:v>
                </c:pt>
                <c:pt idx="4">
                  <c:v>0.16326530612244899</c:v>
                </c:pt>
                <c:pt idx="5">
                  <c:v>0.19387755102040799</c:v>
                </c:pt>
                <c:pt idx="6">
                  <c:v>0.234693877551021</c:v>
                </c:pt>
                <c:pt idx="7">
                  <c:v>0.25510204081632698</c:v>
                </c:pt>
                <c:pt idx="8">
                  <c:v>0.26530612244898</c:v>
                </c:pt>
                <c:pt idx="9">
                  <c:v>0.29591836734693899</c:v>
                </c:pt>
                <c:pt idx="10">
                  <c:v>0.31632653061224503</c:v>
                </c:pt>
                <c:pt idx="11">
                  <c:v>0.32653061224489799</c:v>
                </c:pt>
                <c:pt idx="12">
                  <c:v>0.34693877551020402</c:v>
                </c:pt>
                <c:pt idx="13">
                  <c:v>0.38775510204081698</c:v>
                </c:pt>
                <c:pt idx="14">
                  <c:v>0.41836734693877597</c:v>
                </c:pt>
                <c:pt idx="15">
                  <c:v>0.43877551020408201</c:v>
                </c:pt>
                <c:pt idx="16">
                  <c:v>0.469387755102041</c:v>
                </c:pt>
                <c:pt idx="17">
                  <c:v>0.48979591836734698</c:v>
                </c:pt>
                <c:pt idx="18">
                  <c:v>0.51020408163265396</c:v>
                </c:pt>
                <c:pt idx="19">
                  <c:v>0.54081632653061296</c:v>
                </c:pt>
                <c:pt idx="20">
                  <c:v>0.54081632653061296</c:v>
                </c:pt>
                <c:pt idx="21">
                  <c:v>0.56122448979591899</c:v>
                </c:pt>
                <c:pt idx="22">
                  <c:v>0.57142857142857195</c:v>
                </c:pt>
                <c:pt idx="23">
                  <c:v>0.58163265306122502</c:v>
                </c:pt>
                <c:pt idx="24">
                  <c:v>0.58163265306122502</c:v>
                </c:pt>
                <c:pt idx="25">
                  <c:v>0.59183673469387799</c:v>
                </c:pt>
                <c:pt idx="26">
                  <c:v>0.59183673469387799</c:v>
                </c:pt>
                <c:pt idx="27">
                  <c:v>0.61224489795918402</c:v>
                </c:pt>
                <c:pt idx="28">
                  <c:v>0.61224489795918402</c:v>
                </c:pt>
                <c:pt idx="29">
                  <c:v>0.62244897959183698</c:v>
                </c:pt>
                <c:pt idx="30">
                  <c:v>0.64285714285714302</c:v>
                </c:pt>
                <c:pt idx="31">
                  <c:v>0.65306122448979598</c:v>
                </c:pt>
                <c:pt idx="32">
                  <c:v>0.65306122448979598</c:v>
                </c:pt>
                <c:pt idx="33">
                  <c:v>0.66326530612244905</c:v>
                </c:pt>
                <c:pt idx="34">
                  <c:v>0.66326530612244905</c:v>
                </c:pt>
                <c:pt idx="35">
                  <c:v>0.66326530612244905</c:v>
                </c:pt>
                <c:pt idx="36">
                  <c:v>0.66326530612244905</c:v>
                </c:pt>
                <c:pt idx="37">
                  <c:v>0.66326530612244905</c:v>
                </c:pt>
                <c:pt idx="38">
                  <c:v>0.67346938775510301</c:v>
                </c:pt>
                <c:pt idx="39">
                  <c:v>0.67346938775510301</c:v>
                </c:pt>
                <c:pt idx="40">
                  <c:v>0.68367346938775597</c:v>
                </c:pt>
                <c:pt idx="41">
                  <c:v>0.68367346938775597</c:v>
                </c:pt>
                <c:pt idx="42">
                  <c:v>0.68367346938775597</c:v>
                </c:pt>
                <c:pt idx="43">
                  <c:v>0.69387755102040904</c:v>
                </c:pt>
                <c:pt idx="44">
                  <c:v>0.69387755102040904</c:v>
                </c:pt>
                <c:pt idx="45">
                  <c:v>0.70408163265306201</c:v>
                </c:pt>
                <c:pt idx="46">
                  <c:v>0.70408163265306201</c:v>
                </c:pt>
                <c:pt idx="47">
                  <c:v>0.71428571428571497</c:v>
                </c:pt>
                <c:pt idx="48">
                  <c:v>0.71428571428571497</c:v>
                </c:pt>
                <c:pt idx="49">
                  <c:v>0.71428571428571497</c:v>
                </c:pt>
                <c:pt idx="50">
                  <c:v>0.71428571428571497</c:v>
                </c:pt>
                <c:pt idx="51">
                  <c:v>0.71428571428571497</c:v>
                </c:pt>
                <c:pt idx="52">
                  <c:v>0.71428571428571497</c:v>
                </c:pt>
                <c:pt idx="53">
                  <c:v>0.71428571428571497</c:v>
                </c:pt>
                <c:pt idx="54">
                  <c:v>0.71428571428571497</c:v>
                </c:pt>
                <c:pt idx="55">
                  <c:v>0.72448979591836804</c:v>
                </c:pt>
                <c:pt idx="56">
                  <c:v>0.72448979591836804</c:v>
                </c:pt>
                <c:pt idx="57">
                  <c:v>0.72448979591836804</c:v>
                </c:pt>
                <c:pt idx="58">
                  <c:v>0.72448979591836804</c:v>
                </c:pt>
                <c:pt idx="59">
                  <c:v>0.734693877551021</c:v>
                </c:pt>
                <c:pt idx="60">
                  <c:v>0.734693877551021</c:v>
                </c:pt>
                <c:pt idx="61">
                  <c:v>0.734693877551021</c:v>
                </c:pt>
                <c:pt idx="62">
                  <c:v>0.74489795918367396</c:v>
                </c:pt>
                <c:pt idx="63">
                  <c:v>0.74489795918367396</c:v>
                </c:pt>
                <c:pt idx="64">
                  <c:v>0.74489795918367396</c:v>
                </c:pt>
                <c:pt idx="65">
                  <c:v>0.74489795918367396</c:v>
                </c:pt>
                <c:pt idx="66">
                  <c:v>0.74489795918367396</c:v>
                </c:pt>
                <c:pt idx="67">
                  <c:v>0.76530612244898</c:v>
                </c:pt>
                <c:pt idx="68">
                  <c:v>0.76530612244898</c:v>
                </c:pt>
                <c:pt idx="69">
                  <c:v>0.76530612244898</c:v>
                </c:pt>
                <c:pt idx="70">
                  <c:v>0.76530612244898</c:v>
                </c:pt>
                <c:pt idx="71">
                  <c:v>0.77551020408163296</c:v>
                </c:pt>
                <c:pt idx="72">
                  <c:v>0.77551020408163296</c:v>
                </c:pt>
                <c:pt idx="73">
                  <c:v>0.77551020408163296</c:v>
                </c:pt>
                <c:pt idx="74">
                  <c:v>0.77551020408163296</c:v>
                </c:pt>
                <c:pt idx="75">
                  <c:v>0.77551020408163296</c:v>
                </c:pt>
                <c:pt idx="76">
                  <c:v>0.79591836734693899</c:v>
                </c:pt>
                <c:pt idx="77">
                  <c:v>0.79591836734693899</c:v>
                </c:pt>
                <c:pt idx="78">
                  <c:v>0.79591836734693899</c:v>
                </c:pt>
                <c:pt idx="79">
                  <c:v>0.79591836734693899</c:v>
                </c:pt>
                <c:pt idx="80">
                  <c:v>0.79591836734693899</c:v>
                </c:pt>
                <c:pt idx="81">
                  <c:v>0.79591836734693899</c:v>
                </c:pt>
                <c:pt idx="82">
                  <c:v>0.79591836734693899</c:v>
                </c:pt>
                <c:pt idx="83">
                  <c:v>0.80612244897959195</c:v>
                </c:pt>
                <c:pt idx="84">
                  <c:v>0.80612244897959195</c:v>
                </c:pt>
                <c:pt idx="85">
                  <c:v>0.80612244897959195</c:v>
                </c:pt>
                <c:pt idx="86">
                  <c:v>0.80612244897959195</c:v>
                </c:pt>
                <c:pt idx="87">
                  <c:v>0.80612244897959195</c:v>
                </c:pt>
                <c:pt idx="88">
                  <c:v>0.80612244897959195</c:v>
                </c:pt>
                <c:pt idx="89">
                  <c:v>0.80612244897959195</c:v>
                </c:pt>
                <c:pt idx="90">
                  <c:v>0.80612244897959195</c:v>
                </c:pt>
              </c:numCache>
            </c:numRef>
          </c:val>
          <c:smooth val="0"/>
          <c:extLst>
            <c:ext xmlns:c16="http://schemas.microsoft.com/office/drawing/2014/chart" uri="{C3380CC4-5D6E-409C-BE32-E72D297353CC}">
              <c16:uniqueId val="{00000001-C147-4FB9-BBFB-A483EA761155}"/>
            </c:ext>
          </c:extLst>
        </c:ser>
        <c:ser>
          <c:idx val="3"/>
          <c:order val="3"/>
          <c:tx>
            <c:v>PBO-censoring</c:v>
          </c:tx>
          <c:spPr>
            <a:ln w="28575" cap="rnd">
              <a:noFill/>
              <a:round/>
            </a:ln>
            <a:effectLst/>
          </c:spPr>
          <c:marker>
            <c:symbol val="plus"/>
            <c:size val="5"/>
            <c:spPr>
              <a:noFill/>
              <a:ln w="12700" cap="sq">
                <a:solidFill>
                  <a:srgbClr val="00B0F0"/>
                </a:solidFill>
              </a:ln>
              <a:effectLst/>
            </c:spPr>
          </c:marker>
          <c:dPt>
            <c:idx val="10"/>
            <c:marker>
              <c:symbol val="plus"/>
              <c:size val="5"/>
              <c:spPr>
                <a:noFill/>
                <a:ln w="12700" cap="sq">
                  <a:solidFill>
                    <a:schemeClr val="bg1">
                      <a:lumMod val="50000"/>
                    </a:schemeClr>
                  </a:solidFill>
                </a:ln>
                <a:effectLst/>
              </c:spPr>
            </c:marker>
            <c:bubble3D val="0"/>
            <c:spPr>
              <a:ln w="28575" cap="rnd">
                <a:solidFill>
                  <a:schemeClr val="bg1">
                    <a:lumMod val="50000"/>
                  </a:schemeClr>
                </a:solidFill>
                <a:round/>
              </a:ln>
              <a:effectLst/>
            </c:spPr>
            <c:extLst>
              <c:ext xmlns:c16="http://schemas.microsoft.com/office/drawing/2014/chart" uri="{C3380CC4-5D6E-409C-BE32-E72D297353CC}">
                <c16:uniqueId val="{00000000-0C19-48E7-AB1A-508FE4F3B880}"/>
              </c:ext>
            </c:extLst>
          </c:dPt>
          <c:dPt>
            <c:idx val="23"/>
            <c:marker>
              <c:symbol val="plus"/>
              <c:size val="5"/>
              <c:spPr>
                <a:noFill/>
                <a:ln w="12700" cap="sq">
                  <a:solidFill>
                    <a:schemeClr val="bg1">
                      <a:lumMod val="50000"/>
                    </a:schemeClr>
                  </a:solidFill>
                </a:ln>
                <a:effectLst/>
              </c:spPr>
            </c:marker>
            <c:bubble3D val="0"/>
            <c:spPr>
              <a:ln w="28575" cap="rnd">
                <a:solidFill>
                  <a:schemeClr val="bg1">
                    <a:lumMod val="50000"/>
                  </a:schemeClr>
                </a:solidFill>
                <a:round/>
              </a:ln>
              <a:effectLst/>
            </c:spPr>
            <c:extLst>
              <c:ext xmlns:c16="http://schemas.microsoft.com/office/drawing/2014/chart" uri="{C3380CC4-5D6E-409C-BE32-E72D297353CC}">
                <c16:uniqueId val="{00000001-0C19-48E7-AB1A-508FE4F3B880}"/>
              </c:ext>
            </c:extLst>
          </c:dPt>
          <c:val>
            <c:numRef>
              <c:f>'KM corrected X-axis'!$C$2:$C$92</c:f>
              <c:numCache>
                <c:formatCode>General</c:formatCode>
                <c:ptCount val="91"/>
                <c:pt idx="0">
                  <c:v>0</c:v>
                </c:pt>
                <c:pt idx="10">
                  <c:v>0.20203340595497499</c:v>
                </c:pt>
                <c:pt idx="23">
                  <c:v>0.27457582359543098</c:v>
                </c:pt>
              </c:numCache>
            </c:numRef>
          </c:val>
          <c:smooth val="0"/>
          <c:extLst>
            <c:ext xmlns:c16="http://schemas.microsoft.com/office/drawing/2014/chart" uri="{C3380CC4-5D6E-409C-BE32-E72D297353CC}">
              <c16:uniqueId val="{00000002-C147-4FB9-BBFB-A483EA761155}"/>
            </c:ext>
          </c:extLst>
        </c:ser>
        <c:ser>
          <c:idx val="4"/>
          <c:order val="4"/>
          <c:tx>
            <c:v>Etripamil Censoring</c:v>
          </c:tx>
          <c:spPr>
            <a:ln w="28575" cap="rnd">
              <a:noFill/>
              <a:round/>
            </a:ln>
            <a:effectLst/>
          </c:spPr>
          <c:marker>
            <c:symbol val="plus"/>
            <c:size val="5"/>
            <c:spPr>
              <a:noFill/>
              <a:ln w="12700" cap="sq">
                <a:solidFill>
                  <a:srgbClr val="7030A0"/>
                </a:solidFill>
              </a:ln>
              <a:effectLst/>
            </c:spPr>
          </c:marker>
          <c:val>
            <c:numRef>
              <c:f>'KM corrected X-axis'!$E$2:$E$92</c:f>
              <c:numCache>
                <c:formatCode>General</c:formatCode>
                <c:ptCount val="91"/>
                <c:pt idx="0">
                  <c:v>0</c:v>
                </c:pt>
              </c:numCache>
            </c:numRef>
          </c:val>
          <c:smooth val="0"/>
          <c:extLst>
            <c:ext xmlns:c16="http://schemas.microsoft.com/office/drawing/2014/chart" uri="{C3380CC4-5D6E-409C-BE32-E72D297353CC}">
              <c16:uniqueId val="{00000003-C147-4FB9-BBFB-A483EA761155}"/>
            </c:ext>
          </c:extLst>
        </c:ser>
        <c:dLbls>
          <c:showLegendKey val="0"/>
          <c:showVal val="0"/>
          <c:showCatName val="0"/>
          <c:showSerName val="0"/>
          <c:showPercent val="0"/>
          <c:showBubbleSize val="0"/>
        </c:dLbls>
        <c:smooth val="0"/>
        <c:axId val="1827988928"/>
        <c:axId val="1827989344"/>
        <c:extLst>
          <c:ext xmlns:c15="http://schemas.microsoft.com/office/drawing/2012/chart" uri="{02D57815-91ED-43cb-92C2-25804820EDAC}">
            <c15:filteredLineSeries>
              <c15:ser>
                <c:idx val="0"/>
                <c:order val="0"/>
                <c:tx>
                  <c:strRef>
                    <c:extLst>
                      <c:ext uri="{02D57815-91ED-43cb-92C2-25804820EDAC}">
                        <c15:formulaRef>
                          <c15:sqref>'KM corrected X-axis'!$A$1</c15:sqref>
                        </c15:formulaRef>
                      </c:ext>
                    </c:extLst>
                    <c:strCache>
                      <c:ptCount val="1"/>
                      <c:pt idx="0">
                        <c:v>Time (minutes)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'KM corrected X-axis'!$A$2:$A$302</c15:sqref>
                        </c15:formulaRef>
                      </c:ext>
                    </c:extLst>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cat>
                <c:val>
                  <c:numRef>
                    <c:extLst>
                      <c:ext uri="{02D57815-91ED-43cb-92C2-25804820EDAC}">
                        <c15:formulaRef>
                          <c15:sqref>'KM corrected X-axis'!$A$2:$A$302</c15:sqref>
                        </c15:formulaRef>
                      </c:ext>
                    </c:extLst>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val>
                <c:smooth val="0"/>
                <c:extLst>
                  <c:ext xmlns:c16="http://schemas.microsoft.com/office/drawing/2014/chart" uri="{C3380CC4-5D6E-409C-BE32-E72D297353CC}">
                    <c16:uniqueId val="{00000004-C147-4FB9-BBFB-A483EA761155}"/>
                  </c:ext>
                </c:extLst>
              </c15:ser>
            </c15:filteredLineSeries>
          </c:ext>
        </c:extLst>
      </c:lineChart>
      <c:catAx>
        <c:axId val="1827988928"/>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b="1">
                    <a:solidFill>
                      <a:schemeClr val="tx1"/>
                    </a:solidFill>
                  </a:rPr>
                  <a:t>Time Since Study Drug Administration (minutes)</a:t>
                </a:r>
              </a:p>
            </c:rich>
          </c:tx>
          <c:layout>
            <c:manualLayout>
              <c:xMode val="edge"/>
              <c:yMode val="edge"/>
              <c:x val="0.30399809812639023"/>
              <c:y val="0.90123787277339096"/>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27989344"/>
        <c:crosses val="autoZero"/>
        <c:auto val="1"/>
        <c:lblAlgn val="ctr"/>
        <c:lblOffset val="100"/>
        <c:tickLblSkip val="5"/>
        <c:tickMarkSkip val="5"/>
        <c:noMultiLvlLbl val="0"/>
      </c:catAx>
      <c:valAx>
        <c:axId val="1827989344"/>
        <c:scaling>
          <c:orientation val="minMax"/>
          <c:max val="1"/>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b="1"/>
                  <a:t>Kaplan Meier Probability of Conversion, (%)</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279889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Placebo</c:v>
                </c:pt>
              </c:strCache>
            </c:strRef>
          </c:tx>
          <c:spPr>
            <a:solidFill>
              <a:schemeClr val="bg1">
                <a:lumMod val="50000"/>
              </a:schemeClr>
            </a:solidFill>
            <a:ln w="38100" cmpd="dbl">
              <a:solidFill>
                <a:schemeClr val="bg1">
                  <a:lumMod val="50000"/>
                </a:schemeClr>
              </a:solidFill>
              <a:miter lim="800000"/>
            </a:ln>
            <a:effectLst/>
          </c:spPr>
          <c:invertIfNegative val="0"/>
          <c:dLbls>
            <c:dLbl>
              <c:idx val="0"/>
              <c:layout>
                <c:manualLayout>
                  <c:x val="-2.607004615110638E-17"/>
                  <c:y val="8.28337760918242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28-4F84-B86A-2E1661C3FBA6}"/>
                </c:ext>
              </c:extLst>
            </c:dLbl>
            <c:dLbl>
              <c:idx val="1"/>
              <c:layout>
                <c:manualLayout>
                  <c:x val="0"/>
                  <c:y val="7.86920872872329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28-4F84-B86A-2E1661C3FBA6}"/>
                </c:ext>
              </c:extLst>
            </c:dLbl>
            <c:dLbl>
              <c:idx val="2"/>
              <c:layout>
                <c:manualLayout>
                  <c:x val="0"/>
                  <c:y val="8.28337760918241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28-4F84-B86A-2E1661C3FBA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NODE-301 Study</c:v>
                </c:pt>
                <c:pt idx="1">
                  <c:v>RAPID Study</c:v>
                </c:pt>
                <c:pt idx="2">
                  <c:v>Pooled Analysis</c:v>
                </c:pt>
              </c:strCache>
            </c:strRef>
          </c:cat>
          <c:val>
            <c:numRef>
              <c:f>Sheet1!$B$2:$B$4</c:f>
              <c:numCache>
                <c:formatCode>General</c:formatCode>
                <c:ptCount val="3"/>
                <c:pt idx="0">
                  <c:v>0.27</c:v>
                </c:pt>
                <c:pt idx="1">
                  <c:v>0.25</c:v>
                </c:pt>
                <c:pt idx="2">
                  <c:v>0.25</c:v>
                </c:pt>
              </c:numCache>
            </c:numRef>
          </c:val>
          <c:extLst>
            <c:ext xmlns:c16="http://schemas.microsoft.com/office/drawing/2014/chart" uri="{C3380CC4-5D6E-409C-BE32-E72D297353CC}">
              <c16:uniqueId val="{00000000-68E2-449E-A8A7-FF9E7DEEC6E2}"/>
            </c:ext>
          </c:extLst>
        </c:ser>
        <c:ser>
          <c:idx val="1"/>
          <c:order val="1"/>
          <c:tx>
            <c:strRef>
              <c:f>Sheet1!$C$1</c:f>
              <c:strCache>
                <c:ptCount val="1"/>
                <c:pt idx="0">
                  <c:v>Etripamil</c:v>
                </c:pt>
              </c:strCache>
            </c:strRef>
          </c:tx>
          <c:spPr>
            <a:solidFill>
              <a:schemeClr val="accent1"/>
            </a:solidFill>
            <a:ln w="38100" cmpd="dbl">
              <a:solidFill>
                <a:schemeClr val="accent1"/>
              </a:solidFill>
              <a:miter lim="800000"/>
            </a:ln>
            <a:effectLst/>
          </c:spPr>
          <c:invertIfNegative val="0"/>
          <c:dPt>
            <c:idx val="2"/>
            <c:invertIfNegative val="0"/>
            <c:bubble3D val="0"/>
            <c:spPr>
              <a:solidFill>
                <a:schemeClr val="accent1"/>
              </a:solidFill>
              <a:ln w="38100" cmpd="dbl">
                <a:solidFill>
                  <a:schemeClr val="accent1"/>
                </a:solidFill>
                <a:miter lim="800000"/>
              </a:ln>
              <a:effectLst>
                <a:glow rad="63500">
                  <a:schemeClr val="accent2">
                    <a:satMod val="175000"/>
                    <a:alpha val="40000"/>
                  </a:schemeClr>
                </a:glow>
              </a:effectLst>
            </c:spPr>
            <c:extLst>
              <c:ext xmlns:c16="http://schemas.microsoft.com/office/drawing/2014/chart" uri="{C3380CC4-5D6E-409C-BE32-E72D297353CC}">
                <c16:uniqueId val="{00000000-C7A0-4C8E-837B-E5781B00BFD0}"/>
              </c:ext>
            </c:extLst>
          </c:dPt>
          <c:dLbls>
            <c:dLbl>
              <c:idx val="0"/>
              <c:layout>
                <c:manualLayout>
                  <c:x val="0"/>
                  <c:y val="8.69754648964153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28-4F84-B86A-2E1661C3FBA6}"/>
                </c:ext>
              </c:extLst>
            </c:dLbl>
            <c:dLbl>
              <c:idx val="1"/>
              <c:layout>
                <c:manualLayout>
                  <c:x val="2.8440378888549994E-3"/>
                  <c:y val="8.69754648964153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28-4F84-B86A-2E1661C3FBA6}"/>
                </c:ext>
              </c:extLst>
            </c:dLbl>
            <c:dLbl>
              <c:idx val="2"/>
              <c:layout>
                <c:manualLayout>
                  <c:x val="2.8440378888551034E-3"/>
                  <c:y val="8.6975464896415305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j-lt"/>
                        <a:ea typeface="+mn-ea"/>
                        <a:cs typeface="+mn-cs"/>
                      </a:defRPr>
                    </a:pPr>
                    <a:r>
                      <a:rPr lang="en-US" b="1"/>
                      <a:t>15%</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7A0-4C8E-837B-E5781B00BFD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NODE-301 Study</c:v>
                </c:pt>
                <c:pt idx="1">
                  <c:v>RAPID Study</c:v>
                </c:pt>
                <c:pt idx="2">
                  <c:v>Pooled Analysis</c:v>
                </c:pt>
              </c:strCache>
            </c:strRef>
          </c:cat>
          <c:val>
            <c:numRef>
              <c:f>Sheet1!$C$2:$C$4</c:f>
              <c:numCache>
                <c:formatCode>General</c:formatCode>
                <c:ptCount val="3"/>
                <c:pt idx="0">
                  <c:v>0.14000000000000001</c:v>
                </c:pt>
                <c:pt idx="1">
                  <c:v>0.15</c:v>
                </c:pt>
                <c:pt idx="2">
                  <c:v>0.14000000000000001</c:v>
                </c:pt>
              </c:numCache>
            </c:numRef>
          </c:val>
          <c:extLst>
            <c:ext xmlns:c16="http://schemas.microsoft.com/office/drawing/2014/chart" uri="{C3380CC4-5D6E-409C-BE32-E72D297353CC}">
              <c16:uniqueId val="{00000001-68E2-449E-A8A7-FF9E7DEEC6E2}"/>
            </c:ext>
          </c:extLst>
        </c:ser>
        <c:dLbls>
          <c:dLblPos val="outEnd"/>
          <c:showLegendKey val="0"/>
          <c:showVal val="1"/>
          <c:showCatName val="0"/>
          <c:showSerName val="0"/>
          <c:showPercent val="0"/>
          <c:showBubbleSize val="0"/>
        </c:dLbls>
        <c:gapWidth val="125"/>
        <c:overlap val="-27"/>
        <c:axId val="239847200"/>
        <c:axId val="239841376"/>
      </c:barChart>
      <c:catAx>
        <c:axId val="2398472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crossAx val="239841376"/>
        <c:crosses val="autoZero"/>
        <c:auto val="1"/>
        <c:lblAlgn val="ctr"/>
        <c:lblOffset val="100"/>
        <c:noMultiLvlLbl val="0"/>
      </c:catAx>
      <c:valAx>
        <c:axId val="239841376"/>
        <c:scaling>
          <c:orientation val="minMax"/>
          <c:max val="0.4"/>
        </c:scaling>
        <c:delete val="0"/>
        <c:axPos val="l"/>
        <c:majorGridlines>
          <c:spPr>
            <a:ln w="9525" cap="flat" cmpd="sng" algn="ctr">
              <a:noFill/>
              <a:round/>
            </a:ln>
            <a:effectLst/>
          </c:spPr>
        </c:majorGridlines>
        <c:numFmt formatCode="0%" sourceLinked="0"/>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n-US"/>
          </a:p>
        </c:txPr>
        <c:crossAx val="239847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Placebo</c:v>
                </c:pt>
              </c:strCache>
            </c:strRef>
          </c:tx>
          <c:spPr>
            <a:solidFill>
              <a:schemeClr val="bg1">
                <a:lumMod val="50000"/>
              </a:schemeClr>
            </a:solidFill>
            <a:ln w="38100" cmpd="dbl">
              <a:solidFill>
                <a:schemeClr val="bg1">
                  <a:lumMod val="50000"/>
                </a:schemeClr>
              </a:solidFill>
              <a:miter lim="800000"/>
            </a:ln>
            <a:effectLst/>
          </c:spPr>
          <c:invertIfNegative val="0"/>
          <c:dLbls>
            <c:dLbl>
              <c:idx val="0"/>
              <c:layout>
                <c:manualLayout>
                  <c:x val="-2.6629180694768837E-17"/>
                  <c:y val="8.718615273366346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E7-459D-9678-FA3BC06EEB71}"/>
                </c:ext>
              </c:extLst>
            </c:dLbl>
            <c:dLbl>
              <c:idx val="1"/>
              <c:layout>
                <c:manualLayout>
                  <c:x val="0"/>
                  <c:y val="7.888270961617170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E7-459D-9678-FA3BC06EEB71}"/>
                </c:ext>
              </c:extLst>
            </c:dLbl>
            <c:dLbl>
              <c:idx val="2"/>
              <c:layout>
                <c:manualLayout>
                  <c:x val="0"/>
                  <c:y val="8.718615273366346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E7-459D-9678-FA3BC06EEB7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NODE-301 Study</c:v>
                </c:pt>
                <c:pt idx="1">
                  <c:v>RAPID Study</c:v>
                </c:pt>
                <c:pt idx="2">
                  <c:v>Pooled Analysis</c:v>
                </c:pt>
              </c:strCache>
            </c:strRef>
          </c:cat>
          <c:val>
            <c:numRef>
              <c:f>Sheet1!$B$2:$B$4</c:f>
              <c:numCache>
                <c:formatCode>General</c:formatCode>
                <c:ptCount val="3"/>
                <c:pt idx="0">
                  <c:v>0.25</c:v>
                </c:pt>
                <c:pt idx="1">
                  <c:v>0.21</c:v>
                </c:pt>
                <c:pt idx="2">
                  <c:v>0.22</c:v>
                </c:pt>
              </c:numCache>
            </c:numRef>
          </c:val>
          <c:extLst>
            <c:ext xmlns:c16="http://schemas.microsoft.com/office/drawing/2014/chart" uri="{C3380CC4-5D6E-409C-BE32-E72D297353CC}">
              <c16:uniqueId val="{00000000-59AB-4F3E-B4B5-EBACA6624426}"/>
            </c:ext>
          </c:extLst>
        </c:ser>
        <c:ser>
          <c:idx val="1"/>
          <c:order val="1"/>
          <c:tx>
            <c:strRef>
              <c:f>Sheet1!$C$1</c:f>
              <c:strCache>
                <c:ptCount val="1"/>
                <c:pt idx="0">
                  <c:v>Etripamil</c:v>
                </c:pt>
              </c:strCache>
            </c:strRef>
          </c:tx>
          <c:spPr>
            <a:solidFill>
              <a:schemeClr val="accent1"/>
            </a:solidFill>
            <a:ln w="38100" cmpd="dbl">
              <a:solidFill>
                <a:schemeClr val="accent1"/>
              </a:solidFill>
              <a:miter lim="800000"/>
            </a:ln>
            <a:effectLst/>
          </c:spPr>
          <c:invertIfNegative val="0"/>
          <c:dPt>
            <c:idx val="2"/>
            <c:invertIfNegative val="0"/>
            <c:bubble3D val="0"/>
            <c:spPr>
              <a:solidFill>
                <a:schemeClr val="accent1"/>
              </a:solidFill>
              <a:ln w="38100" cmpd="dbl">
                <a:solidFill>
                  <a:schemeClr val="accent1"/>
                </a:solidFill>
                <a:miter lim="800000"/>
              </a:ln>
              <a:effectLst>
                <a:glow rad="63500">
                  <a:schemeClr val="accent2">
                    <a:satMod val="175000"/>
                    <a:alpha val="40000"/>
                  </a:schemeClr>
                </a:glow>
              </a:effectLst>
            </c:spPr>
            <c:extLst>
              <c:ext xmlns:c16="http://schemas.microsoft.com/office/drawing/2014/chart" uri="{C3380CC4-5D6E-409C-BE32-E72D297353CC}">
                <c16:uniqueId val="{00000005-4FE7-459D-9678-FA3BC06EEB71}"/>
              </c:ext>
            </c:extLst>
          </c:dPt>
          <c:dLbls>
            <c:dLbl>
              <c:idx val="0"/>
              <c:layout>
                <c:manualLayout>
                  <c:x val="0"/>
                  <c:y val="8.303443117491758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E7-459D-9678-FA3BC06EEB71}"/>
                </c:ext>
              </c:extLst>
            </c:dLbl>
            <c:dLbl>
              <c:idx val="1"/>
              <c:layout>
                <c:manualLayout>
                  <c:x val="0"/>
                  <c:y val="8.303443117491751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E7-459D-9678-FA3BC06EEB71}"/>
                </c:ext>
              </c:extLst>
            </c:dLbl>
            <c:dLbl>
              <c:idx val="2"/>
              <c:layout>
                <c:manualLayout>
                  <c:x val="-1.0651672277907535E-16"/>
                  <c:y val="7.473098805742582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j-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E7-459D-9678-FA3BC06EEB7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NODE-301 Study</c:v>
                </c:pt>
                <c:pt idx="1">
                  <c:v>RAPID Study</c:v>
                </c:pt>
                <c:pt idx="2">
                  <c:v>Pooled Analysis</c:v>
                </c:pt>
              </c:strCache>
            </c:strRef>
          </c:cat>
          <c:val>
            <c:numRef>
              <c:f>Sheet1!$C$2:$C$4</c:f>
              <c:numCache>
                <c:formatCode>General</c:formatCode>
                <c:ptCount val="3"/>
                <c:pt idx="0">
                  <c:v>0.13</c:v>
                </c:pt>
                <c:pt idx="1">
                  <c:v>0.14000000000000001</c:v>
                </c:pt>
                <c:pt idx="2">
                  <c:v>0.14000000000000001</c:v>
                </c:pt>
              </c:numCache>
            </c:numRef>
          </c:val>
          <c:extLst>
            <c:ext xmlns:c16="http://schemas.microsoft.com/office/drawing/2014/chart" uri="{C3380CC4-5D6E-409C-BE32-E72D297353CC}">
              <c16:uniqueId val="{00000001-59AB-4F3E-B4B5-EBACA6624426}"/>
            </c:ext>
          </c:extLst>
        </c:ser>
        <c:dLbls>
          <c:dLblPos val="outEnd"/>
          <c:showLegendKey val="0"/>
          <c:showVal val="1"/>
          <c:showCatName val="0"/>
          <c:showSerName val="0"/>
          <c:showPercent val="0"/>
          <c:showBubbleSize val="0"/>
        </c:dLbls>
        <c:gapWidth val="125"/>
        <c:overlap val="-27"/>
        <c:axId val="239847200"/>
        <c:axId val="239841376"/>
      </c:barChart>
      <c:catAx>
        <c:axId val="2398472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crossAx val="239841376"/>
        <c:crosses val="autoZero"/>
        <c:auto val="1"/>
        <c:lblAlgn val="ctr"/>
        <c:lblOffset val="100"/>
        <c:noMultiLvlLbl val="0"/>
      </c:catAx>
      <c:valAx>
        <c:axId val="239841376"/>
        <c:scaling>
          <c:orientation val="minMax"/>
          <c:max val="0.4"/>
        </c:scaling>
        <c:delete val="0"/>
        <c:axPos val="l"/>
        <c:majorGridlines>
          <c:spPr>
            <a:ln w="9525" cap="flat" cmpd="sng" algn="ctr">
              <a:noFill/>
              <a:round/>
            </a:ln>
            <a:effectLst/>
          </c:spPr>
        </c:majorGridlines>
        <c:numFmt formatCode="0%" sourceLinked="0"/>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n-US"/>
          </a:p>
        </c:txPr>
        <c:crossAx val="239847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'0-60'!$A$2</c:f>
              <c:strCache>
                <c:ptCount val="1"/>
                <c:pt idx="0">
                  <c:v>Etripamil</c:v>
                </c:pt>
              </c:strCache>
            </c:strRef>
          </c:tx>
          <c:spPr>
            <a:ln w="19050" cap="rnd">
              <a:solidFill>
                <a:srgbClr val="7030A0"/>
              </a:solidFill>
              <a:round/>
            </a:ln>
            <a:effectLst/>
          </c:spPr>
          <c:marker>
            <c:symbol val="circle"/>
            <c:size val="2"/>
            <c:spPr>
              <a:solidFill>
                <a:srgbClr val="7030A0"/>
              </a:solidFill>
              <a:ln w="15875">
                <a:solidFill>
                  <a:srgbClr val="7030A0"/>
                </a:solidFill>
              </a:ln>
              <a:effectLst/>
            </c:spPr>
          </c:marker>
          <c:errBars>
            <c:errDir val="y"/>
            <c:errBarType val="both"/>
            <c:errValType val="cust"/>
            <c:noEndCap val="0"/>
            <c:plus>
              <c:numRef>
                <c:f>'0-60'!$15:$15</c:f>
                <c:numCache>
                  <c:formatCode>General</c:formatCode>
                  <c:ptCount val="16384"/>
                  <c:pt idx="0">
                    <c:v>0</c:v>
                  </c:pt>
                  <c:pt idx="2">
                    <c:v>2.4426464621656638</c:v>
                  </c:pt>
                  <c:pt idx="3">
                    <c:v>3.075486980801923</c:v>
                  </c:pt>
                  <c:pt idx="4">
                    <c:v>3.5787263947800838</c:v>
                  </c:pt>
                  <c:pt idx="5">
                    <c:v>3.9523551347406918</c:v>
                  </c:pt>
                  <c:pt idx="6">
                    <c:v>4.2573377264328256</c:v>
                  </c:pt>
                  <c:pt idx="7">
                    <c:v>4.4992256445933219</c:v>
                  </c:pt>
                  <c:pt idx="8">
                    <c:v>4.7357028030322317</c:v>
                  </c:pt>
                  <c:pt idx="9">
                    <c:v>4.8793038106197573</c:v>
                  </c:pt>
                  <c:pt idx="10">
                    <c:v>4.9527401165249678</c:v>
                  </c:pt>
                  <c:pt idx="11">
                    <c:v>4.9553903700724513</c:v>
                  </c:pt>
                  <c:pt idx="12">
                    <c:v>4.961518584734586</c:v>
                  </c:pt>
                  <c:pt idx="13">
                    <c:v>4.9325988485752807</c:v>
                  </c:pt>
                  <c:pt idx="14">
                    <c:v>4.9223671203632158</c:v>
                  </c:pt>
                  <c:pt idx="15">
                    <c:v>4.9184285101708882</c:v>
                  </c:pt>
                  <c:pt idx="16">
                    <c:v>4.8204948805822649</c:v>
                  </c:pt>
                  <c:pt idx="17">
                    <c:v>4.6878733345693337</c:v>
                  </c:pt>
                  <c:pt idx="18">
                    <c:v>4.6313254824766643</c:v>
                  </c:pt>
                  <c:pt idx="19">
                    <c:v>4.6014057398374142</c:v>
                  </c:pt>
                  <c:pt idx="20">
                    <c:v>4.525273899415847</c:v>
                  </c:pt>
                  <c:pt idx="21">
                    <c:v>4.4552349385288226</c:v>
                  </c:pt>
                  <c:pt idx="22">
                    <c:v>4.4142213629977709</c:v>
                  </c:pt>
                  <c:pt idx="23">
                    <c:v>4.2373166099714688</c:v>
                  </c:pt>
                  <c:pt idx="24">
                    <c:v>4.1442698785295091</c:v>
                  </c:pt>
                  <c:pt idx="25">
                    <c:v>4.122372900810082</c:v>
                  </c:pt>
                  <c:pt idx="26">
                    <c:v>4.2518790248013767</c:v>
                  </c:pt>
                  <c:pt idx="27">
                    <c:v>4.3505233179580411</c:v>
                  </c:pt>
                  <c:pt idx="28">
                    <c:v>4.5248375207704408</c:v>
                  </c:pt>
                  <c:pt idx="29">
                    <c:v>4.6680575049548425</c:v>
                  </c:pt>
                  <c:pt idx="30">
                    <c:v>4.7334070085101025</c:v>
                  </c:pt>
                  <c:pt idx="31">
                    <c:v>4.7295351162095161</c:v>
                  </c:pt>
                  <c:pt idx="32">
                    <c:v>4.721542967629234</c:v>
                  </c:pt>
                  <c:pt idx="33">
                    <c:v>4.7606475501362606</c:v>
                  </c:pt>
                  <c:pt idx="34">
                    <c:v>4.667120837112809</c:v>
                  </c:pt>
                  <c:pt idx="35">
                    <c:v>4.6660736553860698</c:v>
                  </c:pt>
                  <c:pt idx="36">
                    <c:v>4.61750731372139</c:v>
                  </c:pt>
                  <c:pt idx="37">
                    <c:v>4.562877937493373</c:v>
                  </c:pt>
                  <c:pt idx="38">
                    <c:v>4.5042729981147787</c:v>
                  </c:pt>
                  <c:pt idx="39">
                    <c:v>4.5085824625103674</c:v>
                  </c:pt>
                  <c:pt idx="40">
                    <c:v>4.5467127266144152</c:v>
                  </c:pt>
                  <c:pt idx="41">
                    <c:v>4.594525202428299</c:v>
                  </c:pt>
                  <c:pt idx="42">
                    <c:v>4.692570124354102</c:v>
                  </c:pt>
                  <c:pt idx="43">
                    <c:v>4.6830200008650849</c:v>
                  </c:pt>
                  <c:pt idx="44">
                    <c:v>4.605082455319323</c:v>
                  </c:pt>
                  <c:pt idx="45">
                    <c:v>4.5713661289623433</c:v>
                  </c:pt>
                  <c:pt idx="46">
                    <c:v>4.6156865359410659</c:v>
                  </c:pt>
                  <c:pt idx="47">
                    <c:v>4.5856410527574329</c:v>
                  </c:pt>
                  <c:pt idx="48">
                    <c:v>4.5596817283411468</c:v>
                  </c:pt>
                  <c:pt idx="49">
                    <c:v>4.6096225625404657</c:v>
                  </c:pt>
                  <c:pt idx="50">
                    <c:v>4.5753590049475452</c:v>
                  </c:pt>
                  <c:pt idx="51">
                    <c:v>4.5491727628313887</c:v>
                  </c:pt>
                  <c:pt idx="52">
                    <c:v>4.5633265580453823</c:v>
                  </c:pt>
                  <c:pt idx="53">
                    <c:v>4.6679242611906799</c:v>
                  </c:pt>
                  <c:pt idx="54">
                    <c:v>4.7446916053576871</c:v>
                  </c:pt>
                  <c:pt idx="55">
                    <c:v>4.763968781459913</c:v>
                  </c:pt>
                  <c:pt idx="56">
                    <c:v>4.7342862380273214</c:v>
                  </c:pt>
                  <c:pt idx="57">
                    <c:v>4.7244187843841239</c:v>
                  </c:pt>
                  <c:pt idx="58">
                    <c:v>4.6627412968087967</c:v>
                  </c:pt>
                  <c:pt idx="59">
                    <c:v>4.588501368286086</c:v>
                  </c:pt>
                  <c:pt idx="60">
                    <c:v>4.6101953284197812</c:v>
                  </c:pt>
                  <c:pt idx="61">
                    <c:v>4.5728876356742498</c:v>
                  </c:pt>
                  <c:pt idx="62">
                    <c:v>4.4978010596268803</c:v>
                  </c:pt>
                  <c:pt idx="63">
                    <c:v>4.4967943493437481</c:v>
                  </c:pt>
                  <c:pt idx="64">
                    <c:v>4.5326242918440203</c:v>
                  </c:pt>
                  <c:pt idx="65">
                    <c:v>4.4539010203996359</c:v>
                  </c:pt>
                  <c:pt idx="66">
                    <c:v>4.388917476822443</c:v>
                  </c:pt>
                  <c:pt idx="67">
                    <c:v>4.3885194839341413</c:v>
                  </c:pt>
                  <c:pt idx="68">
                    <c:v>4.413973406340828</c:v>
                  </c:pt>
                  <c:pt idx="69">
                    <c:v>4.4779137951195258</c:v>
                  </c:pt>
                  <c:pt idx="70">
                    <c:v>4.6069100456902925</c:v>
                  </c:pt>
                  <c:pt idx="71">
                    <c:v>4.7818494264455946</c:v>
                  </c:pt>
                  <c:pt idx="72">
                    <c:v>4.910409922182132</c:v>
                  </c:pt>
                  <c:pt idx="73">
                    <c:v>5.0048596552832674</c:v>
                  </c:pt>
                  <c:pt idx="74">
                    <c:v>5.1843663051049216</c:v>
                  </c:pt>
                  <c:pt idx="75">
                    <c:v>5.1876452892755696</c:v>
                  </c:pt>
                  <c:pt idx="76">
                    <c:v>5.1929575941730191</c:v>
                  </c:pt>
                  <c:pt idx="77">
                    <c:v>5.2041260448803914</c:v>
                  </c:pt>
                  <c:pt idx="78">
                    <c:v>5.2169189380823013</c:v>
                  </c:pt>
                  <c:pt idx="79">
                    <c:v>5.2331784224280185</c:v>
                  </c:pt>
                  <c:pt idx="80">
                    <c:v>5.1813538019683643</c:v>
                  </c:pt>
                  <c:pt idx="81">
                    <c:v>5.2300432894729587</c:v>
                  </c:pt>
                  <c:pt idx="82">
                    <c:v>5.0908696214316338</c:v>
                  </c:pt>
                  <c:pt idx="83">
                    <c:v>5.1993307702950773</c:v>
                  </c:pt>
                  <c:pt idx="84">
                    <c:v>5.1889467941993219</c:v>
                  </c:pt>
                  <c:pt idx="85">
                    <c:v>5.2434758605567691</c:v>
                  </c:pt>
                  <c:pt idx="86">
                    <c:v>5.3007379738705112</c:v>
                  </c:pt>
                  <c:pt idx="87">
                    <c:v>5.38316282764933</c:v>
                  </c:pt>
                  <c:pt idx="88">
                    <c:v>5.4759859478863993</c:v>
                  </c:pt>
                  <c:pt idx="89">
                    <c:v>5.6076293784786486</c:v>
                  </c:pt>
                  <c:pt idx="90">
                    <c:v>5.7431599202499299</c:v>
                  </c:pt>
                  <c:pt idx="91">
                    <c:v>5.8592712671977134</c:v>
                  </c:pt>
                  <c:pt idx="92">
                    <c:v>5.8606400204478835</c:v>
                  </c:pt>
                  <c:pt idx="93">
                    <c:v>5.7106876558270523</c:v>
                  </c:pt>
                  <c:pt idx="94">
                    <c:v>5.6508365312062852</c:v>
                  </c:pt>
                  <c:pt idx="95">
                    <c:v>5.6027983756049258</c:v>
                  </c:pt>
                  <c:pt idx="96">
                    <c:v>5.6160086485062175</c:v>
                  </c:pt>
                  <c:pt idx="97">
                    <c:v>5.7324082397412299</c:v>
                  </c:pt>
                  <c:pt idx="98">
                    <c:v>5.8859056966252208</c:v>
                  </c:pt>
                  <c:pt idx="99">
                    <c:v>5.9959585321953979</c:v>
                  </c:pt>
                  <c:pt idx="100">
                    <c:v>6.0717506866608248</c:v>
                  </c:pt>
                  <c:pt idx="101">
                    <c:v>6.1028263726161773</c:v>
                  </c:pt>
                  <c:pt idx="102">
                    <c:v>6.0925104493040667</c:v>
                  </c:pt>
                  <c:pt idx="103">
                    <c:v>6.1554772651938912</c:v>
                  </c:pt>
                  <c:pt idx="104">
                    <c:v>6.2241404641049218</c:v>
                  </c:pt>
                  <c:pt idx="105">
                    <c:v>6.241124132300417</c:v>
                  </c:pt>
                  <c:pt idx="106">
                    <c:v>6.2787481347874321</c:v>
                  </c:pt>
                  <c:pt idx="107">
                    <c:v>6.2762028025198093</c:v>
                  </c:pt>
                  <c:pt idx="108">
                    <c:v>6.2290399749609753</c:v>
                  </c:pt>
                  <c:pt idx="109">
                    <c:v>6.2069609902350411</c:v>
                  </c:pt>
                  <c:pt idx="110">
                    <c:v>6.0785774043660554</c:v>
                  </c:pt>
                  <c:pt idx="111">
                    <c:v>5.8477541727345486</c:v>
                  </c:pt>
                  <c:pt idx="112">
                    <c:v>5.7172381089301263</c:v>
                  </c:pt>
                  <c:pt idx="113">
                    <c:v>5.6785890670368602</c:v>
                  </c:pt>
                  <c:pt idx="114">
                    <c:v>5.6597954931388283</c:v>
                  </c:pt>
                  <c:pt idx="115">
                    <c:v>5.6870984489558438</c:v>
                  </c:pt>
                  <c:pt idx="116">
                    <c:v>5.7427543089653508</c:v>
                  </c:pt>
                  <c:pt idx="117">
                    <c:v>5.7261664739966047</c:v>
                  </c:pt>
                  <c:pt idx="118">
                    <c:v>5.6817010703784927</c:v>
                  </c:pt>
                  <c:pt idx="119">
                    <c:v>5.7174366743851088</c:v>
                  </c:pt>
                  <c:pt idx="120">
                    <c:v>5.8311714420409082</c:v>
                  </c:pt>
                  <c:pt idx="121">
                    <c:v>5.9657291689204452</c:v>
                  </c:pt>
                  <c:pt idx="122">
                    <c:v>5.95790562972876</c:v>
                  </c:pt>
                  <c:pt idx="123">
                    <c:v>5.929217907953797</c:v>
                  </c:pt>
                  <c:pt idx="124">
                    <c:v>5.9074290001069292</c:v>
                  </c:pt>
                  <c:pt idx="125">
                    <c:v>5.9493207402636665</c:v>
                  </c:pt>
                  <c:pt idx="126">
                    <c:v>5.9057482437740774</c:v>
                  </c:pt>
                  <c:pt idx="127">
                    <c:v>5.9173838614108041</c:v>
                  </c:pt>
                  <c:pt idx="128">
                    <c:v>5.9893118873588467</c:v>
                  </c:pt>
                  <c:pt idx="129">
                    <c:v>6.0123762755054582</c:v>
                  </c:pt>
                  <c:pt idx="130">
                    <c:v>5.9154425657589034</c:v>
                  </c:pt>
                  <c:pt idx="131">
                    <c:v>5.8577581303780111</c:v>
                  </c:pt>
                  <c:pt idx="132">
                    <c:v>5.9049925654540534</c:v>
                  </c:pt>
                  <c:pt idx="133">
                    <c:v>5.8755817370531309</c:v>
                  </c:pt>
                  <c:pt idx="134">
                    <c:v>5.8943957252786827</c:v>
                  </c:pt>
                  <c:pt idx="135">
                    <c:v>5.9453997155597351</c:v>
                  </c:pt>
                  <c:pt idx="136">
                    <c:v>5.9604118701509021</c:v>
                  </c:pt>
                  <c:pt idx="137">
                    <c:v>5.9656380681689427</c:v>
                  </c:pt>
                  <c:pt idx="138">
                    <c:v>5.9452917981556963</c:v>
                  </c:pt>
                  <c:pt idx="139">
                    <c:v>5.896174965776809</c:v>
                  </c:pt>
                  <c:pt idx="140">
                    <c:v>5.9008136260413595</c:v>
                  </c:pt>
                  <c:pt idx="141">
                    <c:v>5.8984799073482757</c:v>
                  </c:pt>
                  <c:pt idx="142">
                    <c:v>5.8590684903727857</c:v>
                  </c:pt>
                  <c:pt idx="143">
                    <c:v>5.8892534466959647</c:v>
                  </c:pt>
                  <c:pt idx="144">
                    <c:v>5.9177116856267089</c:v>
                  </c:pt>
                  <c:pt idx="145">
                    <c:v>5.8133464528338896</c:v>
                  </c:pt>
                  <c:pt idx="146">
                    <c:v>5.7463021085481856</c:v>
                  </c:pt>
                  <c:pt idx="147">
                    <c:v>5.6074570777873172</c:v>
                  </c:pt>
                  <c:pt idx="148">
                    <c:v>5.4902677948290659</c:v>
                  </c:pt>
                  <c:pt idx="149">
                    <c:v>5.4262501620599899</c:v>
                  </c:pt>
                  <c:pt idx="150">
                    <c:v>5.3886687227797463</c:v>
                  </c:pt>
                  <c:pt idx="151">
                    <c:v>5.3579447984995259</c:v>
                  </c:pt>
                  <c:pt idx="152">
                    <c:v>5.4889873827439892</c:v>
                  </c:pt>
                  <c:pt idx="153">
                    <c:v>5.5585593027095728</c:v>
                  </c:pt>
                  <c:pt idx="154">
                    <c:v>5.7015211124022933</c:v>
                  </c:pt>
                  <c:pt idx="155">
                    <c:v>5.8470787846590264</c:v>
                  </c:pt>
                  <c:pt idx="156">
                    <c:v>5.9220408334332042</c:v>
                  </c:pt>
                  <c:pt idx="157">
                    <c:v>5.8974629667717684</c:v>
                  </c:pt>
                  <c:pt idx="158">
                    <c:v>6.0132218951562484</c:v>
                  </c:pt>
                  <c:pt idx="159">
                    <c:v>5.9829185193901688</c:v>
                  </c:pt>
                  <c:pt idx="160">
                    <c:v>5.905407484703022</c:v>
                  </c:pt>
                  <c:pt idx="161">
                    <c:v>5.9473038181443236</c:v>
                  </c:pt>
                  <c:pt idx="162">
                    <c:v>6.0557185414399921</c:v>
                  </c:pt>
                  <c:pt idx="163">
                    <c:v>6.0899180166300582</c:v>
                  </c:pt>
                  <c:pt idx="164">
                    <c:v>6.0736621556254127</c:v>
                  </c:pt>
                  <c:pt idx="165">
                    <c:v>6.0809981620900864</c:v>
                  </c:pt>
                  <c:pt idx="166">
                    <c:v>6.1448455973652383</c:v>
                  </c:pt>
                  <c:pt idx="167">
                    <c:v>6.0960627191924877</c:v>
                  </c:pt>
                  <c:pt idx="168">
                    <c:v>6.0587422364648189</c:v>
                  </c:pt>
                  <c:pt idx="169">
                    <c:v>5.9410662440291011</c:v>
                  </c:pt>
                  <c:pt idx="170">
                    <c:v>5.8758715562794368</c:v>
                  </c:pt>
                  <c:pt idx="171">
                    <c:v>5.7516535639593904</c:v>
                  </c:pt>
                  <c:pt idx="172">
                    <c:v>5.6555848589353142</c:v>
                  </c:pt>
                  <c:pt idx="173">
                    <c:v>5.6297859403621686</c:v>
                  </c:pt>
                  <c:pt idx="174">
                    <c:v>5.6622059915567595</c:v>
                  </c:pt>
                  <c:pt idx="175">
                    <c:v>5.6902341864477215</c:v>
                  </c:pt>
                  <c:pt idx="176">
                    <c:v>5.7574736139611558</c:v>
                  </c:pt>
                  <c:pt idx="177">
                    <c:v>5.8255393065844459</c:v>
                  </c:pt>
                  <c:pt idx="178">
                    <c:v>5.8272960476582218</c:v>
                  </c:pt>
                  <c:pt idx="179">
                    <c:v>5.8490778723249832</c:v>
                  </c:pt>
                  <c:pt idx="180">
                    <c:v>5.8337215191749632</c:v>
                  </c:pt>
                  <c:pt idx="181">
                    <c:v>5.8541510005463708</c:v>
                  </c:pt>
                  <c:pt idx="182">
                    <c:v>5.8610717309847704</c:v>
                  </c:pt>
                  <c:pt idx="183">
                    <c:v>5.888750995332046</c:v>
                  </c:pt>
                  <c:pt idx="184">
                    <c:v>5.8902113181091122</c:v>
                  </c:pt>
                  <c:pt idx="185">
                    <c:v>5.9090017201302656</c:v>
                  </c:pt>
                  <c:pt idx="186">
                    <c:v>5.9472672651147374</c:v>
                  </c:pt>
                  <c:pt idx="187">
                    <c:v>5.914830037455066</c:v>
                  </c:pt>
                  <c:pt idx="188">
                    <c:v>5.85577644327575</c:v>
                  </c:pt>
                  <c:pt idx="189">
                    <c:v>5.7594469235104775</c:v>
                  </c:pt>
                  <c:pt idx="190">
                    <c:v>5.6698666902339223</c:v>
                  </c:pt>
                  <c:pt idx="191">
                    <c:v>5.5402469032338502</c:v>
                  </c:pt>
                  <c:pt idx="192">
                    <c:v>5.5381679595174873</c:v>
                  </c:pt>
                  <c:pt idx="193">
                    <c:v>5.4675017036327542</c:v>
                  </c:pt>
                  <c:pt idx="194">
                    <c:v>5.429921352443313</c:v>
                  </c:pt>
                  <c:pt idx="195">
                    <c:v>5.3767343567443584</c:v>
                  </c:pt>
                  <c:pt idx="196">
                    <c:v>5.3490819904070115</c:v>
                  </c:pt>
                  <c:pt idx="197">
                    <c:v>5.3615487230971723</c:v>
                  </c:pt>
                  <c:pt idx="198">
                    <c:v>5.3854134604593389</c:v>
                  </c:pt>
                  <c:pt idx="199">
                    <c:v>5.385258719265952</c:v>
                  </c:pt>
                  <c:pt idx="200">
                    <c:v>5.4237434262346147</c:v>
                  </c:pt>
                  <c:pt idx="201">
                    <c:v>5.4735717701246349</c:v>
                  </c:pt>
                  <c:pt idx="202">
                    <c:v>5.4230160668090956</c:v>
                  </c:pt>
                  <c:pt idx="203">
                    <c:v>5.387525569617746</c:v>
                  </c:pt>
                  <c:pt idx="204">
                    <c:v>5.3372619135938528</c:v>
                  </c:pt>
                  <c:pt idx="205">
                    <c:v>5.5481469915986317</c:v>
                  </c:pt>
                  <c:pt idx="206">
                    <c:v>5.5790631864891349</c:v>
                  </c:pt>
                  <c:pt idx="207">
                    <c:v>5.6407497804442404</c:v>
                  </c:pt>
                  <c:pt idx="208">
                    <c:v>5.7195125237378441</c:v>
                  </c:pt>
                  <c:pt idx="209">
                    <c:v>5.8371000858239919</c:v>
                  </c:pt>
                  <c:pt idx="210">
                    <c:v>5.8731869956164857</c:v>
                  </c:pt>
                  <c:pt idx="211">
                    <c:v>5.8563669501333511</c:v>
                  </c:pt>
                  <c:pt idx="212">
                    <c:v>5.8119798530864317</c:v>
                  </c:pt>
                  <c:pt idx="213">
                    <c:v>5.8827601650335639</c:v>
                  </c:pt>
                  <c:pt idx="214">
                    <c:v>5.8970027718335203</c:v>
                  </c:pt>
                  <c:pt idx="215">
                    <c:v>5.8900932203158716</c:v>
                  </c:pt>
                  <c:pt idx="216">
                    <c:v>6.0346806611657442</c:v>
                  </c:pt>
                  <c:pt idx="217">
                    <c:v>6.1871322044169901</c:v>
                  </c:pt>
                  <c:pt idx="218">
                    <c:v>6.1270273377267044</c:v>
                  </c:pt>
                  <c:pt idx="219">
                    <c:v>6.14654346466234</c:v>
                  </c:pt>
                  <c:pt idx="220">
                    <c:v>6.1498607363758531</c:v>
                  </c:pt>
                  <c:pt idx="221">
                    <c:v>6.0252410587560412</c:v>
                  </c:pt>
                  <c:pt idx="222">
                    <c:v>5.9361823480723057</c:v>
                  </c:pt>
                  <c:pt idx="223">
                    <c:v>5.9193375011903839</c:v>
                  </c:pt>
                  <c:pt idx="224">
                    <c:v>5.8699741315620022</c:v>
                  </c:pt>
                  <c:pt idx="225">
                    <c:v>5.9103762003236433</c:v>
                  </c:pt>
                  <c:pt idx="226">
                    <c:v>5.8872811255607118</c:v>
                  </c:pt>
                  <c:pt idx="227">
                    <c:v>6.1423507749158546</c:v>
                  </c:pt>
                  <c:pt idx="228">
                    <c:v>6.1424289408977906</c:v>
                  </c:pt>
                  <c:pt idx="229">
                    <c:v>6.0754070350454485</c:v>
                  </c:pt>
                  <c:pt idx="230">
                    <c:v>6.004499165808256</c:v>
                  </c:pt>
                  <c:pt idx="231">
                    <c:v>5.9362310466952115</c:v>
                  </c:pt>
                  <c:pt idx="232">
                    <c:v>5.9569995934064117</c:v>
                  </c:pt>
                  <c:pt idx="233">
                    <c:v>5.9337364830381336</c:v>
                  </c:pt>
                  <c:pt idx="234">
                    <c:v>5.9114457512300929</c:v>
                  </c:pt>
                  <c:pt idx="235">
                    <c:v>5.9516482823384935</c:v>
                  </c:pt>
                  <c:pt idx="236">
                    <c:v>6.1538736868575494</c:v>
                  </c:pt>
                  <c:pt idx="237">
                    <c:v>6.1693051993765007</c:v>
                  </c:pt>
                  <c:pt idx="238">
                    <c:v>6.1870263901919733</c:v>
                  </c:pt>
                  <c:pt idx="239">
                    <c:v>6.2651554149184099</c:v>
                  </c:pt>
                  <c:pt idx="240">
                    <c:v>6.2318957781851072</c:v>
                  </c:pt>
                  <c:pt idx="241">
                    <c:v>6.1058681073498979</c:v>
                  </c:pt>
                  <c:pt idx="242">
                    <c:v>6.0769190629073808</c:v>
                  </c:pt>
                  <c:pt idx="243">
                    <c:v>6.0288627573686018</c:v>
                  </c:pt>
                  <c:pt idx="244">
                    <c:v>5.9508802043572988</c:v>
                  </c:pt>
                  <c:pt idx="245">
                    <c:v>5.9425059211898663</c:v>
                  </c:pt>
                  <c:pt idx="246">
                    <c:v>5.9779580039417306</c:v>
                  </c:pt>
                  <c:pt idx="247">
                    <c:v>6.0236892966864222</c:v>
                  </c:pt>
                  <c:pt idx="248">
                    <c:v>6.0694563085943907</c:v>
                  </c:pt>
                  <c:pt idx="249">
                    <c:v>6.1116803546309768</c:v>
                  </c:pt>
                  <c:pt idx="250">
                    <c:v>6.1605861509868376</c:v>
                  </c:pt>
                  <c:pt idx="251">
                    <c:v>6.1919424074560823</c:v>
                  </c:pt>
                  <c:pt idx="252">
                    <c:v>6.208465730253395</c:v>
                  </c:pt>
                  <c:pt idx="253">
                    <c:v>5.9514856063730015</c:v>
                  </c:pt>
                  <c:pt idx="254">
                    <c:v>6.0673899389272554</c:v>
                  </c:pt>
                  <c:pt idx="255">
                    <c:v>6.4774531758870113</c:v>
                  </c:pt>
                  <c:pt idx="256">
                    <c:v>6.4549854279654237</c:v>
                  </c:pt>
                  <c:pt idx="257">
                    <c:v>6.4123544084388708</c:v>
                  </c:pt>
                  <c:pt idx="258">
                    <c:v>6.2969917794362171</c:v>
                  </c:pt>
                  <c:pt idx="259">
                    <c:v>6.027933465078263</c:v>
                  </c:pt>
                  <c:pt idx="260">
                    <c:v>5.954032561103908</c:v>
                  </c:pt>
                  <c:pt idx="261">
                    <c:v>6.0178512484249733</c:v>
                  </c:pt>
                  <c:pt idx="262">
                    <c:v>5.9895563287894582</c:v>
                  </c:pt>
                  <c:pt idx="263">
                    <c:v>5.983117153268549</c:v>
                  </c:pt>
                  <c:pt idx="264">
                    <c:v>5.974336101492864</c:v>
                  </c:pt>
                  <c:pt idx="265">
                    <c:v>5.9845377474266019</c:v>
                  </c:pt>
                  <c:pt idx="266">
                    <c:v>5.963693700396159</c:v>
                  </c:pt>
                  <c:pt idx="267">
                    <c:v>6.0176220296538139</c:v>
                  </c:pt>
                  <c:pt idx="268">
                    <c:v>6.0469239499268008</c:v>
                  </c:pt>
                  <c:pt idx="269">
                    <c:v>6.4519206906307902</c:v>
                  </c:pt>
                  <c:pt idx="270">
                    <c:v>6.4655695138274254</c:v>
                  </c:pt>
                  <c:pt idx="271">
                    <c:v>6.445088187708806</c:v>
                  </c:pt>
                  <c:pt idx="272">
                    <c:v>6.3360738907835321</c:v>
                  </c:pt>
                  <c:pt idx="273">
                    <c:v>6.3247833710781363</c:v>
                  </c:pt>
                  <c:pt idx="274">
                    <c:v>5.934365117045262</c:v>
                  </c:pt>
                  <c:pt idx="275">
                    <c:v>5.9532357481470415</c:v>
                  </c:pt>
                  <c:pt idx="276">
                    <c:v>5.9390975592756616</c:v>
                  </c:pt>
                  <c:pt idx="277">
                    <c:v>5.656274311677377</c:v>
                  </c:pt>
                  <c:pt idx="278">
                    <c:v>5.7337241201946014</c:v>
                  </c:pt>
                  <c:pt idx="279">
                    <c:v>5.9481916465948084</c:v>
                  </c:pt>
                  <c:pt idx="280">
                    <c:v>6.0844082546722511</c:v>
                  </c:pt>
                  <c:pt idx="281">
                    <c:v>6.3413326675076762</c:v>
                  </c:pt>
                  <c:pt idx="282">
                    <c:v>6.6333815846192312</c:v>
                  </c:pt>
                  <c:pt idx="283">
                    <c:v>6.9619153475263165</c:v>
                  </c:pt>
                  <c:pt idx="284">
                    <c:v>6.8016989174224207</c:v>
                  </c:pt>
                  <c:pt idx="285">
                    <c:v>6.5819844831815075</c:v>
                  </c:pt>
                  <c:pt idx="286">
                    <c:v>6.376287795624628</c:v>
                  </c:pt>
                  <c:pt idx="287">
                    <c:v>6.3561702305712346</c:v>
                  </c:pt>
                  <c:pt idx="288">
                    <c:v>6.2401733275522675</c:v>
                  </c:pt>
                  <c:pt idx="289">
                    <c:v>6.2488654496552218</c:v>
                  </c:pt>
                  <c:pt idx="290">
                    <c:v>6.438098362584701</c:v>
                  </c:pt>
                  <c:pt idx="291">
                    <c:v>6.5145812160915355</c:v>
                  </c:pt>
                  <c:pt idx="292">
                    <c:v>6.5362936896507655</c:v>
                  </c:pt>
                  <c:pt idx="293">
                    <c:v>6.5599626924484706</c:v>
                  </c:pt>
                  <c:pt idx="294">
                    <c:v>6.6042295060378589</c:v>
                  </c:pt>
                  <c:pt idx="295">
                    <c:v>6.5229053907627756</c:v>
                  </c:pt>
                  <c:pt idx="296">
                    <c:v>6.7035158886448265</c:v>
                  </c:pt>
                  <c:pt idx="297">
                    <c:v>6.7718643756495469</c:v>
                  </c:pt>
                  <c:pt idx="298">
                    <c:v>6.8177885483082354</c:v>
                  </c:pt>
                  <c:pt idx="299">
                    <c:v>6.8882447896349408</c:v>
                  </c:pt>
                  <c:pt idx="300">
                    <c:v>6.8749324963808736</c:v>
                  </c:pt>
                  <c:pt idx="301">
                    <c:v>6.9209447882554755</c:v>
                  </c:pt>
                  <c:pt idx="302">
                    <c:v>6.8761340036800549</c:v>
                  </c:pt>
                  <c:pt idx="303">
                    <c:v>6.7827390779695573</c:v>
                  </c:pt>
                  <c:pt idx="304">
                    <c:v>6.7069227820262522</c:v>
                  </c:pt>
                  <c:pt idx="305">
                    <c:v>6.6604569417437398</c:v>
                  </c:pt>
                  <c:pt idx="306">
                    <c:v>6.4785575723237345</c:v>
                  </c:pt>
                  <c:pt idx="307">
                    <c:v>5.9211571225815103</c:v>
                  </c:pt>
                  <c:pt idx="308">
                    <c:v>6.0146498710976886</c:v>
                  </c:pt>
                  <c:pt idx="309">
                    <c:v>5.9638781960444902</c:v>
                  </c:pt>
                  <c:pt idx="310">
                    <c:v>6.0084719902173029</c:v>
                  </c:pt>
                  <c:pt idx="311">
                    <c:v>6.0924092919297683</c:v>
                  </c:pt>
                  <c:pt idx="312">
                    <c:v>6.4410970812219634</c:v>
                  </c:pt>
                  <c:pt idx="313">
                    <c:v>6.4367194548714206</c:v>
                  </c:pt>
                  <c:pt idx="314">
                    <c:v>6.4597587114406867</c:v>
                  </c:pt>
                  <c:pt idx="315">
                    <c:v>6.3975189481474146</c:v>
                  </c:pt>
                  <c:pt idx="316">
                    <c:v>6.3295386406035288</c:v>
                  </c:pt>
                  <c:pt idx="317">
                    <c:v>5.9522061598985818</c:v>
                  </c:pt>
                  <c:pt idx="318">
                    <c:v>5.939372339805753</c:v>
                  </c:pt>
                  <c:pt idx="319">
                    <c:v>5.820918004898636</c:v>
                  </c:pt>
                  <c:pt idx="320">
                    <c:v>5.7780492646121218</c:v>
                  </c:pt>
                  <c:pt idx="321">
                    <c:v>5.9271515617064665</c:v>
                  </c:pt>
                  <c:pt idx="322">
                    <c:v>6.1137581908091736</c:v>
                  </c:pt>
                  <c:pt idx="323">
                    <c:v>5.988619684249894</c:v>
                  </c:pt>
                  <c:pt idx="324">
                    <c:v>5.8880952727049403</c:v>
                  </c:pt>
                  <c:pt idx="325">
                    <c:v>5.8952931017265868</c:v>
                  </c:pt>
                  <c:pt idx="326">
                    <c:v>5.8971135068284264</c:v>
                  </c:pt>
                  <c:pt idx="327">
                    <c:v>5.7608506442402483</c:v>
                  </c:pt>
                  <c:pt idx="328">
                    <c:v>6.063675660153832</c:v>
                  </c:pt>
                  <c:pt idx="329">
                    <c:v>5.5183534953908442</c:v>
                  </c:pt>
                  <c:pt idx="330">
                    <c:v>5.3651910934630456</c:v>
                  </c:pt>
                  <c:pt idx="331">
                    <c:v>5.2138568126118692</c:v>
                  </c:pt>
                  <c:pt idx="332">
                    <c:v>5.2098489163308894</c:v>
                  </c:pt>
                  <c:pt idx="333">
                    <c:v>5.0529120901665276</c:v>
                  </c:pt>
                  <c:pt idx="334">
                    <c:v>5.4306675096695995</c:v>
                  </c:pt>
                  <c:pt idx="335">
                    <c:v>5.4858900447724324</c:v>
                  </c:pt>
                  <c:pt idx="336">
                    <c:v>5.6185917200546509</c:v>
                  </c:pt>
                  <c:pt idx="337">
                    <c:v>5.6538514136198907</c:v>
                  </c:pt>
                  <c:pt idx="338">
                    <c:v>5.615260120774316</c:v>
                  </c:pt>
                  <c:pt idx="339">
                    <c:v>6.045382863661648</c:v>
                  </c:pt>
                  <c:pt idx="340">
                    <c:v>6.1008110675990981</c:v>
                  </c:pt>
                  <c:pt idx="341">
                    <c:v>7.1054378805776306</c:v>
                  </c:pt>
                  <c:pt idx="342">
                    <c:v>7.0387751639103255</c:v>
                  </c:pt>
                  <c:pt idx="343">
                    <c:v>8.5085052937242409</c:v>
                  </c:pt>
                  <c:pt idx="344">
                    <c:v>8.6401195979376748</c:v>
                  </c:pt>
                  <c:pt idx="345">
                    <c:v>11.353011054341488</c:v>
                  </c:pt>
                  <c:pt idx="346">
                    <c:v>12.700545263885324</c:v>
                  </c:pt>
                  <c:pt idx="347">
                    <c:v>12.916486132071675</c:v>
                  </c:pt>
                  <c:pt idx="348">
                    <c:v>18.924088118350937</c:v>
                  </c:pt>
                  <c:pt idx="349">
                    <c:v>18.617085641361218</c:v>
                  </c:pt>
                  <c:pt idx="350">
                    <c:v>0</c:v>
                  </c:pt>
                  <c:pt idx="351">
                    <c:v>0</c:v>
                  </c:pt>
                </c:numCache>
              </c:numRef>
            </c:plus>
            <c:minus>
              <c:numRef>
                <c:f>'0-60'!$15:$15</c:f>
                <c:numCache>
                  <c:formatCode>General</c:formatCode>
                  <c:ptCount val="16384"/>
                  <c:pt idx="0">
                    <c:v>0</c:v>
                  </c:pt>
                  <c:pt idx="2">
                    <c:v>2.4426464621656638</c:v>
                  </c:pt>
                  <c:pt idx="3">
                    <c:v>3.075486980801923</c:v>
                  </c:pt>
                  <c:pt idx="4">
                    <c:v>3.5787263947800838</c:v>
                  </c:pt>
                  <c:pt idx="5">
                    <c:v>3.9523551347406918</c:v>
                  </c:pt>
                  <c:pt idx="6">
                    <c:v>4.2573377264328256</c:v>
                  </c:pt>
                  <c:pt idx="7">
                    <c:v>4.4992256445933219</c:v>
                  </c:pt>
                  <c:pt idx="8">
                    <c:v>4.7357028030322317</c:v>
                  </c:pt>
                  <c:pt idx="9">
                    <c:v>4.8793038106197573</c:v>
                  </c:pt>
                  <c:pt idx="10">
                    <c:v>4.9527401165249678</c:v>
                  </c:pt>
                  <c:pt idx="11">
                    <c:v>4.9553903700724513</c:v>
                  </c:pt>
                  <c:pt idx="12">
                    <c:v>4.961518584734586</c:v>
                  </c:pt>
                  <c:pt idx="13">
                    <c:v>4.9325988485752807</c:v>
                  </c:pt>
                  <c:pt idx="14">
                    <c:v>4.9223671203632158</c:v>
                  </c:pt>
                  <c:pt idx="15">
                    <c:v>4.9184285101708882</c:v>
                  </c:pt>
                  <c:pt idx="16">
                    <c:v>4.8204948805822649</c:v>
                  </c:pt>
                  <c:pt idx="17">
                    <c:v>4.6878733345693337</c:v>
                  </c:pt>
                  <c:pt idx="18">
                    <c:v>4.6313254824766643</c:v>
                  </c:pt>
                  <c:pt idx="19">
                    <c:v>4.6014057398374142</c:v>
                  </c:pt>
                  <c:pt idx="20">
                    <c:v>4.525273899415847</c:v>
                  </c:pt>
                  <c:pt idx="21">
                    <c:v>4.4552349385288226</c:v>
                  </c:pt>
                  <c:pt idx="22">
                    <c:v>4.4142213629977709</c:v>
                  </c:pt>
                  <c:pt idx="23">
                    <c:v>4.2373166099714688</c:v>
                  </c:pt>
                  <c:pt idx="24">
                    <c:v>4.1442698785295091</c:v>
                  </c:pt>
                  <c:pt idx="25">
                    <c:v>4.122372900810082</c:v>
                  </c:pt>
                  <c:pt idx="26">
                    <c:v>4.2518790248013767</c:v>
                  </c:pt>
                  <c:pt idx="27">
                    <c:v>4.3505233179580411</c:v>
                  </c:pt>
                  <c:pt idx="28">
                    <c:v>4.5248375207704408</c:v>
                  </c:pt>
                  <c:pt idx="29">
                    <c:v>4.6680575049548425</c:v>
                  </c:pt>
                  <c:pt idx="30">
                    <c:v>4.7334070085101025</c:v>
                  </c:pt>
                  <c:pt idx="31">
                    <c:v>4.7295351162095161</c:v>
                  </c:pt>
                  <c:pt idx="32">
                    <c:v>4.721542967629234</c:v>
                  </c:pt>
                  <c:pt idx="33">
                    <c:v>4.7606475501362606</c:v>
                  </c:pt>
                  <c:pt idx="34">
                    <c:v>4.667120837112809</c:v>
                  </c:pt>
                  <c:pt idx="35">
                    <c:v>4.6660736553860698</c:v>
                  </c:pt>
                  <c:pt idx="36">
                    <c:v>4.61750731372139</c:v>
                  </c:pt>
                  <c:pt idx="37">
                    <c:v>4.562877937493373</c:v>
                  </c:pt>
                  <c:pt idx="38">
                    <c:v>4.5042729981147787</c:v>
                  </c:pt>
                  <c:pt idx="39">
                    <c:v>4.5085824625103674</c:v>
                  </c:pt>
                  <c:pt idx="40">
                    <c:v>4.5467127266144152</c:v>
                  </c:pt>
                  <c:pt idx="41">
                    <c:v>4.594525202428299</c:v>
                  </c:pt>
                  <c:pt idx="42">
                    <c:v>4.692570124354102</c:v>
                  </c:pt>
                  <c:pt idx="43">
                    <c:v>4.6830200008650849</c:v>
                  </c:pt>
                  <c:pt idx="44">
                    <c:v>4.605082455319323</c:v>
                  </c:pt>
                  <c:pt idx="45">
                    <c:v>4.5713661289623433</c:v>
                  </c:pt>
                  <c:pt idx="46">
                    <c:v>4.6156865359410659</c:v>
                  </c:pt>
                  <c:pt idx="47">
                    <c:v>4.5856410527574329</c:v>
                  </c:pt>
                  <c:pt idx="48">
                    <c:v>4.5596817283411468</c:v>
                  </c:pt>
                  <c:pt idx="49">
                    <c:v>4.6096225625404657</c:v>
                  </c:pt>
                  <c:pt idx="50">
                    <c:v>4.5753590049475452</c:v>
                  </c:pt>
                  <c:pt idx="51">
                    <c:v>4.5491727628313887</c:v>
                  </c:pt>
                  <c:pt idx="52">
                    <c:v>4.5633265580453823</c:v>
                  </c:pt>
                  <c:pt idx="53">
                    <c:v>4.6679242611906799</c:v>
                  </c:pt>
                  <c:pt idx="54">
                    <c:v>4.7446916053576871</c:v>
                  </c:pt>
                  <c:pt idx="55">
                    <c:v>4.763968781459913</c:v>
                  </c:pt>
                  <c:pt idx="56">
                    <c:v>4.7342862380273214</c:v>
                  </c:pt>
                  <c:pt idx="57">
                    <c:v>4.7244187843841239</c:v>
                  </c:pt>
                  <c:pt idx="58">
                    <c:v>4.6627412968087967</c:v>
                  </c:pt>
                  <c:pt idx="59">
                    <c:v>4.588501368286086</c:v>
                  </c:pt>
                  <c:pt idx="60">
                    <c:v>4.6101953284197812</c:v>
                  </c:pt>
                  <c:pt idx="61">
                    <c:v>4.5728876356742498</c:v>
                  </c:pt>
                  <c:pt idx="62">
                    <c:v>4.4978010596268803</c:v>
                  </c:pt>
                  <c:pt idx="63">
                    <c:v>4.4967943493437481</c:v>
                  </c:pt>
                  <c:pt idx="64">
                    <c:v>4.5326242918440203</c:v>
                  </c:pt>
                  <c:pt idx="65">
                    <c:v>4.4539010203996359</c:v>
                  </c:pt>
                  <c:pt idx="66">
                    <c:v>4.388917476822443</c:v>
                  </c:pt>
                  <c:pt idx="67">
                    <c:v>4.3885194839341413</c:v>
                  </c:pt>
                  <c:pt idx="68">
                    <c:v>4.413973406340828</c:v>
                  </c:pt>
                  <c:pt idx="69">
                    <c:v>4.4779137951195258</c:v>
                  </c:pt>
                  <c:pt idx="70">
                    <c:v>4.6069100456902925</c:v>
                  </c:pt>
                  <c:pt idx="71">
                    <c:v>4.7818494264455946</c:v>
                  </c:pt>
                  <c:pt idx="72">
                    <c:v>4.910409922182132</c:v>
                  </c:pt>
                  <c:pt idx="73">
                    <c:v>5.0048596552832674</c:v>
                  </c:pt>
                  <c:pt idx="74">
                    <c:v>5.1843663051049216</c:v>
                  </c:pt>
                  <c:pt idx="75">
                    <c:v>5.1876452892755696</c:v>
                  </c:pt>
                  <c:pt idx="76">
                    <c:v>5.1929575941730191</c:v>
                  </c:pt>
                  <c:pt idx="77">
                    <c:v>5.2041260448803914</c:v>
                  </c:pt>
                  <c:pt idx="78">
                    <c:v>5.2169189380823013</c:v>
                  </c:pt>
                  <c:pt idx="79">
                    <c:v>5.2331784224280185</c:v>
                  </c:pt>
                  <c:pt idx="80">
                    <c:v>5.1813538019683643</c:v>
                  </c:pt>
                  <c:pt idx="81">
                    <c:v>5.2300432894729587</c:v>
                  </c:pt>
                  <c:pt idx="82">
                    <c:v>5.0908696214316338</c:v>
                  </c:pt>
                  <c:pt idx="83">
                    <c:v>5.1993307702950773</c:v>
                  </c:pt>
                  <c:pt idx="84">
                    <c:v>5.1889467941993219</c:v>
                  </c:pt>
                  <c:pt idx="85">
                    <c:v>5.2434758605567691</c:v>
                  </c:pt>
                  <c:pt idx="86">
                    <c:v>5.3007379738705112</c:v>
                  </c:pt>
                  <c:pt idx="87">
                    <c:v>5.38316282764933</c:v>
                  </c:pt>
                  <c:pt idx="88">
                    <c:v>5.4759859478863993</c:v>
                  </c:pt>
                  <c:pt idx="89">
                    <c:v>5.6076293784786486</c:v>
                  </c:pt>
                  <c:pt idx="90">
                    <c:v>5.7431599202499299</c:v>
                  </c:pt>
                  <c:pt idx="91">
                    <c:v>5.8592712671977134</c:v>
                  </c:pt>
                  <c:pt idx="92">
                    <c:v>5.8606400204478835</c:v>
                  </c:pt>
                  <c:pt idx="93">
                    <c:v>5.7106876558270523</c:v>
                  </c:pt>
                  <c:pt idx="94">
                    <c:v>5.6508365312062852</c:v>
                  </c:pt>
                  <c:pt idx="95">
                    <c:v>5.6027983756049258</c:v>
                  </c:pt>
                  <c:pt idx="96">
                    <c:v>5.6160086485062175</c:v>
                  </c:pt>
                  <c:pt idx="97">
                    <c:v>5.7324082397412299</c:v>
                  </c:pt>
                  <c:pt idx="98">
                    <c:v>5.8859056966252208</c:v>
                  </c:pt>
                  <c:pt idx="99">
                    <c:v>5.9959585321953979</c:v>
                  </c:pt>
                  <c:pt idx="100">
                    <c:v>6.0717506866608248</c:v>
                  </c:pt>
                  <c:pt idx="101">
                    <c:v>6.1028263726161773</c:v>
                  </c:pt>
                  <c:pt idx="102">
                    <c:v>6.0925104493040667</c:v>
                  </c:pt>
                  <c:pt idx="103">
                    <c:v>6.1554772651938912</c:v>
                  </c:pt>
                  <c:pt idx="104">
                    <c:v>6.2241404641049218</c:v>
                  </c:pt>
                  <c:pt idx="105">
                    <c:v>6.241124132300417</c:v>
                  </c:pt>
                  <c:pt idx="106">
                    <c:v>6.2787481347874321</c:v>
                  </c:pt>
                  <c:pt idx="107">
                    <c:v>6.2762028025198093</c:v>
                  </c:pt>
                  <c:pt idx="108">
                    <c:v>6.2290399749609753</c:v>
                  </c:pt>
                  <c:pt idx="109">
                    <c:v>6.2069609902350411</c:v>
                  </c:pt>
                  <c:pt idx="110">
                    <c:v>6.0785774043660554</c:v>
                  </c:pt>
                  <c:pt idx="111">
                    <c:v>5.8477541727345486</c:v>
                  </c:pt>
                  <c:pt idx="112">
                    <c:v>5.7172381089301263</c:v>
                  </c:pt>
                  <c:pt idx="113">
                    <c:v>5.6785890670368602</c:v>
                  </c:pt>
                  <c:pt idx="114">
                    <c:v>5.6597954931388283</c:v>
                  </c:pt>
                  <c:pt idx="115">
                    <c:v>5.6870984489558438</c:v>
                  </c:pt>
                  <c:pt idx="116">
                    <c:v>5.7427543089653508</c:v>
                  </c:pt>
                  <c:pt idx="117">
                    <c:v>5.7261664739966047</c:v>
                  </c:pt>
                  <c:pt idx="118">
                    <c:v>5.6817010703784927</c:v>
                  </c:pt>
                  <c:pt idx="119">
                    <c:v>5.7174366743851088</c:v>
                  </c:pt>
                  <c:pt idx="120">
                    <c:v>5.8311714420409082</c:v>
                  </c:pt>
                  <c:pt idx="121">
                    <c:v>5.9657291689204452</c:v>
                  </c:pt>
                  <c:pt idx="122">
                    <c:v>5.95790562972876</c:v>
                  </c:pt>
                  <c:pt idx="123">
                    <c:v>5.929217907953797</c:v>
                  </c:pt>
                  <c:pt idx="124">
                    <c:v>5.9074290001069292</c:v>
                  </c:pt>
                  <c:pt idx="125">
                    <c:v>5.9493207402636665</c:v>
                  </c:pt>
                  <c:pt idx="126">
                    <c:v>5.9057482437740774</c:v>
                  </c:pt>
                  <c:pt idx="127">
                    <c:v>5.9173838614108041</c:v>
                  </c:pt>
                  <c:pt idx="128">
                    <c:v>5.9893118873588467</c:v>
                  </c:pt>
                  <c:pt idx="129">
                    <c:v>6.0123762755054582</c:v>
                  </c:pt>
                  <c:pt idx="130">
                    <c:v>5.9154425657589034</c:v>
                  </c:pt>
                  <c:pt idx="131">
                    <c:v>5.8577581303780111</c:v>
                  </c:pt>
                  <c:pt idx="132">
                    <c:v>5.9049925654540534</c:v>
                  </c:pt>
                  <c:pt idx="133">
                    <c:v>5.8755817370531309</c:v>
                  </c:pt>
                  <c:pt idx="134">
                    <c:v>5.8943957252786827</c:v>
                  </c:pt>
                  <c:pt idx="135">
                    <c:v>5.9453997155597351</c:v>
                  </c:pt>
                  <c:pt idx="136">
                    <c:v>5.9604118701509021</c:v>
                  </c:pt>
                  <c:pt idx="137">
                    <c:v>5.9656380681689427</c:v>
                  </c:pt>
                  <c:pt idx="138">
                    <c:v>5.9452917981556963</c:v>
                  </c:pt>
                  <c:pt idx="139">
                    <c:v>5.896174965776809</c:v>
                  </c:pt>
                  <c:pt idx="140">
                    <c:v>5.9008136260413595</c:v>
                  </c:pt>
                  <c:pt idx="141">
                    <c:v>5.8984799073482757</c:v>
                  </c:pt>
                  <c:pt idx="142">
                    <c:v>5.8590684903727857</c:v>
                  </c:pt>
                  <c:pt idx="143">
                    <c:v>5.8892534466959647</c:v>
                  </c:pt>
                  <c:pt idx="144">
                    <c:v>5.9177116856267089</c:v>
                  </c:pt>
                  <c:pt idx="145">
                    <c:v>5.8133464528338896</c:v>
                  </c:pt>
                  <c:pt idx="146">
                    <c:v>5.7463021085481856</c:v>
                  </c:pt>
                  <c:pt idx="147">
                    <c:v>5.6074570777873172</c:v>
                  </c:pt>
                  <c:pt idx="148">
                    <c:v>5.4902677948290659</c:v>
                  </c:pt>
                  <c:pt idx="149">
                    <c:v>5.4262501620599899</c:v>
                  </c:pt>
                  <c:pt idx="150">
                    <c:v>5.3886687227797463</c:v>
                  </c:pt>
                  <c:pt idx="151">
                    <c:v>5.3579447984995259</c:v>
                  </c:pt>
                  <c:pt idx="152">
                    <c:v>5.4889873827439892</c:v>
                  </c:pt>
                  <c:pt idx="153">
                    <c:v>5.5585593027095728</c:v>
                  </c:pt>
                  <c:pt idx="154">
                    <c:v>5.7015211124022933</c:v>
                  </c:pt>
                  <c:pt idx="155">
                    <c:v>5.8470787846590264</c:v>
                  </c:pt>
                  <c:pt idx="156">
                    <c:v>5.9220408334332042</c:v>
                  </c:pt>
                  <c:pt idx="157">
                    <c:v>5.8974629667717684</c:v>
                  </c:pt>
                  <c:pt idx="158">
                    <c:v>6.0132218951562484</c:v>
                  </c:pt>
                  <c:pt idx="159">
                    <c:v>5.9829185193901688</c:v>
                  </c:pt>
                  <c:pt idx="160">
                    <c:v>5.905407484703022</c:v>
                  </c:pt>
                  <c:pt idx="161">
                    <c:v>5.9473038181443236</c:v>
                  </c:pt>
                  <c:pt idx="162">
                    <c:v>6.0557185414399921</c:v>
                  </c:pt>
                  <c:pt idx="163">
                    <c:v>6.0899180166300582</c:v>
                  </c:pt>
                  <c:pt idx="164">
                    <c:v>6.0736621556254127</c:v>
                  </c:pt>
                  <c:pt idx="165">
                    <c:v>6.0809981620900864</c:v>
                  </c:pt>
                  <c:pt idx="166">
                    <c:v>6.1448455973652383</c:v>
                  </c:pt>
                  <c:pt idx="167">
                    <c:v>6.0960627191924877</c:v>
                  </c:pt>
                  <c:pt idx="168">
                    <c:v>6.0587422364648189</c:v>
                  </c:pt>
                  <c:pt idx="169">
                    <c:v>5.9410662440291011</c:v>
                  </c:pt>
                  <c:pt idx="170">
                    <c:v>5.8758715562794368</c:v>
                  </c:pt>
                  <c:pt idx="171">
                    <c:v>5.7516535639593904</c:v>
                  </c:pt>
                  <c:pt idx="172">
                    <c:v>5.6555848589353142</c:v>
                  </c:pt>
                  <c:pt idx="173">
                    <c:v>5.6297859403621686</c:v>
                  </c:pt>
                  <c:pt idx="174">
                    <c:v>5.6622059915567595</c:v>
                  </c:pt>
                  <c:pt idx="175">
                    <c:v>5.6902341864477215</c:v>
                  </c:pt>
                  <c:pt idx="176">
                    <c:v>5.7574736139611558</c:v>
                  </c:pt>
                  <c:pt idx="177">
                    <c:v>5.8255393065844459</c:v>
                  </c:pt>
                  <c:pt idx="178">
                    <c:v>5.8272960476582218</c:v>
                  </c:pt>
                  <c:pt idx="179">
                    <c:v>5.8490778723249832</c:v>
                  </c:pt>
                  <c:pt idx="180">
                    <c:v>5.8337215191749632</c:v>
                  </c:pt>
                  <c:pt idx="181">
                    <c:v>5.8541510005463708</c:v>
                  </c:pt>
                  <c:pt idx="182">
                    <c:v>5.8610717309847704</c:v>
                  </c:pt>
                  <c:pt idx="183">
                    <c:v>5.888750995332046</c:v>
                  </c:pt>
                  <c:pt idx="184">
                    <c:v>5.8902113181091122</c:v>
                  </c:pt>
                  <c:pt idx="185">
                    <c:v>5.9090017201302656</c:v>
                  </c:pt>
                  <c:pt idx="186">
                    <c:v>5.9472672651147374</c:v>
                  </c:pt>
                  <c:pt idx="187">
                    <c:v>5.914830037455066</c:v>
                  </c:pt>
                  <c:pt idx="188">
                    <c:v>5.85577644327575</c:v>
                  </c:pt>
                  <c:pt idx="189">
                    <c:v>5.7594469235104775</c:v>
                  </c:pt>
                  <c:pt idx="190">
                    <c:v>5.6698666902339223</c:v>
                  </c:pt>
                  <c:pt idx="191">
                    <c:v>5.5402469032338502</c:v>
                  </c:pt>
                  <c:pt idx="192">
                    <c:v>5.5381679595174873</c:v>
                  </c:pt>
                  <c:pt idx="193">
                    <c:v>5.4675017036327542</c:v>
                  </c:pt>
                  <c:pt idx="194">
                    <c:v>5.429921352443313</c:v>
                  </c:pt>
                  <c:pt idx="195">
                    <c:v>5.3767343567443584</c:v>
                  </c:pt>
                  <c:pt idx="196">
                    <c:v>5.3490819904070115</c:v>
                  </c:pt>
                  <c:pt idx="197">
                    <c:v>5.3615487230971723</c:v>
                  </c:pt>
                  <c:pt idx="198">
                    <c:v>5.3854134604593389</c:v>
                  </c:pt>
                  <c:pt idx="199">
                    <c:v>5.385258719265952</c:v>
                  </c:pt>
                  <c:pt idx="200">
                    <c:v>5.4237434262346147</c:v>
                  </c:pt>
                  <c:pt idx="201">
                    <c:v>5.4735717701246349</c:v>
                  </c:pt>
                  <c:pt idx="202">
                    <c:v>5.4230160668090956</c:v>
                  </c:pt>
                  <c:pt idx="203">
                    <c:v>5.387525569617746</c:v>
                  </c:pt>
                  <c:pt idx="204">
                    <c:v>5.3372619135938528</c:v>
                  </c:pt>
                  <c:pt idx="205">
                    <c:v>5.5481469915986317</c:v>
                  </c:pt>
                  <c:pt idx="206">
                    <c:v>5.5790631864891349</c:v>
                  </c:pt>
                  <c:pt idx="207">
                    <c:v>5.6407497804442404</c:v>
                  </c:pt>
                  <c:pt idx="208">
                    <c:v>5.7195125237378441</c:v>
                  </c:pt>
                  <c:pt idx="209">
                    <c:v>5.8371000858239919</c:v>
                  </c:pt>
                  <c:pt idx="210">
                    <c:v>5.8731869956164857</c:v>
                  </c:pt>
                  <c:pt idx="211">
                    <c:v>5.8563669501333511</c:v>
                  </c:pt>
                  <c:pt idx="212">
                    <c:v>5.8119798530864317</c:v>
                  </c:pt>
                  <c:pt idx="213">
                    <c:v>5.8827601650335639</c:v>
                  </c:pt>
                  <c:pt idx="214">
                    <c:v>5.8970027718335203</c:v>
                  </c:pt>
                  <c:pt idx="215">
                    <c:v>5.8900932203158716</c:v>
                  </c:pt>
                  <c:pt idx="216">
                    <c:v>6.0346806611657442</c:v>
                  </c:pt>
                  <c:pt idx="217">
                    <c:v>6.1871322044169901</c:v>
                  </c:pt>
                  <c:pt idx="218">
                    <c:v>6.1270273377267044</c:v>
                  </c:pt>
                  <c:pt idx="219">
                    <c:v>6.14654346466234</c:v>
                  </c:pt>
                  <c:pt idx="220">
                    <c:v>6.1498607363758531</c:v>
                  </c:pt>
                  <c:pt idx="221">
                    <c:v>6.0252410587560412</c:v>
                  </c:pt>
                  <c:pt idx="222">
                    <c:v>5.9361823480723057</c:v>
                  </c:pt>
                  <c:pt idx="223">
                    <c:v>5.9193375011903839</c:v>
                  </c:pt>
                  <c:pt idx="224">
                    <c:v>5.8699741315620022</c:v>
                  </c:pt>
                  <c:pt idx="225">
                    <c:v>5.9103762003236433</c:v>
                  </c:pt>
                  <c:pt idx="226">
                    <c:v>5.8872811255607118</c:v>
                  </c:pt>
                  <c:pt idx="227">
                    <c:v>6.1423507749158546</c:v>
                  </c:pt>
                  <c:pt idx="228">
                    <c:v>6.1424289408977906</c:v>
                  </c:pt>
                  <c:pt idx="229">
                    <c:v>6.0754070350454485</c:v>
                  </c:pt>
                  <c:pt idx="230">
                    <c:v>6.004499165808256</c:v>
                  </c:pt>
                  <c:pt idx="231">
                    <c:v>5.9362310466952115</c:v>
                  </c:pt>
                  <c:pt idx="232">
                    <c:v>5.9569995934064117</c:v>
                  </c:pt>
                  <c:pt idx="233">
                    <c:v>5.9337364830381336</c:v>
                  </c:pt>
                  <c:pt idx="234">
                    <c:v>5.9114457512300929</c:v>
                  </c:pt>
                  <c:pt idx="235">
                    <c:v>5.9516482823384935</c:v>
                  </c:pt>
                  <c:pt idx="236">
                    <c:v>6.1538736868575494</c:v>
                  </c:pt>
                  <c:pt idx="237">
                    <c:v>6.1693051993765007</c:v>
                  </c:pt>
                  <c:pt idx="238">
                    <c:v>6.1870263901919733</c:v>
                  </c:pt>
                  <c:pt idx="239">
                    <c:v>6.2651554149184099</c:v>
                  </c:pt>
                  <c:pt idx="240">
                    <c:v>6.2318957781851072</c:v>
                  </c:pt>
                  <c:pt idx="241">
                    <c:v>6.1058681073498979</c:v>
                  </c:pt>
                  <c:pt idx="242">
                    <c:v>6.0769190629073808</c:v>
                  </c:pt>
                  <c:pt idx="243">
                    <c:v>6.0288627573686018</c:v>
                  </c:pt>
                  <c:pt idx="244">
                    <c:v>5.9508802043572988</c:v>
                  </c:pt>
                  <c:pt idx="245">
                    <c:v>5.9425059211898663</c:v>
                  </c:pt>
                  <c:pt idx="246">
                    <c:v>5.9779580039417306</c:v>
                  </c:pt>
                  <c:pt idx="247">
                    <c:v>6.0236892966864222</c:v>
                  </c:pt>
                  <c:pt idx="248">
                    <c:v>6.0694563085943907</c:v>
                  </c:pt>
                  <c:pt idx="249">
                    <c:v>6.1116803546309768</c:v>
                  </c:pt>
                  <c:pt idx="250">
                    <c:v>6.1605861509868376</c:v>
                  </c:pt>
                  <c:pt idx="251">
                    <c:v>6.1919424074560823</c:v>
                  </c:pt>
                  <c:pt idx="252">
                    <c:v>6.208465730253395</c:v>
                  </c:pt>
                  <c:pt idx="253">
                    <c:v>5.9514856063730015</c:v>
                  </c:pt>
                  <c:pt idx="254">
                    <c:v>6.0673899389272554</c:v>
                  </c:pt>
                  <c:pt idx="255">
                    <c:v>6.4774531758870113</c:v>
                  </c:pt>
                  <c:pt idx="256">
                    <c:v>6.4549854279654237</c:v>
                  </c:pt>
                  <c:pt idx="257">
                    <c:v>6.4123544084388708</c:v>
                  </c:pt>
                  <c:pt idx="258">
                    <c:v>6.2969917794362171</c:v>
                  </c:pt>
                  <c:pt idx="259">
                    <c:v>6.027933465078263</c:v>
                  </c:pt>
                  <c:pt idx="260">
                    <c:v>5.954032561103908</c:v>
                  </c:pt>
                  <c:pt idx="261">
                    <c:v>6.0178512484249733</c:v>
                  </c:pt>
                  <c:pt idx="262">
                    <c:v>5.9895563287894582</c:v>
                  </c:pt>
                  <c:pt idx="263">
                    <c:v>5.983117153268549</c:v>
                  </c:pt>
                  <c:pt idx="264">
                    <c:v>5.974336101492864</c:v>
                  </c:pt>
                  <c:pt idx="265">
                    <c:v>5.9845377474266019</c:v>
                  </c:pt>
                  <c:pt idx="266">
                    <c:v>5.963693700396159</c:v>
                  </c:pt>
                  <c:pt idx="267">
                    <c:v>6.0176220296538139</c:v>
                  </c:pt>
                  <c:pt idx="268">
                    <c:v>6.0469239499268008</c:v>
                  </c:pt>
                  <c:pt idx="269">
                    <c:v>6.4519206906307902</c:v>
                  </c:pt>
                  <c:pt idx="270">
                    <c:v>6.4655695138274254</c:v>
                  </c:pt>
                  <c:pt idx="271">
                    <c:v>6.445088187708806</c:v>
                  </c:pt>
                  <c:pt idx="272">
                    <c:v>6.3360738907835321</c:v>
                  </c:pt>
                  <c:pt idx="273">
                    <c:v>6.3247833710781363</c:v>
                  </c:pt>
                  <c:pt idx="274">
                    <c:v>5.934365117045262</c:v>
                  </c:pt>
                  <c:pt idx="275">
                    <c:v>5.9532357481470415</c:v>
                  </c:pt>
                  <c:pt idx="276">
                    <c:v>5.9390975592756616</c:v>
                  </c:pt>
                  <c:pt idx="277">
                    <c:v>5.656274311677377</c:v>
                  </c:pt>
                  <c:pt idx="278">
                    <c:v>5.7337241201946014</c:v>
                  </c:pt>
                  <c:pt idx="279">
                    <c:v>5.9481916465948084</c:v>
                  </c:pt>
                  <c:pt idx="280">
                    <c:v>6.0844082546722511</c:v>
                  </c:pt>
                  <c:pt idx="281">
                    <c:v>6.3413326675076762</c:v>
                  </c:pt>
                  <c:pt idx="282">
                    <c:v>6.6333815846192312</c:v>
                  </c:pt>
                  <c:pt idx="283">
                    <c:v>6.9619153475263165</c:v>
                  </c:pt>
                  <c:pt idx="284">
                    <c:v>6.8016989174224207</c:v>
                  </c:pt>
                  <c:pt idx="285">
                    <c:v>6.5819844831815075</c:v>
                  </c:pt>
                  <c:pt idx="286">
                    <c:v>6.376287795624628</c:v>
                  </c:pt>
                  <c:pt idx="287">
                    <c:v>6.3561702305712346</c:v>
                  </c:pt>
                  <c:pt idx="288">
                    <c:v>6.2401733275522675</c:v>
                  </c:pt>
                  <c:pt idx="289">
                    <c:v>6.2488654496552218</c:v>
                  </c:pt>
                  <c:pt idx="290">
                    <c:v>6.438098362584701</c:v>
                  </c:pt>
                  <c:pt idx="291">
                    <c:v>6.5145812160915355</c:v>
                  </c:pt>
                  <c:pt idx="292">
                    <c:v>6.5362936896507655</c:v>
                  </c:pt>
                  <c:pt idx="293">
                    <c:v>6.5599626924484706</c:v>
                  </c:pt>
                  <c:pt idx="294">
                    <c:v>6.6042295060378589</c:v>
                  </c:pt>
                  <c:pt idx="295">
                    <c:v>6.5229053907627756</c:v>
                  </c:pt>
                  <c:pt idx="296">
                    <c:v>6.7035158886448265</c:v>
                  </c:pt>
                  <c:pt idx="297">
                    <c:v>6.7718643756495469</c:v>
                  </c:pt>
                  <c:pt idx="298">
                    <c:v>6.8177885483082354</c:v>
                  </c:pt>
                  <c:pt idx="299">
                    <c:v>6.8882447896349408</c:v>
                  </c:pt>
                  <c:pt idx="300">
                    <c:v>6.8749324963808736</c:v>
                  </c:pt>
                  <c:pt idx="301">
                    <c:v>6.9209447882554755</c:v>
                  </c:pt>
                  <c:pt idx="302">
                    <c:v>6.8761340036800549</c:v>
                  </c:pt>
                  <c:pt idx="303">
                    <c:v>6.7827390779695573</c:v>
                  </c:pt>
                  <c:pt idx="304">
                    <c:v>6.7069227820262522</c:v>
                  </c:pt>
                  <c:pt idx="305">
                    <c:v>6.6604569417437398</c:v>
                  </c:pt>
                  <c:pt idx="306">
                    <c:v>6.4785575723237345</c:v>
                  </c:pt>
                  <c:pt idx="307">
                    <c:v>5.9211571225815103</c:v>
                  </c:pt>
                  <c:pt idx="308">
                    <c:v>6.0146498710976886</c:v>
                  </c:pt>
                  <c:pt idx="309">
                    <c:v>5.9638781960444902</c:v>
                  </c:pt>
                  <c:pt idx="310">
                    <c:v>6.0084719902173029</c:v>
                  </c:pt>
                  <c:pt idx="311">
                    <c:v>6.0924092919297683</c:v>
                  </c:pt>
                  <c:pt idx="312">
                    <c:v>6.4410970812219634</c:v>
                  </c:pt>
                  <c:pt idx="313">
                    <c:v>6.4367194548714206</c:v>
                  </c:pt>
                  <c:pt idx="314">
                    <c:v>6.4597587114406867</c:v>
                  </c:pt>
                  <c:pt idx="315">
                    <c:v>6.3975189481474146</c:v>
                  </c:pt>
                  <c:pt idx="316">
                    <c:v>6.3295386406035288</c:v>
                  </c:pt>
                  <c:pt idx="317">
                    <c:v>5.9522061598985818</c:v>
                  </c:pt>
                  <c:pt idx="318">
                    <c:v>5.939372339805753</c:v>
                  </c:pt>
                  <c:pt idx="319">
                    <c:v>5.820918004898636</c:v>
                  </c:pt>
                  <c:pt idx="320">
                    <c:v>5.7780492646121218</c:v>
                  </c:pt>
                  <c:pt idx="321">
                    <c:v>5.9271515617064665</c:v>
                  </c:pt>
                  <c:pt idx="322">
                    <c:v>6.1137581908091736</c:v>
                  </c:pt>
                  <c:pt idx="323">
                    <c:v>5.988619684249894</c:v>
                  </c:pt>
                  <c:pt idx="324">
                    <c:v>5.8880952727049403</c:v>
                  </c:pt>
                  <c:pt idx="325">
                    <c:v>5.8952931017265868</c:v>
                  </c:pt>
                  <c:pt idx="326">
                    <c:v>5.8971135068284264</c:v>
                  </c:pt>
                  <c:pt idx="327">
                    <c:v>5.7608506442402483</c:v>
                  </c:pt>
                  <c:pt idx="328">
                    <c:v>6.063675660153832</c:v>
                  </c:pt>
                  <c:pt idx="329">
                    <c:v>5.5183534953908442</c:v>
                  </c:pt>
                  <c:pt idx="330">
                    <c:v>5.3651910934630456</c:v>
                  </c:pt>
                  <c:pt idx="331">
                    <c:v>5.2138568126118692</c:v>
                  </c:pt>
                  <c:pt idx="332">
                    <c:v>5.2098489163308894</c:v>
                  </c:pt>
                  <c:pt idx="333">
                    <c:v>5.0529120901665276</c:v>
                  </c:pt>
                  <c:pt idx="334">
                    <c:v>5.4306675096695995</c:v>
                  </c:pt>
                  <c:pt idx="335">
                    <c:v>5.4858900447724324</c:v>
                  </c:pt>
                  <c:pt idx="336">
                    <c:v>5.6185917200546509</c:v>
                  </c:pt>
                  <c:pt idx="337">
                    <c:v>5.6538514136198907</c:v>
                  </c:pt>
                  <c:pt idx="338">
                    <c:v>5.615260120774316</c:v>
                  </c:pt>
                  <c:pt idx="339">
                    <c:v>6.045382863661648</c:v>
                  </c:pt>
                  <c:pt idx="340">
                    <c:v>6.1008110675990981</c:v>
                  </c:pt>
                  <c:pt idx="341">
                    <c:v>7.1054378805776306</c:v>
                  </c:pt>
                  <c:pt idx="342">
                    <c:v>7.0387751639103255</c:v>
                  </c:pt>
                  <c:pt idx="343">
                    <c:v>8.5085052937242409</c:v>
                  </c:pt>
                  <c:pt idx="344">
                    <c:v>8.6401195979376748</c:v>
                  </c:pt>
                  <c:pt idx="345">
                    <c:v>11.353011054341488</c:v>
                  </c:pt>
                  <c:pt idx="346">
                    <c:v>12.700545263885324</c:v>
                  </c:pt>
                  <c:pt idx="347">
                    <c:v>12.916486132071675</c:v>
                  </c:pt>
                  <c:pt idx="348">
                    <c:v>18.924088118350937</c:v>
                  </c:pt>
                  <c:pt idx="349">
                    <c:v>18.617085641361218</c:v>
                  </c:pt>
                  <c:pt idx="350">
                    <c:v>0</c:v>
                  </c:pt>
                  <c:pt idx="351">
                    <c:v>0</c:v>
                  </c:pt>
                </c:numCache>
              </c:numRef>
            </c:minus>
            <c:spPr>
              <a:noFill/>
              <a:ln w="12700" cap="flat" cmpd="sng" algn="ctr">
                <a:solidFill>
                  <a:srgbClr val="7030A0"/>
                </a:solidFill>
                <a:round/>
              </a:ln>
              <a:effectLst/>
            </c:spPr>
          </c:errBars>
          <c:cat>
            <c:numRef>
              <c:f>'0-60'!$B$1:$BJ$1</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cat>
          <c:val>
            <c:numRef>
              <c:f>'0-60'!$B$2:$BJ$2</c:f>
              <c:numCache>
                <c:formatCode>General</c:formatCode>
                <c:ptCount val="61"/>
                <c:pt idx="0">
                  <c:v>0</c:v>
                </c:pt>
                <c:pt idx="1">
                  <c:v>-12.4</c:v>
                </c:pt>
                <c:pt idx="2">
                  <c:v>-16.391666666666666</c:v>
                </c:pt>
                <c:pt idx="3">
                  <c:v>-19.75</c:v>
                </c:pt>
                <c:pt idx="4">
                  <c:v>-22.333333333333332</c:v>
                </c:pt>
                <c:pt idx="5">
                  <c:v>-23.758333333333329</c:v>
                </c:pt>
                <c:pt idx="6">
                  <c:v>-25.016666666666666</c:v>
                </c:pt>
                <c:pt idx="7">
                  <c:v>-25.591666666666665</c:v>
                </c:pt>
                <c:pt idx="8">
                  <c:v>-26.191666666666666</c:v>
                </c:pt>
                <c:pt idx="9">
                  <c:v>-26.791666666666668</c:v>
                </c:pt>
                <c:pt idx="10">
                  <c:v>-27.833333333333329</c:v>
                </c:pt>
                <c:pt idx="11">
                  <c:v>-28.5</c:v>
                </c:pt>
                <c:pt idx="12">
                  <c:v>-29.366666666666664</c:v>
                </c:pt>
                <c:pt idx="13">
                  <c:v>-29.783333333333331</c:v>
                </c:pt>
                <c:pt idx="14">
                  <c:v>-29.941666666666674</c:v>
                </c:pt>
                <c:pt idx="15">
                  <c:v>-29.658333333333331</c:v>
                </c:pt>
                <c:pt idx="16">
                  <c:v>-29.541666666666657</c:v>
                </c:pt>
                <c:pt idx="17">
                  <c:v>-28.974999999999994</c:v>
                </c:pt>
                <c:pt idx="18">
                  <c:v>-28.849999999999998</c:v>
                </c:pt>
                <c:pt idx="19">
                  <c:v>-28.383333333333329</c:v>
                </c:pt>
                <c:pt idx="20">
                  <c:v>-28.383333333333326</c:v>
                </c:pt>
                <c:pt idx="21">
                  <c:v>-28.016666666666666</c:v>
                </c:pt>
                <c:pt idx="22">
                  <c:v>-27.991666666666664</c:v>
                </c:pt>
                <c:pt idx="23">
                  <c:v>-27.574999999999989</c:v>
                </c:pt>
                <c:pt idx="24">
                  <c:v>-27.375</c:v>
                </c:pt>
                <c:pt idx="25">
                  <c:v>-27.008333333333329</c:v>
                </c:pt>
                <c:pt idx="26">
                  <c:v>-27.333333333333325</c:v>
                </c:pt>
                <c:pt idx="27">
                  <c:v>-27.133333333333329</c:v>
                </c:pt>
                <c:pt idx="28">
                  <c:v>-26.649999999999991</c:v>
                </c:pt>
                <c:pt idx="29">
                  <c:v>-26.541666666666668</c:v>
                </c:pt>
                <c:pt idx="30">
                  <c:v>-26.36666666666666</c:v>
                </c:pt>
                <c:pt idx="31">
                  <c:v>-25.858333333333334</c:v>
                </c:pt>
                <c:pt idx="32">
                  <c:v>-26.091666666666658</c:v>
                </c:pt>
                <c:pt idx="33">
                  <c:v>-25.883333333333329</c:v>
                </c:pt>
                <c:pt idx="34">
                  <c:v>-25.591666666666669</c:v>
                </c:pt>
                <c:pt idx="35">
                  <c:v>-25.341666666666669</c:v>
                </c:pt>
                <c:pt idx="36">
                  <c:v>-25.2</c:v>
                </c:pt>
                <c:pt idx="37">
                  <c:v>-24.208333333333332</c:v>
                </c:pt>
                <c:pt idx="38">
                  <c:v>-24.408333333333331</c:v>
                </c:pt>
                <c:pt idx="39">
                  <c:v>-24.516666666666666</c:v>
                </c:pt>
                <c:pt idx="40">
                  <c:v>-24.36666666666666</c:v>
                </c:pt>
                <c:pt idx="41">
                  <c:v>-24.141666666666666</c:v>
                </c:pt>
                <c:pt idx="42">
                  <c:v>-24.466666666666665</c:v>
                </c:pt>
                <c:pt idx="43">
                  <c:v>-24.325000000000003</c:v>
                </c:pt>
                <c:pt idx="44">
                  <c:v>-24.291666666666661</c:v>
                </c:pt>
                <c:pt idx="45">
                  <c:v>-24.258333333333329</c:v>
                </c:pt>
                <c:pt idx="46">
                  <c:v>-24.016666666666666</c:v>
                </c:pt>
                <c:pt idx="47">
                  <c:v>-23.875000000000004</c:v>
                </c:pt>
                <c:pt idx="48">
                  <c:v>-23.858333333333334</c:v>
                </c:pt>
                <c:pt idx="49">
                  <c:v>-23.708333333333329</c:v>
                </c:pt>
                <c:pt idx="50">
                  <c:v>-23.374999999999996</c:v>
                </c:pt>
                <c:pt idx="51">
                  <c:v>-23.350000000000005</c:v>
                </c:pt>
                <c:pt idx="52">
                  <c:v>-23.033333333333331</c:v>
                </c:pt>
                <c:pt idx="53">
                  <c:v>-22.858333333333331</c:v>
                </c:pt>
                <c:pt idx="54">
                  <c:v>-22.849999999999994</c:v>
                </c:pt>
                <c:pt idx="55">
                  <c:v>-23.083333333333329</c:v>
                </c:pt>
                <c:pt idx="56">
                  <c:v>-23.383333333333329</c:v>
                </c:pt>
                <c:pt idx="57">
                  <c:v>-23.558333333333334</c:v>
                </c:pt>
                <c:pt idx="58">
                  <c:v>-23.491666666666664</c:v>
                </c:pt>
                <c:pt idx="59">
                  <c:v>-22.683333333333337</c:v>
                </c:pt>
                <c:pt idx="60">
                  <c:v>-22.158333333333331</c:v>
                </c:pt>
              </c:numCache>
            </c:numRef>
          </c:val>
          <c:smooth val="0"/>
          <c:extLst>
            <c:ext xmlns:c16="http://schemas.microsoft.com/office/drawing/2014/chart" uri="{C3380CC4-5D6E-409C-BE32-E72D297353CC}">
              <c16:uniqueId val="{00000000-FE97-4F8E-A10F-26EE5CAC2ECB}"/>
            </c:ext>
          </c:extLst>
        </c:ser>
        <c:ser>
          <c:idx val="1"/>
          <c:order val="1"/>
          <c:tx>
            <c:strRef>
              <c:f>'0-60'!$A$3</c:f>
              <c:strCache>
                <c:ptCount val="1"/>
                <c:pt idx="0">
                  <c:v>Placebo</c:v>
                </c:pt>
              </c:strCache>
            </c:strRef>
          </c:tx>
          <c:spPr>
            <a:ln w="19050" cap="rnd">
              <a:solidFill>
                <a:schemeClr val="tx1">
                  <a:lumMod val="50000"/>
                  <a:lumOff val="50000"/>
                </a:schemeClr>
              </a:solidFill>
              <a:round/>
            </a:ln>
            <a:effectLst/>
          </c:spPr>
          <c:marker>
            <c:symbol val="circle"/>
            <c:size val="2"/>
            <c:spPr>
              <a:solidFill>
                <a:schemeClr val="tx1">
                  <a:lumMod val="50000"/>
                  <a:lumOff val="50000"/>
                </a:schemeClr>
              </a:solidFill>
              <a:ln w="19050">
                <a:solidFill>
                  <a:schemeClr val="tx1">
                    <a:lumMod val="50000"/>
                    <a:lumOff val="50000"/>
                  </a:schemeClr>
                </a:solidFill>
              </a:ln>
              <a:effectLst/>
            </c:spPr>
          </c:marker>
          <c:errBars>
            <c:errDir val="y"/>
            <c:errBarType val="both"/>
            <c:errValType val="cust"/>
            <c:noEndCap val="0"/>
            <c:plus>
              <c:numRef>
                <c:f>'0-60'!$16:$16</c:f>
                <c:numCache>
                  <c:formatCode>General</c:formatCode>
                  <c:ptCount val="16384"/>
                  <c:pt idx="0">
                    <c:v>0</c:v>
                  </c:pt>
                  <c:pt idx="2">
                    <c:v>0.88151384939016553</c:v>
                  </c:pt>
                  <c:pt idx="3">
                    <c:v>0.83769525087189878</c:v>
                  </c:pt>
                  <c:pt idx="4">
                    <c:v>0.77596219839199265</c:v>
                  </c:pt>
                  <c:pt idx="5">
                    <c:v>0.75683551713697972</c:v>
                  </c:pt>
                  <c:pt idx="6">
                    <c:v>0.80233991134265104</c:v>
                  </c:pt>
                  <c:pt idx="7">
                    <c:v>0.83658990351704998</c:v>
                  </c:pt>
                  <c:pt idx="8">
                    <c:v>0.85833016180643895</c:v>
                  </c:pt>
                  <c:pt idx="9">
                    <c:v>0.91250570774470641</c:v>
                  </c:pt>
                  <c:pt idx="10">
                    <c:v>0.93994893478316188</c:v>
                  </c:pt>
                  <c:pt idx="11">
                    <c:v>0.91436535367433935</c:v>
                  </c:pt>
                  <c:pt idx="12">
                    <c:v>0.93591452601185776</c:v>
                  </c:pt>
                  <c:pt idx="13">
                    <c:v>1.0638621464582081</c:v>
                  </c:pt>
                  <c:pt idx="14">
                    <c:v>1.0494138046230062</c:v>
                  </c:pt>
                  <c:pt idx="15">
                    <c:v>1.0177701115674398</c:v>
                  </c:pt>
                  <c:pt idx="16">
                    <c:v>0.90192978292843473</c:v>
                  </c:pt>
                  <c:pt idx="17">
                    <c:v>0.89735017319513177</c:v>
                  </c:pt>
                  <c:pt idx="18">
                    <c:v>0.87219875410749537</c:v>
                  </c:pt>
                  <c:pt idx="19">
                    <c:v>0.95079475527932245</c:v>
                  </c:pt>
                  <c:pt idx="20">
                    <c:v>0.95519631490076407</c:v>
                  </c:pt>
                  <c:pt idx="21">
                    <c:v>0.93487396655021571</c:v>
                  </c:pt>
                  <c:pt idx="22">
                    <c:v>1.0042363599604753</c:v>
                  </c:pt>
                  <c:pt idx="23">
                    <c:v>1.0760842594022704</c:v>
                  </c:pt>
                  <c:pt idx="24">
                    <c:v>1.0895797354943784</c:v>
                  </c:pt>
                  <c:pt idx="25">
                    <c:v>1.1825802298364372</c:v>
                  </c:pt>
                  <c:pt idx="26">
                    <c:v>1.2203890090185723</c:v>
                  </c:pt>
                  <c:pt idx="27">
                    <c:v>1.2387671290440345</c:v>
                  </c:pt>
                  <c:pt idx="28">
                    <c:v>1.2584646730573472</c:v>
                  </c:pt>
                  <c:pt idx="29">
                    <c:v>1.31617222783849</c:v>
                  </c:pt>
                  <c:pt idx="30">
                    <c:v>1.3399960198945868</c:v>
                  </c:pt>
                  <c:pt idx="31">
                    <c:v>1.3665567435468366</c:v>
                  </c:pt>
                  <c:pt idx="32">
                    <c:v>1.3834488305198236</c:v>
                  </c:pt>
                  <c:pt idx="33">
                    <c:v>1.3607586119514372</c:v>
                  </c:pt>
                  <c:pt idx="34">
                    <c:v>1.3321521434631012</c:v>
                  </c:pt>
                  <c:pt idx="35">
                    <c:v>1.376420478390719</c:v>
                  </c:pt>
                  <c:pt idx="36">
                    <c:v>1.364857990170895</c:v>
                  </c:pt>
                  <c:pt idx="37">
                    <c:v>1.3573542892946804</c:v>
                  </c:pt>
                  <c:pt idx="38">
                    <c:v>1.4432962273906216</c:v>
                  </c:pt>
                  <c:pt idx="39">
                    <c:v>1.5262031319585219</c:v>
                  </c:pt>
                  <c:pt idx="40">
                    <c:v>1.5866072818018542</c:v>
                  </c:pt>
                  <c:pt idx="41">
                    <c:v>1.6459048170130219</c:v>
                  </c:pt>
                  <c:pt idx="42">
                    <c:v>1.6835676404587976</c:v>
                  </c:pt>
                  <c:pt idx="43">
                    <c:v>1.6607275514063109</c:v>
                  </c:pt>
                  <c:pt idx="44">
                    <c:v>1.6180201894084429</c:v>
                  </c:pt>
                  <c:pt idx="45">
                    <c:v>1.4999555548970998</c:v>
                  </c:pt>
                  <c:pt idx="46">
                    <c:v>1.4833889128164155</c:v>
                  </c:pt>
                  <c:pt idx="47">
                    <c:v>1.5394804318340654</c:v>
                  </c:pt>
                  <c:pt idx="48">
                    <c:v>1.4592235378218561</c:v>
                  </c:pt>
                  <c:pt idx="49">
                    <c:v>1.4144360478060973</c:v>
                  </c:pt>
                  <c:pt idx="50">
                    <c:v>1.4281325802132896</c:v>
                  </c:pt>
                  <c:pt idx="51">
                    <c:v>1.4305243793798137</c:v>
                  </c:pt>
                  <c:pt idx="52">
                    <c:v>1.4722771478223788</c:v>
                  </c:pt>
                  <c:pt idx="53">
                    <c:v>1.6332658489460106</c:v>
                  </c:pt>
                  <c:pt idx="54">
                    <c:v>1.7246572606366359</c:v>
                  </c:pt>
                  <c:pt idx="55">
                    <c:v>1.7116074316267735</c:v>
                  </c:pt>
                  <c:pt idx="56">
                    <c:v>1.680991770751223</c:v>
                  </c:pt>
                  <c:pt idx="57">
                    <c:v>1.6510489595001925</c:v>
                  </c:pt>
                  <c:pt idx="58">
                    <c:v>1.6630221485797079</c:v>
                  </c:pt>
                  <c:pt idx="59">
                    <c:v>1.7587904934926162</c:v>
                  </c:pt>
                  <c:pt idx="60">
                    <c:v>1.8178844847789422</c:v>
                  </c:pt>
                  <c:pt idx="61">
                    <c:v>1.7419651737812281</c:v>
                  </c:pt>
                  <c:pt idx="62">
                    <c:v>1.7298662761419838</c:v>
                  </c:pt>
                  <c:pt idx="63">
                    <c:v>1.6998007726397433</c:v>
                  </c:pt>
                  <c:pt idx="64">
                    <c:v>1.5406872925202362</c:v>
                  </c:pt>
                  <c:pt idx="65">
                    <c:v>1.5001990978977866</c:v>
                  </c:pt>
                  <c:pt idx="66">
                    <c:v>1.515727328160752</c:v>
                  </c:pt>
                  <c:pt idx="67">
                    <c:v>1.5757461724529112</c:v>
                  </c:pt>
                  <c:pt idx="68">
                    <c:v>1.6607596655346213</c:v>
                  </c:pt>
                  <c:pt idx="69">
                    <c:v>1.7404551128943258</c:v>
                  </c:pt>
                  <c:pt idx="70">
                    <c:v>1.7597348285087346</c:v>
                  </c:pt>
                  <c:pt idx="71">
                    <c:v>1.7857629555272259</c:v>
                  </c:pt>
                  <c:pt idx="72">
                    <c:v>1.7674056316156359</c:v>
                  </c:pt>
                  <c:pt idx="73">
                    <c:v>1.7537768767244404</c:v>
                  </c:pt>
                  <c:pt idx="74">
                    <c:v>1.8074291134094307</c:v>
                  </c:pt>
                  <c:pt idx="75">
                    <c:v>1.8981492740737398</c:v>
                  </c:pt>
                  <c:pt idx="76">
                    <c:v>2.0008250564871153</c:v>
                  </c:pt>
                  <c:pt idx="77">
                    <c:v>2.0889231675674433</c:v>
                  </c:pt>
                  <c:pt idx="78">
                    <c:v>2.1850485883232285</c:v>
                  </c:pt>
                  <c:pt idx="79">
                    <c:v>2.2903382183837766</c:v>
                  </c:pt>
                  <c:pt idx="80">
                    <c:v>2.2898899568522406</c:v>
                  </c:pt>
                  <c:pt idx="81">
                    <c:v>2.3302924025021885</c:v>
                  </c:pt>
                  <c:pt idx="82">
                    <c:v>2.3980970716835865</c:v>
                  </c:pt>
                  <c:pt idx="83">
                    <c:v>2.4878035828149034</c:v>
                  </c:pt>
                  <c:pt idx="84">
                    <c:v>2.4938033105461268</c:v>
                  </c:pt>
                  <c:pt idx="85">
                    <c:v>2.4482611151432985</c:v>
                  </c:pt>
                  <c:pt idx="86">
                    <c:v>2.4463661062081172</c:v>
                  </c:pt>
                  <c:pt idx="87">
                    <c:v>2.4231073594379429</c:v>
                  </c:pt>
                  <c:pt idx="88">
                    <c:v>2.388129232659753</c:v>
                  </c:pt>
                  <c:pt idx="89">
                    <c:v>2.4164986198444529</c:v>
                  </c:pt>
                  <c:pt idx="90">
                    <c:v>2.3992393873228162</c:v>
                  </c:pt>
                  <c:pt idx="91">
                    <c:v>2.2448646441448092</c:v>
                  </c:pt>
                  <c:pt idx="92">
                    <c:v>2.1824889118255673</c:v>
                  </c:pt>
                  <c:pt idx="93">
                    <c:v>2.3005749123939072</c:v>
                  </c:pt>
                  <c:pt idx="94">
                    <c:v>2.397492651603494</c:v>
                  </c:pt>
                  <c:pt idx="95">
                    <c:v>2.6174442673634188</c:v>
                  </c:pt>
                  <c:pt idx="96">
                    <c:v>2.6480144781191259</c:v>
                  </c:pt>
                  <c:pt idx="97">
                    <c:v>2.6094258488927347</c:v>
                  </c:pt>
                  <c:pt idx="98">
                    <c:v>2.5598063785474432</c:v>
                  </c:pt>
                  <c:pt idx="99">
                    <c:v>2.6501110859954422</c:v>
                  </c:pt>
                  <c:pt idx="100">
                    <c:v>2.6904470346161591</c:v>
                  </c:pt>
                  <c:pt idx="101">
                    <c:v>2.6803430993876107</c:v>
                  </c:pt>
                  <c:pt idx="102">
                    <c:v>2.7303601218387907</c:v>
                  </c:pt>
                  <c:pt idx="103">
                    <c:v>3.0083860246700311</c:v>
                  </c:pt>
                  <c:pt idx="104">
                    <c:v>3.2689680726245185</c:v>
                  </c:pt>
                  <c:pt idx="105">
                    <c:v>3.5031284964671117</c:v>
                  </c:pt>
                  <c:pt idx="106">
                    <c:v>3.6479440967970231</c:v>
                  </c:pt>
                  <c:pt idx="107">
                    <c:v>3.7015957785507654</c:v>
                  </c:pt>
                  <c:pt idx="108">
                    <c:v>3.7673628516723543</c:v>
                  </c:pt>
                  <c:pt idx="109">
                    <c:v>3.8568196185496175</c:v>
                  </c:pt>
                  <c:pt idx="110">
                    <c:v>3.9736379974180882</c:v>
                  </c:pt>
                  <c:pt idx="111">
                    <c:v>4.5559614155839663</c:v>
                  </c:pt>
                  <c:pt idx="112">
                    <c:v>4.5985028938486394</c:v>
                  </c:pt>
                  <c:pt idx="113">
                    <c:v>4.6221109921933499</c:v>
                  </c:pt>
                  <c:pt idx="114">
                    <c:v>4.5701238954746</c:v>
                  </c:pt>
                  <c:pt idx="115">
                    <c:v>4.5472840999533339</c:v>
                  </c:pt>
                  <c:pt idx="116">
                    <c:v>4.5864021141146223</c:v>
                  </c:pt>
                  <c:pt idx="117">
                    <c:v>4.605017524993273</c:v>
                  </c:pt>
                  <c:pt idx="118">
                    <c:v>4.6361674607735806</c:v>
                  </c:pt>
                  <c:pt idx="119">
                    <c:v>4.5460074323387589</c:v>
                  </c:pt>
                  <c:pt idx="120">
                    <c:v>4.4044358267195616</c:v>
                  </c:pt>
                  <c:pt idx="121">
                    <c:v>4.3145355939317911</c:v>
                  </c:pt>
                  <c:pt idx="122">
                    <c:v>4.2412612630500934</c:v>
                  </c:pt>
                  <c:pt idx="123">
                    <c:v>4.1609464357938926</c:v>
                  </c:pt>
                  <c:pt idx="124">
                    <c:v>4.0646704532741404</c:v>
                  </c:pt>
                  <c:pt idx="125">
                    <c:v>4.0660307028265903</c:v>
                  </c:pt>
                  <c:pt idx="126">
                    <c:v>4.0223995410243436</c:v>
                  </c:pt>
                  <c:pt idx="127">
                    <c:v>4.0478475075581155</c:v>
                  </c:pt>
                  <c:pt idx="128">
                    <c:v>4.1167997836835841</c:v>
                  </c:pt>
                  <c:pt idx="129">
                    <c:v>4.2061663957566244</c:v>
                  </c:pt>
                  <c:pt idx="130">
                    <c:v>4.2342119366698796</c:v>
                  </c:pt>
                  <c:pt idx="131">
                    <c:v>4.3068687416135534</c:v>
                  </c:pt>
                  <c:pt idx="132">
                    <c:v>4.3592521962080752</c:v>
                  </c:pt>
                  <c:pt idx="133">
                    <c:v>4.3843912317937539</c:v>
                  </c:pt>
                  <c:pt idx="134">
                    <c:v>4.3929919898843899</c:v>
                  </c:pt>
                  <c:pt idx="135">
                    <c:v>4.492309249295328</c:v>
                  </c:pt>
                  <c:pt idx="136">
                    <c:v>4.5191270238809418</c:v>
                  </c:pt>
                  <c:pt idx="137">
                    <c:v>4.4993554959824023</c:v>
                  </c:pt>
                  <c:pt idx="138">
                    <c:v>4.454157261279911</c:v>
                  </c:pt>
                  <c:pt idx="139">
                    <c:v>4.4718250416243421</c:v>
                  </c:pt>
                  <c:pt idx="140">
                    <c:v>4.4129225995438919</c:v>
                  </c:pt>
                  <c:pt idx="141">
                    <c:v>4.4133358372732516</c:v>
                  </c:pt>
                  <c:pt idx="142">
                    <c:v>4.4367614374834368</c:v>
                  </c:pt>
                  <c:pt idx="143">
                    <c:v>4.4689261941211802</c:v>
                  </c:pt>
                  <c:pt idx="144">
                    <c:v>4.460286379748724</c:v>
                  </c:pt>
                  <c:pt idx="145">
                    <c:v>4.5563934880953267</c:v>
                  </c:pt>
                  <c:pt idx="146">
                    <c:v>4.6437311647461668</c:v>
                  </c:pt>
                  <c:pt idx="147">
                    <c:v>4.7919842364833922</c:v>
                  </c:pt>
                  <c:pt idx="148">
                    <c:v>4.7691335336553271</c:v>
                  </c:pt>
                  <c:pt idx="149">
                    <c:v>4.6322354944808781</c:v>
                  </c:pt>
                  <c:pt idx="150">
                    <c:v>4.3712498592651512</c:v>
                  </c:pt>
                  <c:pt idx="151">
                    <c:v>4.2498214787385304</c:v>
                  </c:pt>
                  <c:pt idx="152">
                    <c:v>4.160872216392538</c:v>
                  </c:pt>
                  <c:pt idx="153">
                    <c:v>4.1194920041166094</c:v>
                  </c:pt>
                  <c:pt idx="154">
                    <c:v>4.094145327926646</c:v>
                  </c:pt>
                  <c:pt idx="155">
                    <c:v>4.1211979257244087</c:v>
                  </c:pt>
                  <c:pt idx="156">
                    <c:v>4.1122871734718931</c:v>
                  </c:pt>
                  <c:pt idx="157">
                    <c:v>4.0933122668579367</c:v>
                  </c:pt>
                  <c:pt idx="158">
                    <c:v>4.187453943794603</c:v>
                  </c:pt>
                  <c:pt idx="159">
                    <c:v>4.3442834752169981</c:v>
                  </c:pt>
                  <c:pt idx="160">
                    <c:v>4.5200435929452727</c:v>
                  </c:pt>
                  <c:pt idx="161">
                    <c:v>4.5049235008812598</c:v>
                  </c:pt>
                  <c:pt idx="162">
                    <c:v>4.2685878685233076</c:v>
                  </c:pt>
                  <c:pt idx="163">
                    <c:v>4.1156631998839783</c:v>
                  </c:pt>
                  <c:pt idx="164">
                    <c:v>4.0313262313505316</c:v>
                  </c:pt>
                  <c:pt idx="165">
                    <c:v>3.938288683377996</c:v>
                  </c:pt>
                  <c:pt idx="166">
                    <c:v>3.9298129665024555</c:v>
                  </c:pt>
                  <c:pt idx="167">
                    <c:v>4.0210662056165773</c:v>
                  </c:pt>
                  <c:pt idx="168">
                    <c:v>4.0379300671325575</c:v>
                  </c:pt>
                  <c:pt idx="169">
                    <c:v>4.0732836253756775</c:v>
                  </c:pt>
                  <c:pt idx="170">
                    <c:v>4.1193018028538733</c:v>
                  </c:pt>
                  <c:pt idx="171">
                    <c:v>4.195456695528863</c:v>
                  </c:pt>
                  <c:pt idx="172">
                    <c:v>4.1746344107919331</c:v>
                  </c:pt>
                  <c:pt idx="173">
                    <c:v>4.201546759121233</c:v>
                  </c:pt>
                  <c:pt idx="174">
                    <c:v>4.167853454172656</c:v>
                  </c:pt>
                  <c:pt idx="175">
                    <c:v>4.1680457862562541</c:v>
                  </c:pt>
                  <c:pt idx="176">
                    <c:v>4.2292231559017379</c:v>
                  </c:pt>
                  <c:pt idx="177">
                    <c:v>4.2631294072541559</c:v>
                  </c:pt>
                  <c:pt idx="178">
                    <c:v>4.3343557182992756</c:v>
                  </c:pt>
                  <c:pt idx="179">
                    <c:v>4.465138379579324</c:v>
                  </c:pt>
                  <c:pt idx="180">
                    <c:v>4.6005641194739706</c:v>
                  </c:pt>
                  <c:pt idx="181">
                    <c:v>4.7222914175095188</c:v>
                  </c:pt>
                  <c:pt idx="182">
                    <c:v>4.6543055751071432</c:v>
                  </c:pt>
                  <c:pt idx="183">
                    <c:v>4.5406134930997828</c:v>
                  </c:pt>
                  <c:pt idx="184">
                    <c:v>4.4610498970057346</c:v>
                  </c:pt>
                  <c:pt idx="185">
                    <c:v>4.4593859653999228</c:v>
                  </c:pt>
                  <c:pt idx="186">
                    <c:v>4.468761338284998</c:v>
                  </c:pt>
                  <c:pt idx="187">
                    <c:v>4.5694688192234203</c:v>
                  </c:pt>
                  <c:pt idx="188">
                    <c:v>4.6622439575602197</c:v>
                  </c:pt>
                  <c:pt idx="189">
                    <c:v>4.7444090538792505</c:v>
                  </c:pt>
                  <c:pt idx="190">
                    <c:v>4.8098526974341427</c:v>
                  </c:pt>
                  <c:pt idx="191">
                    <c:v>4.9441262178438583</c:v>
                  </c:pt>
                  <c:pt idx="192">
                    <c:v>5.0373960832474651</c:v>
                  </c:pt>
                  <c:pt idx="193">
                    <c:v>5.040746712091269</c:v>
                  </c:pt>
                  <c:pt idx="194">
                    <c:v>4.9699677775761222</c:v>
                  </c:pt>
                  <c:pt idx="195">
                    <c:v>4.9358921585632505</c:v>
                  </c:pt>
                  <c:pt idx="196">
                    <c:v>4.8868983376287698</c:v>
                  </c:pt>
                  <c:pt idx="197">
                    <c:v>4.8547523282946292</c:v>
                  </c:pt>
                  <c:pt idx="198">
                    <c:v>4.9461664143119606</c:v>
                  </c:pt>
                  <c:pt idx="199">
                    <c:v>5.0771793944930428</c:v>
                  </c:pt>
                  <c:pt idx="200">
                    <c:v>5.2000975464652228</c:v>
                  </c:pt>
                  <c:pt idx="201">
                    <c:v>5.3080193523050054</c:v>
                  </c:pt>
                  <c:pt idx="202">
                    <c:v>5.4313857983779119</c:v>
                  </c:pt>
                  <c:pt idx="203">
                    <c:v>5.4709219806939835</c:v>
                  </c:pt>
                  <c:pt idx="204">
                    <c:v>5.4575558136346345</c:v>
                  </c:pt>
                  <c:pt idx="205">
                    <c:v>5.4848363650788006</c:v>
                  </c:pt>
                  <c:pt idx="206">
                    <c:v>5.4422661520331053</c:v>
                  </c:pt>
                  <c:pt idx="207">
                    <c:v>5.4117011800205432</c:v>
                  </c:pt>
                  <c:pt idx="208">
                    <c:v>5.4085669653206194</c:v>
                  </c:pt>
                  <c:pt idx="209">
                    <c:v>5.4544354928712577</c:v>
                  </c:pt>
                  <c:pt idx="210">
                    <c:v>5.426367010919745</c:v>
                  </c:pt>
                  <c:pt idx="211">
                    <c:v>5.4446357059967285</c:v>
                  </c:pt>
                  <c:pt idx="212">
                    <c:v>5.4717312612343338</c:v>
                  </c:pt>
                  <c:pt idx="213">
                    <c:v>5.4126919642186282</c:v>
                  </c:pt>
                  <c:pt idx="214">
                    <c:v>5.3590491892275427</c:v>
                  </c:pt>
                  <c:pt idx="215">
                    <c:v>5.341725451303299</c:v>
                  </c:pt>
                  <c:pt idx="216">
                    <c:v>5.3593466596552144</c:v>
                  </c:pt>
                  <c:pt idx="217">
                    <c:v>5.4031078907631533</c:v>
                  </c:pt>
                  <c:pt idx="218">
                    <c:v>5.4394357013197867</c:v>
                  </c:pt>
                  <c:pt idx="219">
                    <c:v>5.4788779749812173</c:v>
                  </c:pt>
                  <c:pt idx="220">
                    <c:v>5.550479534926045</c:v>
                  </c:pt>
                  <c:pt idx="221">
                    <c:v>5.6431243166476586</c:v>
                  </c:pt>
                  <c:pt idx="222">
                    <c:v>5.7188979779434437</c:v>
                  </c:pt>
                  <c:pt idx="223">
                    <c:v>5.7716989749960979</c:v>
                  </c:pt>
                  <c:pt idx="224">
                    <c:v>5.7988668620738286</c:v>
                  </c:pt>
                  <c:pt idx="225">
                    <c:v>5.858929351007454</c:v>
                  </c:pt>
                  <c:pt idx="226">
                    <c:v>5.8564570149635653</c:v>
                  </c:pt>
                  <c:pt idx="227">
                    <c:v>5.8033213462071007</c:v>
                  </c:pt>
                  <c:pt idx="228">
                    <c:v>5.750403262481635</c:v>
                  </c:pt>
                  <c:pt idx="229">
                    <c:v>5.6642831197663117</c:v>
                  </c:pt>
                  <c:pt idx="230">
                    <c:v>5.5164179089236631</c:v>
                  </c:pt>
                  <c:pt idx="231">
                    <c:v>5.4452700744384464</c:v>
                  </c:pt>
                  <c:pt idx="232">
                    <c:v>5.360689578181451</c:v>
                  </c:pt>
                  <c:pt idx="233">
                    <c:v>5.3131772088967733</c:v>
                  </c:pt>
                  <c:pt idx="234">
                    <c:v>5.3587300098848596</c:v>
                  </c:pt>
                  <c:pt idx="235">
                    <c:v>5.3653972753846775</c:v>
                  </c:pt>
                  <c:pt idx="236">
                    <c:v>5.3881778690752462</c:v>
                  </c:pt>
                  <c:pt idx="237">
                    <c:v>5.4441121854644683</c:v>
                  </c:pt>
                  <c:pt idx="238">
                    <c:v>5.5144200513213963</c:v>
                  </c:pt>
                  <c:pt idx="239">
                    <c:v>5.5024036798510743</c:v>
                  </c:pt>
                  <c:pt idx="240">
                    <c:v>5.5599431647427027</c:v>
                  </c:pt>
                  <c:pt idx="241">
                    <c:v>5.5878318455640317</c:v>
                  </c:pt>
                  <c:pt idx="242">
                    <c:v>5.6368072536226359</c:v>
                  </c:pt>
                  <c:pt idx="243">
                    <c:v>5.5994392403849949</c:v>
                  </c:pt>
                  <c:pt idx="244">
                    <c:v>5.5898026548176789</c:v>
                  </c:pt>
                  <c:pt idx="245">
                    <c:v>5.5570490444232732</c:v>
                  </c:pt>
                  <c:pt idx="246">
                    <c:v>5.5744345589641577</c:v>
                  </c:pt>
                  <c:pt idx="247">
                    <c:v>5.5123795680645458</c:v>
                  </c:pt>
                  <c:pt idx="248">
                    <c:v>5.4848231534074632</c:v>
                  </c:pt>
                  <c:pt idx="249">
                    <c:v>5.5117657967358928</c:v>
                  </c:pt>
                  <c:pt idx="250">
                    <c:v>5.5382898069266169</c:v>
                  </c:pt>
                  <c:pt idx="251">
                    <c:v>5.4972563973814008</c:v>
                  </c:pt>
                  <c:pt idx="252">
                    <c:v>5.4278132245837458</c:v>
                  </c:pt>
                  <c:pt idx="253">
                    <c:v>5.4121483384771665</c:v>
                  </c:pt>
                  <c:pt idx="254">
                    <c:v>5.3322870350492755</c:v>
                  </c:pt>
                  <c:pt idx="255">
                    <c:v>5.3526752420053292</c:v>
                  </c:pt>
                  <c:pt idx="256">
                    <c:v>5.352095338921778</c:v>
                  </c:pt>
                  <c:pt idx="257">
                    <c:v>5.3827948759290924</c:v>
                  </c:pt>
                  <c:pt idx="258">
                    <c:v>5.4449947653940942</c:v>
                  </c:pt>
                  <c:pt idx="259">
                    <c:v>5.5318573965747371</c:v>
                  </c:pt>
                  <c:pt idx="260">
                    <c:v>5.5346495666649957</c:v>
                  </c:pt>
                  <c:pt idx="261">
                    <c:v>5.5958812108789537</c:v>
                  </c:pt>
                  <c:pt idx="262">
                    <c:v>5.6095592556163032</c:v>
                  </c:pt>
                  <c:pt idx="263">
                    <c:v>5.51966592798167</c:v>
                  </c:pt>
                  <c:pt idx="264">
                    <c:v>5.5524303443619392</c:v>
                  </c:pt>
                  <c:pt idx="265">
                    <c:v>5.5107144617257493</c:v>
                  </c:pt>
                  <c:pt idx="266">
                    <c:v>5.4303456987538006</c:v>
                  </c:pt>
                  <c:pt idx="267">
                    <c:v>5.4541517300758899</c:v>
                  </c:pt>
                  <c:pt idx="268">
                    <c:v>5.4914709916223918</c:v>
                  </c:pt>
                  <c:pt idx="269">
                    <c:v>5.5675359547707055</c:v>
                  </c:pt>
                  <c:pt idx="270">
                    <c:v>5.6107671512400072</c:v>
                  </c:pt>
                  <c:pt idx="271">
                    <c:v>5.6501960662326232</c:v>
                  </c:pt>
                  <c:pt idx="272">
                    <c:v>5.6459972331582904</c:v>
                  </c:pt>
                  <c:pt idx="273">
                    <c:v>5.6632679205673444</c:v>
                  </c:pt>
                  <c:pt idx="274">
                    <c:v>5.5540463474875255</c:v>
                  </c:pt>
                  <c:pt idx="275">
                    <c:v>5.4041037661241251</c:v>
                  </c:pt>
                  <c:pt idx="276">
                    <c:v>5.2493238871016681</c:v>
                  </c:pt>
                  <c:pt idx="277">
                    <c:v>5.1089568514506496</c:v>
                  </c:pt>
                  <c:pt idx="278">
                    <c:v>4.9635024692580032</c:v>
                  </c:pt>
                  <c:pt idx="279">
                    <c:v>4.891192796268597</c:v>
                  </c:pt>
                  <c:pt idx="280">
                    <c:v>4.8803684511808818</c:v>
                  </c:pt>
                  <c:pt idx="281">
                    <c:v>4.9396015195930918</c:v>
                  </c:pt>
                  <c:pt idx="282">
                    <c:v>4.9491624167036434</c:v>
                  </c:pt>
                  <c:pt idx="283">
                    <c:v>4.9725667765389234</c:v>
                  </c:pt>
                  <c:pt idx="284">
                    <c:v>4.9638320682915644</c:v>
                  </c:pt>
                  <c:pt idx="285">
                    <c:v>5.0101659842316071</c:v>
                  </c:pt>
                  <c:pt idx="286">
                    <c:v>4.956127159940781</c:v>
                  </c:pt>
                  <c:pt idx="287">
                    <c:v>4.9500498625285747</c:v>
                  </c:pt>
                  <c:pt idx="288">
                    <c:v>4.8764963377460031</c:v>
                  </c:pt>
                  <c:pt idx="289">
                    <c:v>4.9099273058593065</c:v>
                  </c:pt>
                  <c:pt idx="290">
                    <c:v>4.9368286402855395</c:v>
                  </c:pt>
                  <c:pt idx="291">
                    <c:v>4.9793137985865732</c:v>
                  </c:pt>
                  <c:pt idx="292">
                    <c:v>5.0051357023770588</c:v>
                  </c:pt>
                  <c:pt idx="293">
                    <c:v>5.0584634949811322</c:v>
                  </c:pt>
                  <c:pt idx="294">
                    <c:v>5.0570751704859012</c:v>
                  </c:pt>
                  <c:pt idx="295">
                    <c:v>5.0764575280939779</c:v>
                  </c:pt>
                  <c:pt idx="296">
                    <c:v>5.0879523365697983</c:v>
                  </c:pt>
                  <c:pt idx="297">
                    <c:v>5.0733726270285535</c:v>
                  </c:pt>
                  <c:pt idx="298">
                    <c:v>5.0625467522276928</c:v>
                  </c:pt>
                  <c:pt idx="299">
                    <c:v>5.0477391024497038</c:v>
                  </c:pt>
                  <c:pt idx="300">
                    <c:v>5.0620653817245147</c:v>
                  </c:pt>
                  <c:pt idx="301">
                    <c:v>5.0860665668598619</c:v>
                  </c:pt>
                  <c:pt idx="302">
                    <c:v>5.1051138381257859</c:v>
                  </c:pt>
                  <c:pt idx="303">
                    <c:v>5.1810929356228916</c:v>
                  </c:pt>
                  <c:pt idx="304">
                    <c:v>5.2601149297067646</c:v>
                  </c:pt>
                  <c:pt idx="305">
                    <c:v>5.5163768202635017</c:v>
                  </c:pt>
                  <c:pt idx="306">
                    <c:v>5.4273539408166549</c:v>
                  </c:pt>
                  <c:pt idx="307">
                    <c:v>5.4520585961499011</c:v>
                  </c:pt>
                  <c:pt idx="308">
                    <c:v>5.3638784889219586</c:v>
                  </c:pt>
                  <c:pt idx="309">
                    <c:v>5.3061182645125147</c:v>
                  </c:pt>
                  <c:pt idx="310">
                    <c:v>5.3242532673770429</c:v>
                  </c:pt>
                  <c:pt idx="311">
                    <c:v>5.3943682644815176</c:v>
                  </c:pt>
                  <c:pt idx="312">
                    <c:v>5.4248792825485355</c:v>
                  </c:pt>
                  <c:pt idx="313">
                    <c:v>5.572909042209802</c:v>
                  </c:pt>
                  <c:pt idx="314">
                    <c:v>5.6715433197779523</c:v>
                  </c:pt>
                  <c:pt idx="315">
                    <c:v>5.7935815607952996</c:v>
                  </c:pt>
                  <c:pt idx="316">
                    <c:v>5.8472666444146659</c:v>
                  </c:pt>
                  <c:pt idx="317">
                    <c:v>5.9782470944245416</c:v>
                  </c:pt>
                  <c:pt idx="318">
                    <c:v>6.0155588140924197</c:v>
                  </c:pt>
                  <c:pt idx="319">
                    <c:v>6.0611000849980048</c:v>
                  </c:pt>
                  <c:pt idx="320">
                    <c:v>6.1995181264353123</c:v>
                  </c:pt>
                  <c:pt idx="321">
                    <c:v>6.2049704185223016</c:v>
                  </c:pt>
                  <c:pt idx="322">
                    <c:v>6.3431289363361927</c:v>
                  </c:pt>
                  <c:pt idx="323">
                    <c:v>6.295322588092704</c:v>
                  </c:pt>
                  <c:pt idx="324">
                    <c:v>6.1906829387207791</c:v>
                  </c:pt>
                  <c:pt idx="325">
                    <c:v>6.0486180438240496</c:v>
                  </c:pt>
                  <c:pt idx="326">
                    <c:v>5.9162046429830895</c:v>
                  </c:pt>
                  <c:pt idx="327">
                    <c:v>5.7886272640172303</c:v>
                  </c:pt>
                  <c:pt idx="328">
                    <c:v>5.5958312320506147</c:v>
                  </c:pt>
                  <c:pt idx="329">
                    <c:v>5.4674794032470517</c:v>
                  </c:pt>
                  <c:pt idx="330">
                    <c:v>5.4286550932881745</c:v>
                  </c:pt>
                  <c:pt idx="331">
                    <c:v>5.3625376974986843</c:v>
                  </c:pt>
                  <c:pt idx="332">
                    <c:v>5.3185622754991373</c:v>
                  </c:pt>
                  <c:pt idx="333">
                    <c:v>5.6990571147423275</c:v>
                  </c:pt>
                  <c:pt idx="334">
                    <c:v>6.0311295974678973</c:v>
                  </c:pt>
                  <c:pt idx="335">
                    <c:v>6.0600038998027888</c:v>
                  </c:pt>
                  <c:pt idx="336">
                    <c:v>6.0352797418595303</c:v>
                  </c:pt>
                  <c:pt idx="337">
                    <c:v>6.0513875819242218</c:v>
                  </c:pt>
                  <c:pt idx="338">
                    <c:v>6.2885490541419173</c:v>
                  </c:pt>
                  <c:pt idx="339">
                    <c:v>6.3134629392841353</c:v>
                  </c:pt>
                  <c:pt idx="340">
                    <c:v>6.3615447533088743</c:v>
                  </c:pt>
                  <c:pt idx="341">
                    <c:v>6.3403877760517453</c:v>
                  </c:pt>
                  <c:pt idx="342">
                    <c:v>7.0121280818797374</c:v>
                  </c:pt>
                  <c:pt idx="343">
                    <c:v>7.5816868800399337</c:v>
                  </c:pt>
                  <c:pt idx="344">
                    <c:v>7.9346155896524406</c:v>
                  </c:pt>
                  <c:pt idx="345">
                    <c:v>9.3858078534828326</c:v>
                  </c:pt>
                  <c:pt idx="346">
                    <c:v>7.856835491823551</c:v>
                  </c:pt>
                  <c:pt idx="347">
                    <c:v>12.336151142070209</c:v>
                  </c:pt>
                  <c:pt idx="348">
                    <c:v>9.0650000000000102</c:v>
                  </c:pt>
                  <c:pt idx="349">
                    <c:v>8.2000000000000135</c:v>
                  </c:pt>
                  <c:pt idx="350">
                    <c:v>7.6999999999999966</c:v>
                  </c:pt>
                  <c:pt idx="351">
                    <c:v>0</c:v>
                  </c:pt>
                  <c:pt idx="352">
                    <c:v>0</c:v>
                  </c:pt>
                  <c:pt idx="353">
                    <c:v>0</c:v>
                  </c:pt>
                  <c:pt idx="354">
                    <c:v>0</c:v>
                  </c:pt>
                  <c:pt idx="355">
                    <c:v>0</c:v>
                  </c:pt>
                </c:numCache>
              </c:numRef>
            </c:plus>
            <c:minus>
              <c:numRef>
                <c:f>'0-60'!$16:$16</c:f>
                <c:numCache>
                  <c:formatCode>General</c:formatCode>
                  <c:ptCount val="16384"/>
                  <c:pt idx="0">
                    <c:v>0</c:v>
                  </c:pt>
                  <c:pt idx="2">
                    <c:v>0.88151384939016553</c:v>
                  </c:pt>
                  <c:pt idx="3">
                    <c:v>0.83769525087189878</c:v>
                  </c:pt>
                  <c:pt idx="4">
                    <c:v>0.77596219839199265</c:v>
                  </c:pt>
                  <c:pt idx="5">
                    <c:v>0.75683551713697972</c:v>
                  </c:pt>
                  <c:pt idx="6">
                    <c:v>0.80233991134265104</c:v>
                  </c:pt>
                  <c:pt idx="7">
                    <c:v>0.83658990351704998</c:v>
                  </c:pt>
                  <c:pt idx="8">
                    <c:v>0.85833016180643895</c:v>
                  </c:pt>
                  <c:pt idx="9">
                    <c:v>0.91250570774470641</c:v>
                  </c:pt>
                  <c:pt idx="10">
                    <c:v>0.93994893478316188</c:v>
                  </c:pt>
                  <c:pt idx="11">
                    <c:v>0.91436535367433935</c:v>
                  </c:pt>
                  <c:pt idx="12">
                    <c:v>0.93591452601185776</c:v>
                  </c:pt>
                  <c:pt idx="13">
                    <c:v>1.0638621464582081</c:v>
                  </c:pt>
                  <c:pt idx="14">
                    <c:v>1.0494138046230062</c:v>
                  </c:pt>
                  <c:pt idx="15">
                    <c:v>1.0177701115674398</c:v>
                  </c:pt>
                  <c:pt idx="16">
                    <c:v>0.90192978292843473</c:v>
                  </c:pt>
                  <c:pt idx="17">
                    <c:v>0.89735017319513177</c:v>
                  </c:pt>
                  <c:pt idx="18">
                    <c:v>0.87219875410749537</c:v>
                  </c:pt>
                  <c:pt idx="19">
                    <c:v>0.95079475527932245</c:v>
                  </c:pt>
                  <c:pt idx="20">
                    <c:v>0.95519631490076407</c:v>
                  </c:pt>
                  <c:pt idx="21">
                    <c:v>0.93487396655021571</c:v>
                  </c:pt>
                  <c:pt idx="22">
                    <c:v>1.0042363599604753</c:v>
                  </c:pt>
                  <c:pt idx="23">
                    <c:v>1.0760842594022704</c:v>
                  </c:pt>
                  <c:pt idx="24">
                    <c:v>1.0895797354943784</c:v>
                  </c:pt>
                  <c:pt idx="25">
                    <c:v>1.1825802298364372</c:v>
                  </c:pt>
                  <c:pt idx="26">
                    <c:v>1.2203890090185723</c:v>
                  </c:pt>
                  <c:pt idx="27">
                    <c:v>1.2387671290440345</c:v>
                  </c:pt>
                  <c:pt idx="28">
                    <c:v>1.2584646730573472</c:v>
                  </c:pt>
                  <c:pt idx="29">
                    <c:v>1.31617222783849</c:v>
                  </c:pt>
                  <c:pt idx="30">
                    <c:v>1.3399960198945868</c:v>
                  </c:pt>
                  <c:pt idx="31">
                    <c:v>1.3665567435468366</c:v>
                  </c:pt>
                  <c:pt idx="32">
                    <c:v>1.3834488305198236</c:v>
                  </c:pt>
                  <c:pt idx="33">
                    <c:v>1.3607586119514372</c:v>
                  </c:pt>
                  <c:pt idx="34">
                    <c:v>1.3321521434631012</c:v>
                  </c:pt>
                  <c:pt idx="35">
                    <c:v>1.376420478390719</c:v>
                  </c:pt>
                  <c:pt idx="36">
                    <c:v>1.364857990170895</c:v>
                  </c:pt>
                  <c:pt idx="37">
                    <c:v>1.3573542892946804</c:v>
                  </c:pt>
                  <c:pt idx="38">
                    <c:v>1.4432962273906216</c:v>
                  </c:pt>
                  <c:pt idx="39">
                    <c:v>1.5262031319585219</c:v>
                  </c:pt>
                  <c:pt idx="40">
                    <c:v>1.5866072818018542</c:v>
                  </c:pt>
                  <c:pt idx="41">
                    <c:v>1.6459048170130219</c:v>
                  </c:pt>
                  <c:pt idx="42">
                    <c:v>1.6835676404587976</c:v>
                  </c:pt>
                  <c:pt idx="43">
                    <c:v>1.6607275514063109</c:v>
                  </c:pt>
                  <c:pt idx="44">
                    <c:v>1.6180201894084429</c:v>
                  </c:pt>
                  <c:pt idx="45">
                    <c:v>1.4999555548970998</c:v>
                  </c:pt>
                  <c:pt idx="46">
                    <c:v>1.4833889128164155</c:v>
                  </c:pt>
                  <c:pt idx="47">
                    <c:v>1.5394804318340654</c:v>
                  </c:pt>
                  <c:pt idx="48">
                    <c:v>1.4592235378218561</c:v>
                  </c:pt>
                  <c:pt idx="49">
                    <c:v>1.4144360478060973</c:v>
                  </c:pt>
                  <c:pt idx="50">
                    <c:v>1.4281325802132896</c:v>
                  </c:pt>
                  <c:pt idx="51">
                    <c:v>1.4305243793798137</c:v>
                  </c:pt>
                  <c:pt idx="52">
                    <c:v>1.4722771478223788</c:v>
                  </c:pt>
                  <c:pt idx="53">
                    <c:v>1.6332658489460106</c:v>
                  </c:pt>
                  <c:pt idx="54">
                    <c:v>1.7246572606366359</c:v>
                  </c:pt>
                  <c:pt idx="55">
                    <c:v>1.7116074316267735</c:v>
                  </c:pt>
                  <c:pt idx="56">
                    <c:v>1.680991770751223</c:v>
                  </c:pt>
                  <c:pt idx="57">
                    <c:v>1.6510489595001925</c:v>
                  </c:pt>
                  <c:pt idx="58">
                    <c:v>1.6630221485797079</c:v>
                  </c:pt>
                  <c:pt idx="59">
                    <c:v>1.7587904934926162</c:v>
                  </c:pt>
                  <c:pt idx="60">
                    <c:v>1.8178844847789422</c:v>
                  </c:pt>
                  <c:pt idx="61">
                    <c:v>1.7419651737812281</c:v>
                  </c:pt>
                  <c:pt idx="62">
                    <c:v>1.7298662761419838</c:v>
                  </c:pt>
                  <c:pt idx="63">
                    <c:v>1.6998007726397433</c:v>
                  </c:pt>
                  <c:pt idx="64">
                    <c:v>1.5406872925202362</c:v>
                  </c:pt>
                  <c:pt idx="65">
                    <c:v>1.5001990978977866</c:v>
                  </c:pt>
                  <c:pt idx="66">
                    <c:v>1.515727328160752</c:v>
                  </c:pt>
                  <c:pt idx="67">
                    <c:v>1.5757461724529112</c:v>
                  </c:pt>
                  <c:pt idx="68">
                    <c:v>1.6607596655346213</c:v>
                  </c:pt>
                  <c:pt idx="69">
                    <c:v>1.7404551128943258</c:v>
                  </c:pt>
                  <c:pt idx="70">
                    <c:v>1.7597348285087346</c:v>
                  </c:pt>
                  <c:pt idx="71">
                    <c:v>1.7857629555272259</c:v>
                  </c:pt>
                  <c:pt idx="72">
                    <c:v>1.7674056316156359</c:v>
                  </c:pt>
                  <c:pt idx="73">
                    <c:v>1.7537768767244404</c:v>
                  </c:pt>
                  <c:pt idx="74">
                    <c:v>1.8074291134094307</c:v>
                  </c:pt>
                  <c:pt idx="75">
                    <c:v>1.8981492740737398</c:v>
                  </c:pt>
                  <c:pt idx="76">
                    <c:v>2.0008250564871153</c:v>
                  </c:pt>
                  <c:pt idx="77">
                    <c:v>2.0889231675674433</c:v>
                  </c:pt>
                  <c:pt idx="78">
                    <c:v>2.1850485883232285</c:v>
                  </c:pt>
                  <c:pt idx="79">
                    <c:v>2.2903382183837766</c:v>
                  </c:pt>
                  <c:pt idx="80">
                    <c:v>2.2898899568522406</c:v>
                  </c:pt>
                  <c:pt idx="81">
                    <c:v>2.3302924025021885</c:v>
                  </c:pt>
                  <c:pt idx="82">
                    <c:v>2.3980970716835865</c:v>
                  </c:pt>
                  <c:pt idx="83">
                    <c:v>2.4878035828149034</c:v>
                  </c:pt>
                  <c:pt idx="84">
                    <c:v>2.4938033105461268</c:v>
                  </c:pt>
                  <c:pt idx="85">
                    <c:v>2.4482611151432985</c:v>
                  </c:pt>
                  <c:pt idx="86">
                    <c:v>2.4463661062081172</c:v>
                  </c:pt>
                  <c:pt idx="87">
                    <c:v>2.4231073594379429</c:v>
                  </c:pt>
                  <c:pt idx="88">
                    <c:v>2.388129232659753</c:v>
                  </c:pt>
                  <c:pt idx="89">
                    <c:v>2.4164986198444529</c:v>
                  </c:pt>
                  <c:pt idx="90">
                    <c:v>2.3992393873228162</c:v>
                  </c:pt>
                  <c:pt idx="91">
                    <c:v>2.2448646441448092</c:v>
                  </c:pt>
                  <c:pt idx="92">
                    <c:v>2.1824889118255673</c:v>
                  </c:pt>
                  <c:pt idx="93">
                    <c:v>2.3005749123939072</c:v>
                  </c:pt>
                  <c:pt idx="94">
                    <c:v>2.397492651603494</c:v>
                  </c:pt>
                  <c:pt idx="95">
                    <c:v>2.6174442673634188</c:v>
                  </c:pt>
                  <c:pt idx="96">
                    <c:v>2.6480144781191259</c:v>
                  </c:pt>
                  <c:pt idx="97">
                    <c:v>2.6094258488927347</c:v>
                  </c:pt>
                  <c:pt idx="98">
                    <c:v>2.5598063785474432</c:v>
                  </c:pt>
                  <c:pt idx="99">
                    <c:v>2.6501110859954422</c:v>
                  </c:pt>
                  <c:pt idx="100">
                    <c:v>2.6904470346161591</c:v>
                  </c:pt>
                  <c:pt idx="101">
                    <c:v>2.6803430993876107</c:v>
                  </c:pt>
                  <c:pt idx="102">
                    <c:v>2.7303601218387907</c:v>
                  </c:pt>
                  <c:pt idx="103">
                    <c:v>3.0083860246700311</c:v>
                  </c:pt>
                  <c:pt idx="104">
                    <c:v>3.2689680726245185</c:v>
                  </c:pt>
                  <c:pt idx="105">
                    <c:v>3.5031284964671117</c:v>
                  </c:pt>
                  <c:pt idx="106">
                    <c:v>3.6479440967970231</c:v>
                  </c:pt>
                  <c:pt idx="107">
                    <c:v>3.7015957785507654</c:v>
                  </c:pt>
                  <c:pt idx="108">
                    <c:v>3.7673628516723543</c:v>
                  </c:pt>
                  <c:pt idx="109">
                    <c:v>3.8568196185496175</c:v>
                  </c:pt>
                  <c:pt idx="110">
                    <c:v>3.9736379974180882</c:v>
                  </c:pt>
                  <c:pt idx="111">
                    <c:v>4.5559614155839663</c:v>
                  </c:pt>
                  <c:pt idx="112">
                    <c:v>4.5985028938486394</c:v>
                  </c:pt>
                  <c:pt idx="113">
                    <c:v>4.6221109921933499</c:v>
                  </c:pt>
                  <c:pt idx="114">
                    <c:v>4.5701238954746</c:v>
                  </c:pt>
                  <c:pt idx="115">
                    <c:v>4.5472840999533339</c:v>
                  </c:pt>
                  <c:pt idx="116">
                    <c:v>4.5864021141146223</c:v>
                  </c:pt>
                  <c:pt idx="117">
                    <c:v>4.605017524993273</c:v>
                  </c:pt>
                  <c:pt idx="118">
                    <c:v>4.6361674607735806</c:v>
                  </c:pt>
                  <c:pt idx="119">
                    <c:v>4.5460074323387589</c:v>
                  </c:pt>
                  <c:pt idx="120">
                    <c:v>4.4044358267195616</c:v>
                  </c:pt>
                  <c:pt idx="121">
                    <c:v>4.3145355939317911</c:v>
                  </c:pt>
                  <c:pt idx="122">
                    <c:v>4.2412612630500934</c:v>
                  </c:pt>
                  <c:pt idx="123">
                    <c:v>4.1609464357938926</c:v>
                  </c:pt>
                  <c:pt idx="124">
                    <c:v>4.0646704532741404</c:v>
                  </c:pt>
                  <c:pt idx="125">
                    <c:v>4.0660307028265903</c:v>
                  </c:pt>
                  <c:pt idx="126">
                    <c:v>4.0223995410243436</c:v>
                  </c:pt>
                  <c:pt idx="127">
                    <c:v>4.0478475075581155</c:v>
                  </c:pt>
                  <c:pt idx="128">
                    <c:v>4.1167997836835841</c:v>
                  </c:pt>
                  <c:pt idx="129">
                    <c:v>4.2061663957566244</c:v>
                  </c:pt>
                  <c:pt idx="130">
                    <c:v>4.2342119366698796</c:v>
                  </c:pt>
                  <c:pt idx="131">
                    <c:v>4.3068687416135534</c:v>
                  </c:pt>
                  <c:pt idx="132">
                    <c:v>4.3592521962080752</c:v>
                  </c:pt>
                  <c:pt idx="133">
                    <c:v>4.3843912317937539</c:v>
                  </c:pt>
                  <c:pt idx="134">
                    <c:v>4.3929919898843899</c:v>
                  </c:pt>
                  <c:pt idx="135">
                    <c:v>4.492309249295328</c:v>
                  </c:pt>
                  <c:pt idx="136">
                    <c:v>4.5191270238809418</c:v>
                  </c:pt>
                  <c:pt idx="137">
                    <c:v>4.4993554959824023</c:v>
                  </c:pt>
                  <c:pt idx="138">
                    <c:v>4.454157261279911</c:v>
                  </c:pt>
                  <c:pt idx="139">
                    <c:v>4.4718250416243421</c:v>
                  </c:pt>
                  <c:pt idx="140">
                    <c:v>4.4129225995438919</c:v>
                  </c:pt>
                  <c:pt idx="141">
                    <c:v>4.4133358372732516</c:v>
                  </c:pt>
                  <c:pt idx="142">
                    <c:v>4.4367614374834368</c:v>
                  </c:pt>
                  <c:pt idx="143">
                    <c:v>4.4689261941211802</c:v>
                  </c:pt>
                  <c:pt idx="144">
                    <c:v>4.460286379748724</c:v>
                  </c:pt>
                  <c:pt idx="145">
                    <c:v>4.5563934880953267</c:v>
                  </c:pt>
                  <c:pt idx="146">
                    <c:v>4.6437311647461668</c:v>
                  </c:pt>
                  <c:pt idx="147">
                    <c:v>4.7919842364833922</c:v>
                  </c:pt>
                  <c:pt idx="148">
                    <c:v>4.7691335336553271</c:v>
                  </c:pt>
                  <c:pt idx="149">
                    <c:v>4.6322354944808781</c:v>
                  </c:pt>
                  <c:pt idx="150">
                    <c:v>4.3712498592651512</c:v>
                  </c:pt>
                  <c:pt idx="151">
                    <c:v>4.2498214787385304</c:v>
                  </c:pt>
                  <c:pt idx="152">
                    <c:v>4.160872216392538</c:v>
                  </c:pt>
                  <c:pt idx="153">
                    <c:v>4.1194920041166094</c:v>
                  </c:pt>
                  <c:pt idx="154">
                    <c:v>4.094145327926646</c:v>
                  </c:pt>
                  <c:pt idx="155">
                    <c:v>4.1211979257244087</c:v>
                  </c:pt>
                  <c:pt idx="156">
                    <c:v>4.1122871734718931</c:v>
                  </c:pt>
                  <c:pt idx="157">
                    <c:v>4.0933122668579367</c:v>
                  </c:pt>
                  <c:pt idx="158">
                    <c:v>4.187453943794603</c:v>
                  </c:pt>
                  <c:pt idx="159">
                    <c:v>4.3442834752169981</c:v>
                  </c:pt>
                  <c:pt idx="160">
                    <c:v>4.5200435929452727</c:v>
                  </c:pt>
                  <c:pt idx="161">
                    <c:v>4.5049235008812598</c:v>
                  </c:pt>
                  <c:pt idx="162">
                    <c:v>4.2685878685233076</c:v>
                  </c:pt>
                  <c:pt idx="163">
                    <c:v>4.1156631998839783</c:v>
                  </c:pt>
                  <c:pt idx="164">
                    <c:v>4.0313262313505316</c:v>
                  </c:pt>
                  <c:pt idx="165">
                    <c:v>3.938288683377996</c:v>
                  </c:pt>
                  <c:pt idx="166">
                    <c:v>3.9298129665024555</c:v>
                  </c:pt>
                  <c:pt idx="167">
                    <c:v>4.0210662056165773</c:v>
                  </c:pt>
                  <c:pt idx="168">
                    <c:v>4.0379300671325575</c:v>
                  </c:pt>
                  <c:pt idx="169">
                    <c:v>4.0732836253756775</c:v>
                  </c:pt>
                  <c:pt idx="170">
                    <c:v>4.1193018028538733</c:v>
                  </c:pt>
                  <c:pt idx="171">
                    <c:v>4.195456695528863</c:v>
                  </c:pt>
                  <c:pt idx="172">
                    <c:v>4.1746344107919331</c:v>
                  </c:pt>
                  <c:pt idx="173">
                    <c:v>4.201546759121233</c:v>
                  </c:pt>
                  <c:pt idx="174">
                    <c:v>4.167853454172656</c:v>
                  </c:pt>
                  <c:pt idx="175">
                    <c:v>4.1680457862562541</c:v>
                  </c:pt>
                  <c:pt idx="176">
                    <c:v>4.2292231559017379</c:v>
                  </c:pt>
                  <c:pt idx="177">
                    <c:v>4.2631294072541559</c:v>
                  </c:pt>
                  <c:pt idx="178">
                    <c:v>4.3343557182992756</c:v>
                  </c:pt>
                  <c:pt idx="179">
                    <c:v>4.465138379579324</c:v>
                  </c:pt>
                  <c:pt idx="180">
                    <c:v>4.6005641194739706</c:v>
                  </c:pt>
                  <c:pt idx="181">
                    <c:v>4.7222914175095188</c:v>
                  </c:pt>
                  <c:pt idx="182">
                    <c:v>4.6543055751071432</c:v>
                  </c:pt>
                  <c:pt idx="183">
                    <c:v>4.5406134930997828</c:v>
                  </c:pt>
                  <c:pt idx="184">
                    <c:v>4.4610498970057346</c:v>
                  </c:pt>
                  <c:pt idx="185">
                    <c:v>4.4593859653999228</c:v>
                  </c:pt>
                  <c:pt idx="186">
                    <c:v>4.468761338284998</c:v>
                  </c:pt>
                  <c:pt idx="187">
                    <c:v>4.5694688192234203</c:v>
                  </c:pt>
                  <c:pt idx="188">
                    <c:v>4.6622439575602197</c:v>
                  </c:pt>
                  <c:pt idx="189">
                    <c:v>4.7444090538792505</c:v>
                  </c:pt>
                  <c:pt idx="190">
                    <c:v>4.8098526974341427</c:v>
                  </c:pt>
                  <c:pt idx="191">
                    <c:v>4.9441262178438583</c:v>
                  </c:pt>
                  <c:pt idx="192">
                    <c:v>5.0373960832474651</c:v>
                  </c:pt>
                  <c:pt idx="193">
                    <c:v>5.040746712091269</c:v>
                  </c:pt>
                  <c:pt idx="194">
                    <c:v>4.9699677775761222</c:v>
                  </c:pt>
                  <c:pt idx="195">
                    <c:v>4.9358921585632505</c:v>
                  </c:pt>
                  <c:pt idx="196">
                    <c:v>4.8868983376287698</c:v>
                  </c:pt>
                  <c:pt idx="197">
                    <c:v>4.8547523282946292</c:v>
                  </c:pt>
                  <c:pt idx="198">
                    <c:v>4.9461664143119606</c:v>
                  </c:pt>
                  <c:pt idx="199">
                    <c:v>5.0771793944930428</c:v>
                  </c:pt>
                  <c:pt idx="200">
                    <c:v>5.2000975464652228</c:v>
                  </c:pt>
                  <c:pt idx="201">
                    <c:v>5.3080193523050054</c:v>
                  </c:pt>
                  <c:pt idx="202">
                    <c:v>5.4313857983779119</c:v>
                  </c:pt>
                  <c:pt idx="203">
                    <c:v>5.4709219806939835</c:v>
                  </c:pt>
                  <c:pt idx="204">
                    <c:v>5.4575558136346345</c:v>
                  </c:pt>
                  <c:pt idx="205">
                    <c:v>5.4848363650788006</c:v>
                  </c:pt>
                  <c:pt idx="206">
                    <c:v>5.4422661520331053</c:v>
                  </c:pt>
                  <c:pt idx="207">
                    <c:v>5.4117011800205432</c:v>
                  </c:pt>
                  <c:pt idx="208">
                    <c:v>5.4085669653206194</c:v>
                  </c:pt>
                  <c:pt idx="209">
                    <c:v>5.4544354928712577</c:v>
                  </c:pt>
                  <c:pt idx="210">
                    <c:v>5.426367010919745</c:v>
                  </c:pt>
                  <c:pt idx="211">
                    <c:v>5.4446357059967285</c:v>
                  </c:pt>
                  <c:pt idx="212">
                    <c:v>5.4717312612343338</c:v>
                  </c:pt>
                  <c:pt idx="213">
                    <c:v>5.4126919642186282</c:v>
                  </c:pt>
                  <c:pt idx="214">
                    <c:v>5.3590491892275427</c:v>
                  </c:pt>
                  <c:pt idx="215">
                    <c:v>5.341725451303299</c:v>
                  </c:pt>
                  <c:pt idx="216">
                    <c:v>5.3593466596552144</c:v>
                  </c:pt>
                  <c:pt idx="217">
                    <c:v>5.4031078907631533</c:v>
                  </c:pt>
                  <c:pt idx="218">
                    <c:v>5.4394357013197867</c:v>
                  </c:pt>
                  <c:pt idx="219">
                    <c:v>5.4788779749812173</c:v>
                  </c:pt>
                  <c:pt idx="220">
                    <c:v>5.550479534926045</c:v>
                  </c:pt>
                  <c:pt idx="221">
                    <c:v>5.6431243166476586</c:v>
                  </c:pt>
                  <c:pt idx="222">
                    <c:v>5.7188979779434437</c:v>
                  </c:pt>
                  <c:pt idx="223">
                    <c:v>5.7716989749960979</c:v>
                  </c:pt>
                  <c:pt idx="224">
                    <c:v>5.7988668620738286</c:v>
                  </c:pt>
                  <c:pt idx="225">
                    <c:v>5.858929351007454</c:v>
                  </c:pt>
                  <c:pt idx="226">
                    <c:v>5.8564570149635653</c:v>
                  </c:pt>
                  <c:pt idx="227">
                    <c:v>5.8033213462071007</c:v>
                  </c:pt>
                  <c:pt idx="228">
                    <c:v>5.750403262481635</c:v>
                  </c:pt>
                  <c:pt idx="229">
                    <c:v>5.6642831197663117</c:v>
                  </c:pt>
                  <c:pt idx="230">
                    <c:v>5.5164179089236631</c:v>
                  </c:pt>
                  <c:pt idx="231">
                    <c:v>5.4452700744384464</c:v>
                  </c:pt>
                  <c:pt idx="232">
                    <c:v>5.360689578181451</c:v>
                  </c:pt>
                  <c:pt idx="233">
                    <c:v>5.3131772088967733</c:v>
                  </c:pt>
                  <c:pt idx="234">
                    <c:v>5.3587300098848596</c:v>
                  </c:pt>
                  <c:pt idx="235">
                    <c:v>5.3653972753846775</c:v>
                  </c:pt>
                  <c:pt idx="236">
                    <c:v>5.3881778690752462</c:v>
                  </c:pt>
                  <c:pt idx="237">
                    <c:v>5.4441121854644683</c:v>
                  </c:pt>
                  <c:pt idx="238">
                    <c:v>5.5144200513213963</c:v>
                  </c:pt>
                  <c:pt idx="239">
                    <c:v>5.5024036798510743</c:v>
                  </c:pt>
                  <c:pt idx="240">
                    <c:v>5.5599431647427027</c:v>
                  </c:pt>
                  <c:pt idx="241">
                    <c:v>5.5878318455640317</c:v>
                  </c:pt>
                  <c:pt idx="242">
                    <c:v>5.6368072536226359</c:v>
                  </c:pt>
                  <c:pt idx="243">
                    <c:v>5.5994392403849949</c:v>
                  </c:pt>
                  <c:pt idx="244">
                    <c:v>5.5898026548176789</c:v>
                  </c:pt>
                  <c:pt idx="245">
                    <c:v>5.5570490444232732</c:v>
                  </c:pt>
                  <c:pt idx="246">
                    <c:v>5.5744345589641577</c:v>
                  </c:pt>
                  <c:pt idx="247">
                    <c:v>5.5123795680645458</c:v>
                  </c:pt>
                  <c:pt idx="248">
                    <c:v>5.4848231534074632</c:v>
                  </c:pt>
                  <c:pt idx="249">
                    <c:v>5.5117657967358928</c:v>
                  </c:pt>
                  <c:pt idx="250">
                    <c:v>5.5382898069266169</c:v>
                  </c:pt>
                  <c:pt idx="251">
                    <c:v>5.4972563973814008</c:v>
                  </c:pt>
                  <c:pt idx="252">
                    <c:v>5.4278132245837458</c:v>
                  </c:pt>
                  <c:pt idx="253">
                    <c:v>5.4121483384771665</c:v>
                  </c:pt>
                  <c:pt idx="254">
                    <c:v>5.3322870350492755</c:v>
                  </c:pt>
                  <c:pt idx="255">
                    <c:v>5.3526752420053292</c:v>
                  </c:pt>
                  <c:pt idx="256">
                    <c:v>5.352095338921778</c:v>
                  </c:pt>
                  <c:pt idx="257">
                    <c:v>5.3827948759290924</c:v>
                  </c:pt>
                  <c:pt idx="258">
                    <c:v>5.4449947653940942</c:v>
                  </c:pt>
                  <c:pt idx="259">
                    <c:v>5.5318573965747371</c:v>
                  </c:pt>
                  <c:pt idx="260">
                    <c:v>5.5346495666649957</c:v>
                  </c:pt>
                  <c:pt idx="261">
                    <c:v>5.5958812108789537</c:v>
                  </c:pt>
                  <c:pt idx="262">
                    <c:v>5.6095592556163032</c:v>
                  </c:pt>
                  <c:pt idx="263">
                    <c:v>5.51966592798167</c:v>
                  </c:pt>
                  <c:pt idx="264">
                    <c:v>5.5524303443619392</c:v>
                  </c:pt>
                  <c:pt idx="265">
                    <c:v>5.5107144617257493</c:v>
                  </c:pt>
                  <c:pt idx="266">
                    <c:v>5.4303456987538006</c:v>
                  </c:pt>
                  <c:pt idx="267">
                    <c:v>5.4541517300758899</c:v>
                  </c:pt>
                  <c:pt idx="268">
                    <c:v>5.4914709916223918</c:v>
                  </c:pt>
                  <c:pt idx="269">
                    <c:v>5.5675359547707055</c:v>
                  </c:pt>
                  <c:pt idx="270">
                    <c:v>5.6107671512400072</c:v>
                  </c:pt>
                  <c:pt idx="271">
                    <c:v>5.6501960662326232</c:v>
                  </c:pt>
                  <c:pt idx="272">
                    <c:v>5.6459972331582904</c:v>
                  </c:pt>
                  <c:pt idx="273">
                    <c:v>5.6632679205673444</c:v>
                  </c:pt>
                  <c:pt idx="274">
                    <c:v>5.5540463474875255</c:v>
                  </c:pt>
                  <c:pt idx="275">
                    <c:v>5.4041037661241251</c:v>
                  </c:pt>
                  <c:pt idx="276">
                    <c:v>5.2493238871016681</c:v>
                  </c:pt>
                  <c:pt idx="277">
                    <c:v>5.1089568514506496</c:v>
                  </c:pt>
                  <c:pt idx="278">
                    <c:v>4.9635024692580032</c:v>
                  </c:pt>
                  <c:pt idx="279">
                    <c:v>4.891192796268597</c:v>
                  </c:pt>
                  <c:pt idx="280">
                    <c:v>4.8803684511808818</c:v>
                  </c:pt>
                  <c:pt idx="281">
                    <c:v>4.9396015195930918</c:v>
                  </c:pt>
                  <c:pt idx="282">
                    <c:v>4.9491624167036434</c:v>
                  </c:pt>
                  <c:pt idx="283">
                    <c:v>4.9725667765389234</c:v>
                  </c:pt>
                  <c:pt idx="284">
                    <c:v>4.9638320682915644</c:v>
                  </c:pt>
                  <c:pt idx="285">
                    <c:v>5.0101659842316071</c:v>
                  </c:pt>
                  <c:pt idx="286">
                    <c:v>4.956127159940781</c:v>
                  </c:pt>
                  <c:pt idx="287">
                    <c:v>4.9500498625285747</c:v>
                  </c:pt>
                  <c:pt idx="288">
                    <c:v>4.8764963377460031</c:v>
                  </c:pt>
                  <c:pt idx="289">
                    <c:v>4.9099273058593065</c:v>
                  </c:pt>
                  <c:pt idx="290">
                    <c:v>4.9368286402855395</c:v>
                  </c:pt>
                  <c:pt idx="291">
                    <c:v>4.9793137985865732</c:v>
                  </c:pt>
                  <c:pt idx="292">
                    <c:v>5.0051357023770588</c:v>
                  </c:pt>
                  <c:pt idx="293">
                    <c:v>5.0584634949811322</c:v>
                  </c:pt>
                  <c:pt idx="294">
                    <c:v>5.0570751704859012</c:v>
                  </c:pt>
                  <c:pt idx="295">
                    <c:v>5.0764575280939779</c:v>
                  </c:pt>
                  <c:pt idx="296">
                    <c:v>5.0879523365697983</c:v>
                  </c:pt>
                  <c:pt idx="297">
                    <c:v>5.0733726270285535</c:v>
                  </c:pt>
                  <c:pt idx="298">
                    <c:v>5.0625467522276928</c:v>
                  </c:pt>
                  <c:pt idx="299">
                    <c:v>5.0477391024497038</c:v>
                  </c:pt>
                  <c:pt idx="300">
                    <c:v>5.0620653817245147</c:v>
                  </c:pt>
                  <c:pt idx="301">
                    <c:v>5.0860665668598619</c:v>
                  </c:pt>
                  <c:pt idx="302">
                    <c:v>5.1051138381257859</c:v>
                  </c:pt>
                  <c:pt idx="303">
                    <c:v>5.1810929356228916</c:v>
                  </c:pt>
                  <c:pt idx="304">
                    <c:v>5.2601149297067646</c:v>
                  </c:pt>
                  <c:pt idx="305">
                    <c:v>5.5163768202635017</c:v>
                  </c:pt>
                  <c:pt idx="306">
                    <c:v>5.4273539408166549</c:v>
                  </c:pt>
                  <c:pt idx="307">
                    <c:v>5.4520585961499011</c:v>
                  </c:pt>
                  <c:pt idx="308">
                    <c:v>5.3638784889219586</c:v>
                  </c:pt>
                  <c:pt idx="309">
                    <c:v>5.3061182645125147</c:v>
                  </c:pt>
                  <c:pt idx="310">
                    <c:v>5.3242532673770429</c:v>
                  </c:pt>
                  <c:pt idx="311">
                    <c:v>5.3943682644815176</c:v>
                  </c:pt>
                  <c:pt idx="312">
                    <c:v>5.4248792825485355</c:v>
                  </c:pt>
                  <c:pt idx="313">
                    <c:v>5.572909042209802</c:v>
                  </c:pt>
                  <c:pt idx="314">
                    <c:v>5.6715433197779523</c:v>
                  </c:pt>
                  <c:pt idx="315">
                    <c:v>5.7935815607952996</c:v>
                  </c:pt>
                  <c:pt idx="316">
                    <c:v>5.8472666444146659</c:v>
                  </c:pt>
                  <c:pt idx="317">
                    <c:v>5.9782470944245416</c:v>
                  </c:pt>
                  <c:pt idx="318">
                    <c:v>6.0155588140924197</c:v>
                  </c:pt>
                  <c:pt idx="319">
                    <c:v>6.0611000849980048</c:v>
                  </c:pt>
                  <c:pt idx="320">
                    <c:v>6.1995181264353123</c:v>
                  </c:pt>
                  <c:pt idx="321">
                    <c:v>6.2049704185223016</c:v>
                  </c:pt>
                  <c:pt idx="322">
                    <c:v>6.3431289363361927</c:v>
                  </c:pt>
                  <c:pt idx="323">
                    <c:v>6.295322588092704</c:v>
                  </c:pt>
                  <c:pt idx="324">
                    <c:v>6.1906829387207791</c:v>
                  </c:pt>
                  <c:pt idx="325">
                    <c:v>6.0486180438240496</c:v>
                  </c:pt>
                  <c:pt idx="326">
                    <c:v>5.9162046429830895</c:v>
                  </c:pt>
                  <c:pt idx="327">
                    <c:v>5.7886272640172303</c:v>
                  </c:pt>
                  <c:pt idx="328">
                    <c:v>5.5958312320506147</c:v>
                  </c:pt>
                  <c:pt idx="329">
                    <c:v>5.4674794032470517</c:v>
                  </c:pt>
                  <c:pt idx="330">
                    <c:v>5.4286550932881745</c:v>
                  </c:pt>
                  <c:pt idx="331">
                    <c:v>5.3625376974986843</c:v>
                  </c:pt>
                  <c:pt idx="332">
                    <c:v>5.3185622754991373</c:v>
                  </c:pt>
                  <c:pt idx="333">
                    <c:v>5.6990571147423275</c:v>
                  </c:pt>
                  <c:pt idx="334">
                    <c:v>6.0311295974678973</c:v>
                  </c:pt>
                  <c:pt idx="335">
                    <c:v>6.0600038998027888</c:v>
                  </c:pt>
                  <c:pt idx="336">
                    <c:v>6.0352797418595303</c:v>
                  </c:pt>
                  <c:pt idx="337">
                    <c:v>6.0513875819242218</c:v>
                  </c:pt>
                  <c:pt idx="338">
                    <c:v>6.2885490541419173</c:v>
                  </c:pt>
                  <c:pt idx="339">
                    <c:v>6.3134629392841353</c:v>
                  </c:pt>
                  <c:pt idx="340">
                    <c:v>6.3615447533088743</c:v>
                  </c:pt>
                  <c:pt idx="341">
                    <c:v>6.3403877760517453</c:v>
                  </c:pt>
                  <c:pt idx="342">
                    <c:v>7.0121280818797374</c:v>
                  </c:pt>
                  <c:pt idx="343">
                    <c:v>7.5816868800399337</c:v>
                  </c:pt>
                  <c:pt idx="344">
                    <c:v>7.9346155896524406</c:v>
                  </c:pt>
                  <c:pt idx="345">
                    <c:v>9.3858078534828326</c:v>
                  </c:pt>
                  <c:pt idx="346">
                    <c:v>7.856835491823551</c:v>
                  </c:pt>
                  <c:pt idx="347">
                    <c:v>12.336151142070209</c:v>
                  </c:pt>
                  <c:pt idx="348">
                    <c:v>9.0650000000000102</c:v>
                  </c:pt>
                  <c:pt idx="349">
                    <c:v>8.2000000000000135</c:v>
                  </c:pt>
                  <c:pt idx="350">
                    <c:v>7.6999999999999966</c:v>
                  </c:pt>
                  <c:pt idx="351">
                    <c:v>0</c:v>
                  </c:pt>
                  <c:pt idx="352">
                    <c:v>0</c:v>
                  </c:pt>
                  <c:pt idx="353">
                    <c:v>0</c:v>
                  </c:pt>
                  <c:pt idx="354">
                    <c:v>0</c:v>
                  </c:pt>
                  <c:pt idx="355">
                    <c:v>0</c:v>
                  </c:pt>
                </c:numCache>
              </c:numRef>
            </c:minus>
            <c:spPr>
              <a:noFill/>
              <a:ln w="12700" cap="flat" cmpd="sng" algn="ctr">
                <a:solidFill>
                  <a:schemeClr val="tx1">
                    <a:lumMod val="50000"/>
                    <a:lumOff val="50000"/>
                  </a:schemeClr>
                </a:solidFill>
                <a:round/>
              </a:ln>
              <a:effectLst/>
            </c:spPr>
          </c:errBars>
          <c:cat>
            <c:numRef>
              <c:f>'0-60'!$B$1:$BJ$1</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cat>
          <c:val>
            <c:numRef>
              <c:f>'0-60'!$B$3:$BJ$3</c:f>
              <c:numCache>
                <c:formatCode>General</c:formatCode>
                <c:ptCount val="61"/>
                <c:pt idx="0">
                  <c:v>0</c:v>
                </c:pt>
                <c:pt idx="1">
                  <c:v>0.44000000000000056</c:v>
                </c:pt>
                <c:pt idx="2">
                  <c:v>0.19999999999999829</c:v>
                </c:pt>
                <c:pt idx="3">
                  <c:v>0.27200000000000218</c:v>
                </c:pt>
                <c:pt idx="4">
                  <c:v>0.35999999999999771</c:v>
                </c:pt>
                <c:pt idx="5">
                  <c:v>0.70400000000000318</c:v>
                </c:pt>
                <c:pt idx="6">
                  <c:v>0.89600000000000024</c:v>
                </c:pt>
                <c:pt idx="7">
                  <c:v>0.99200000000000099</c:v>
                </c:pt>
                <c:pt idx="8">
                  <c:v>0.8400000000000023</c:v>
                </c:pt>
                <c:pt idx="9">
                  <c:v>0.95200000000000218</c:v>
                </c:pt>
                <c:pt idx="10">
                  <c:v>1.0079999999999989</c:v>
                </c:pt>
                <c:pt idx="11">
                  <c:v>0.94400000000000261</c:v>
                </c:pt>
                <c:pt idx="12">
                  <c:v>1.1439999999999992</c:v>
                </c:pt>
                <c:pt idx="13">
                  <c:v>1.1439999999999992</c:v>
                </c:pt>
                <c:pt idx="14">
                  <c:v>1.1839999999999997</c:v>
                </c:pt>
                <c:pt idx="15">
                  <c:v>1.0880000000000041</c:v>
                </c:pt>
                <c:pt idx="16">
                  <c:v>1.2480000000000024</c:v>
                </c:pt>
                <c:pt idx="17">
                  <c:v>1.392000000000001</c:v>
                </c:pt>
                <c:pt idx="18">
                  <c:v>1.4880000000000002</c:v>
                </c:pt>
                <c:pt idx="19">
                  <c:v>1.5600000000000012</c:v>
                </c:pt>
                <c:pt idx="20">
                  <c:v>1.2159999999999973</c:v>
                </c:pt>
                <c:pt idx="21">
                  <c:v>0.7680000000000029</c:v>
                </c:pt>
                <c:pt idx="22">
                  <c:v>0.56800000000000073</c:v>
                </c:pt>
                <c:pt idx="23">
                  <c:v>0.6720000000000016</c:v>
                </c:pt>
                <c:pt idx="24">
                  <c:v>0.66400000000000037</c:v>
                </c:pt>
                <c:pt idx="25">
                  <c:v>1.1039999999999992</c:v>
                </c:pt>
                <c:pt idx="26">
                  <c:v>1.6880000000000024</c:v>
                </c:pt>
                <c:pt idx="27">
                  <c:v>2.0800000000000018</c:v>
                </c:pt>
                <c:pt idx="28">
                  <c:v>2.1759999999999979</c:v>
                </c:pt>
                <c:pt idx="29">
                  <c:v>2.1840000000000002</c:v>
                </c:pt>
                <c:pt idx="30">
                  <c:v>2.4880000000000018</c:v>
                </c:pt>
                <c:pt idx="31">
                  <c:v>2.4079999999999999</c:v>
                </c:pt>
                <c:pt idx="32">
                  <c:v>2.2080000000000006</c:v>
                </c:pt>
                <c:pt idx="33">
                  <c:v>2.2639999999999998</c:v>
                </c:pt>
                <c:pt idx="34">
                  <c:v>2.56</c:v>
                </c:pt>
                <c:pt idx="35">
                  <c:v>2.2480000000000029</c:v>
                </c:pt>
                <c:pt idx="36">
                  <c:v>2.3120000000000003</c:v>
                </c:pt>
                <c:pt idx="37">
                  <c:v>2.1520000000000028</c:v>
                </c:pt>
                <c:pt idx="38">
                  <c:v>2.2639999999999993</c:v>
                </c:pt>
                <c:pt idx="39">
                  <c:v>2.1840000000000011</c:v>
                </c:pt>
                <c:pt idx="40">
                  <c:v>2.2560000000000016</c:v>
                </c:pt>
                <c:pt idx="41">
                  <c:v>2.1600000000000033</c:v>
                </c:pt>
                <c:pt idx="42">
                  <c:v>2.2960000000000012</c:v>
                </c:pt>
                <c:pt idx="43">
                  <c:v>2.2160000000000015</c:v>
                </c:pt>
                <c:pt idx="44">
                  <c:v>1.9600000000000011</c:v>
                </c:pt>
                <c:pt idx="45">
                  <c:v>1.776000000000002</c:v>
                </c:pt>
                <c:pt idx="46">
                  <c:v>1.8400000000000027</c:v>
                </c:pt>
                <c:pt idx="47">
                  <c:v>1.5600000000000023</c:v>
                </c:pt>
                <c:pt idx="48">
                  <c:v>1.3360000000000003</c:v>
                </c:pt>
                <c:pt idx="49">
                  <c:v>1.4640000000000015</c:v>
                </c:pt>
                <c:pt idx="50">
                  <c:v>1.4400000000000022</c:v>
                </c:pt>
                <c:pt idx="51">
                  <c:v>1.240000000000004</c:v>
                </c:pt>
                <c:pt idx="52">
                  <c:v>1.1680000000000024</c:v>
                </c:pt>
                <c:pt idx="53">
                  <c:v>1.024000000000002</c:v>
                </c:pt>
                <c:pt idx="54">
                  <c:v>1.0000000000000022</c:v>
                </c:pt>
                <c:pt idx="55">
                  <c:v>1.0800000000000012</c:v>
                </c:pt>
                <c:pt idx="56">
                  <c:v>0.93599999999999905</c:v>
                </c:pt>
                <c:pt idx="57">
                  <c:v>1.0240000000000016</c:v>
                </c:pt>
                <c:pt idx="58">
                  <c:v>0.91200000000000159</c:v>
                </c:pt>
                <c:pt idx="59">
                  <c:v>0.75200000000000278</c:v>
                </c:pt>
                <c:pt idx="60">
                  <c:v>0.57600000000000084</c:v>
                </c:pt>
              </c:numCache>
            </c:numRef>
          </c:val>
          <c:smooth val="0"/>
          <c:extLst>
            <c:ext xmlns:c16="http://schemas.microsoft.com/office/drawing/2014/chart" uri="{C3380CC4-5D6E-409C-BE32-E72D297353CC}">
              <c16:uniqueId val="{00000001-FE97-4F8E-A10F-26EE5CAC2ECB}"/>
            </c:ext>
          </c:extLst>
        </c:ser>
        <c:dLbls>
          <c:showLegendKey val="0"/>
          <c:showVal val="0"/>
          <c:showCatName val="0"/>
          <c:showSerName val="0"/>
          <c:showPercent val="0"/>
          <c:showBubbleSize val="0"/>
        </c:dLbls>
        <c:marker val="1"/>
        <c:smooth val="0"/>
        <c:axId val="1008394368"/>
        <c:axId val="1037724496"/>
      </c:lineChart>
      <c:catAx>
        <c:axId val="100839436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Time</a:t>
                </a:r>
                <a:r>
                  <a:rPr lang="en-US" sz="1200" b="1" baseline="0">
                    <a:solidFill>
                      <a:schemeClr val="tx1"/>
                    </a:solidFill>
                  </a:rPr>
                  <a:t> (m</a:t>
                </a:r>
                <a:r>
                  <a:rPr lang="en-US" sz="1200" b="1">
                    <a:solidFill>
                      <a:schemeClr val="tx1"/>
                    </a:solidFill>
                  </a:rPr>
                  <a:t>inutes)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37724496"/>
        <c:crossesAt val="-40"/>
        <c:auto val="1"/>
        <c:lblAlgn val="ctr"/>
        <c:lblOffset val="100"/>
        <c:tickLblSkip val="10"/>
        <c:tickMarkSkip val="10"/>
        <c:noMultiLvlLbl val="0"/>
      </c:catAx>
      <c:valAx>
        <c:axId val="1037724496"/>
        <c:scaling>
          <c:orientation val="minMax"/>
        </c:scaling>
        <c:delete val="0"/>
        <c:axPos val="l"/>
        <c:title>
          <c:tx>
            <c:rich>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r>
                  <a:rPr lang="en-US" sz="1200" b="1" i="0" u="none" strike="noStrike" kern="1200" baseline="0">
                    <a:solidFill>
                      <a:schemeClr val="tx1"/>
                    </a:solidFill>
                  </a:rPr>
                  <a:t>Change in Ventricular Rate (bpm)</a:t>
                </a:r>
              </a:p>
            </c:rich>
          </c:tx>
          <c:layout>
            <c:manualLayout>
              <c:xMode val="edge"/>
              <c:yMode val="edge"/>
              <c:x val="1.684009813895386E-2"/>
              <c:y val="0.15373262495275264"/>
            </c:manualLayout>
          </c:layout>
          <c:overlay val="0"/>
          <c:spPr>
            <a:noFill/>
            <a:ln>
              <a:noFill/>
            </a:ln>
            <a:effectLst/>
          </c:spPr>
          <c:txPr>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08394368"/>
        <c:crossesAt val="1"/>
        <c:crossBetween val="midCat"/>
        <c:majorUnit val="5"/>
        <c:minorUnit val="5"/>
      </c:valAx>
      <c:spPr>
        <a:noFill/>
        <a:ln>
          <a:noFill/>
        </a:ln>
        <a:effectLst/>
      </c:spPr>
    </c:plotArea>
    <c:legend>
      <c:legendPos val="t"/>
      <c:layout>
        <c:manualLayout>
          <c:xMode val="edge"/>
          <c:yMode val="edge"/>
          <c:x val="0.27247200170424407"/>
          <c:y val="6.8089841656864727E-2"/>
          <c:w val="0.47346067340828529"/>
          <c:h val="0.1049914977054676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9"/>
            <a:ext cx="3078048" cy="468803"/>
          </a:xfrm>
          <a:prstGeom prst="rect">
            <a:avLst/>
          </a:prstGeom>
        </p:spPr>
        <p:txBody>
          <a:bodyPr vert="horz" lIns="94857" tIns="47429" rIns="94857" bIns="47429" rtlCol="0"/>
          <a:lstStyle>
            <a:lvl1pPr algn="l" eaLnBrk="0" hangingPunct="0">
              <a:defRPr sz="1300">
                <a:latin typeface="Calibri" pitchFamily="34" charset="0"/>
                <a:ea typeface="ＭＳ Ｐゴシック" pitchFamily="-109" charset="-128"/>
                <a:cs typeface="+mn-cs"/>
              </a:defRPr>
            </a:lvl1pPr>
          </a:lstStyle>
          <a:p>
            <a:pPr>
              <a:defRPr/>
            </a:pPr>
            <a:endParaRPr lang="en-US"/>
          </a:p>
        </p:txBody>
      </p:sp>
      <p:sp>
        <p:nvSpPr>
          <p:cNvPr id="3" name="Date Placeholder 2"/>
          <p:cNvSpPr>
            <a:spLocks noGrp="1"/>
          </p:cNvSpPr>
          <p:nvPr>
            <p:ph type="dt" sz="quarter" idx="1"/>
          </p:nvPr>
        </p:nvSpPr>
        <p:spPr>
          <a:xfrm>
            <a:off x="4022886" y="9"/>
            <a:ext cx="3078048" cy="468803"/>
          </a:xfrm>
          <a:prstGeom prst="rect">
            <a:avLst/>
          </a:prstGeom>
        </p:spPr>
        <p:txBody>
          <a:bodyPr vert="horz" wrap="square" lIns="94857" tIns="47429" rIns="94857" bIns="47429" numCol="1" anchor="t" anchorCtr="0" compatLnSpc="1">
            <a:prstTxWarp prst="textNoShape">
              <a:avLst/>
            </a:prstTxWarp>
          </a:bodyPr>
          <a:lstStyle>
            <a:lvl1pPr algn="r" eaLnBrk="0" hangingPunct="0">
              <a:defRPr sz="1300">
                <a:latin typeface="Calibri" pitchFamily="34" charset="0"/>
              </a:defRPr>
            </a:lvl1pPr>
          </a:lstStyle>
          <a:p>
            <a:fld id="{2503ED08-06E4-41ED-89E8-119D0EF02A48}" type="datetimeFigureOut">
              <a:rPr lang="en-US"/>
              <a:pPr/>
              <a:t>1/10/2025</a:t>
            </a:fld>
            <a:endParaRPr lang="en-US"/>
          </a:p>
        </p:txBody>
      </p:sp>
      <p:sp>
        <p:nvSpPr>
          <p:cNvPr id="4" name="Footer Placeholder 3"/>
          <p:cNvSpPr>
            <a:spLocks noGrp="1"/>
          </p:cNvSpPr>
          <p:nvPr>
            <p:ph type="ftr" sz="quarter" idx="2"/>
          </p:nvPr>
        </p:nvSpPr>
        <p:spPr>
          <a:xfrm>
            <a:off x="7" y="8918130"/>
            <a:ext cx="3078048" cy="468803"/>
          </a:xfrm>
          <a:prstGeom prst="rect">
            <a:avLst/>
          </a:prstGeom>
        </p:spPr>
        <p:txBody>
          <a:bodyPr vert="horz" lIns="94857" tIns="47429" rIns="94857" bIns="47429" rtlCol="0" anchor="b"/>
          <a:lstStyle>
            <a:lvl1pPr algn="l" eaLnBrk="0" hangingPunct="0">
              <a:defRPr sz="1300">
                <a:latin typeface="Calibri" pitchFamily="34" charset="0"/>
                <a:ea typeface="ＭＳ Ｐゴシック" pitchFamily="-109" charset="-128"/>
                <a:cs typeface="+mn-cs"/>
              </a:defRPr>
            </a:lvl1pPr>
          </a:lstStyle>
          <a:p>
            <a:pPr>
              <a:defRPr/>
            </a:pPr>
            <a:endParaRPr lang="en-US"/>
          </a:p>
        </p:txBody>
      </p:sp>
      <p:sp>
        <p:nvSpPr>
          <p:cNvPr id="5" name="Slide Number Placeholder 4"/>
          <p:cNvSpPr>
            <a:spLocks noGrp="1"/>
          </p:cNvSpPr>
          <p:nvPr>
            <p:ph type="sldNum" sz="quarter" idx="3"/>
          </p:nvPr>
        </p:nvSpPr>
        <p:spPr>
          <a:xfrm>
            <a:off x="4022886" y="8918130"/>
            <a:ext cx="3078048" cy="468803"/>
          </a:xfrm>
          <a:prstGeom prst="rect">
            <a:avLst/>
          </a:prstGeom>
        </p:spPr>
        <p:txBody>
          <a:bodyPr vert="horz" wrap="square" lIns="94857" tIns="47429" rIns="94857" bIns="47429" numCol="1" anchor="b" anchorCtr="0" compatLnSpc="1">
            <a:prstTxWarp prst="textNoShape">
              <a:avLst/>
            </a:prstTxWarp>
          </a:bodyPr>
          <a:lstStyle>
            <a:lvl1pPr algn="r" eaLnBrk="0" hangingPunct="0">
              <a:defRPr sz="1300">
                <a:latin typeface="Calibri" pitchFamily="34" charset="0"/>
              </a:defRPr>
            </a:lvl1pPr>
          </a:lstStyle>
          <a:p>
            <a:fld id="{D6C45BBB-83DA-4AD0-BB77-0E8391E9F2C8}" type="slidenum">
              <a:rPr lang="en-US"/>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2"/>
    </inkml:context>
    <inkml:brush xml:id="br0">
      <inkml:brushProperty name="width" value="0.05" units="cm"/>
      <inkml:brushProperty name="height" value="0.05" units="cm"/>
      <inkml:brushProperty name="color" value="#20BDCE"/>
      <inkml:brushProperty name="ignorePressure" value="1"/>
    </inkml:brush>
  </inkml:definitions>
  <inkml:trace contextRef="#ctx0" brushRef="#br0">1 4,'0'17,"1"0,0 0,1 0,6 23,-6-32,1 1,0-1,0 0,0 0,1 0,1-1,0 0,0 0,-1 0,9 8,-7-9,1 0,0 0,0 0,0-1,0 0,1-1,0 0,0 0,14 4,-7-4,0-1,1-1,-1 0,22-1,0-1,-32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9"/>
    </inkml:context>
    <inkml:brush xml:id="br0">
      <inkml:brushProperty name="width" value="0.05" units="cm"/>
      <inkml:brushProperty name="height" value="0.05" units="cm"/>
      <inkml:brushProperty name="color" value="#20BDCE"/>
      <inkml:brushProperty name="ignorePressure" value="1"/>
    </inkml:brush>
  </inkml:definitions>
  <inkml:trace contextRef="#ctx0" brushRef="#br0">0 95,'3'3,"1"1,-1-1,2 0,-2-1,2 1,-2-1,1 0,1 0,-1 0,6 0,-8-1,7 3,0-1,0 0,1-1,16 1,-24-3,1 0,-2 0,1 0,1-1,-1 1,-1 0,2-1,-1 0,-1 1,1 0,1-1,-2-1,1 1,0 0,0 0,-1-1,0 1,1-1,0 0,-1 1,0 0,0-1,1 0,-1 0,0 0,0 0,-1 0,3-3,31-94,-32 95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30"/>
    </inkml:context>
    <inkml:brush xml:id="br0">
      <inkml:brushProperty name="width" value="0.05" units="cm"/>
      <inkml:brushProperty name="height" value="0.05" units="cm"/>
      <inkml:brushProperty name="color" value="#20BDCE"/>
      <inkml:brushProperty name="ignorePressure" value="1"/>
    </inkml:brush>
  </inkml:definitions>
  <inkml:trace contextRef="#ctx0" brushRef="#br0">1 32,'30'5,"-3"-1,-25-4,-1-1,1 1,-2-1,2 0,-1 1,0-1,1 0,-1 1,-1-1,1 0,0 0,0 0,0 0,0-1,0 1,-1 0,1 0,0-1,-1 1,1-1,0 2,-1-3,5-10,-4 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14:18.831"/>
    </inkml:context>
    <inkml:brush xml:id="br0">
      <inkml:brushProperty name="width" value="0.05" units="cm"/>
      <inkml:brushProperty name="height" value="0.05" units="cm"/>
      <inkml:brushProperty name="color" value="#20BDCE"/>
      <inkml:brushProperty name="ignorePressure" value="1"/>
    </inkml:brush>
  </inkml:definitions>
  <inkml:trace contextRef="#ctx0" brushRef="#br0">369 837,'0'1,"1"0,0 1,0-2,0 1,0 1,0-2,0 1,0 0,0 0,1 0,-1-1,2 1,13 12,-15-11,0 1,1 1,0-1,-1 0,2 1,-1-1,0 0,1 0,0 0,-1 0,2-1,-1 1,0 0,0-1,1 0,6 3,-4-1,1-2,-1 3,0-2,-1 1,8 6,14 10,-23-17,1 0,-1 1,0 0,0-1,-1 1,1 0,3 6,8 10,-2-7,-1-1,2 0,0-1,19 12,-2 3,-27-20,2-2,-1 1,1 0,11 7,-9-7,0 0,-1 1,0 0,0 0,0 2,8 9,19 19,-30-32,8 6,-1 0,28 17,-35-25,0 0,0 1,0 0,1-1,-1 1,-1 0,1 0,0 1,3 4,33 40,19 8,-40-39,12 6,-25-20,0 1,0 0,-1 0,9 8,-3-1,1-1,1 0,22 15,0 0,4 2,51 42,-10-2,-61-51,27 18,-23-20,98 62,-110-70,-1 1,0 0,11 10,11 9,-12-15,0 1,0-1,1-2,1 0,37 11,-43-14,-1 0,0 1,-1 0,21 13,-27-15,1-1,0 0,0-1,0 0,13 2,18 7,67 16,-94-24,-1 0,1-1,21 2,5 2,-22-5,0 0,1-1,-1 0,33-4,-49 3,1 0,0-1,0 1,-1-1,0 1,1-1,0 1,-1-1,1 1,-1-2,0 2,1-1,-1 0,0 0,0 0,1 0,-2 0,2 0,-2 0,2-2,14-29,-6 7,46-63,-16 4,-35 73,0 0,-1-1,-1 1,3-17,5-16,-3 16,-2-2,-1 1,-2-1,-1-42,-9-25,5 76,-8-60,9 65,0-3,-2-1,-6-22,-4 1,-26-78,12 69,20 36,-1 1,-5-19,6 17,1-1,-14-18,-3-9,12 20,-1 1,-21-29,-39-50,3 0,46 68,-53-57,64 78,-16-17,-19-23,29 25,8 13,-20-22,8 13,-64-61,16 20,-29-24,95 84,-1 1,0-1,0 1,0 0,-1 0,1 1,-1 0,1 0,-12-3,1 2,0 1,-22-2,21 3,-13-1,12 2,-1-1,-21-5,6 0,0 2,0 1,-64 2,73 1,-65-4,75 5,-2 0,1 1,-24 5,23-4,-116 14,103-13,7-1,-35 8,-7 2,46-10,0 0,-24 8,26-6,-33 6,33-8,0 0,-18 6,-2 4,-49 25,-56 27,81-37,46-22,0 0,1 1,0 0,0 1,-14 11,21-14,1 1,0-1,0 0,1 1,0 0,0 0,1 1,-1 0,2-1,-5 11,2-3,1-1,1 2,1-1,0 0,1 0,1 0,0 18,2-29,1 1,0-2,0 1,0 0,0 0,1-1,-1 1,1-1,-1 0,2 1,3 2,3 2,13 12,36 40,-22-27,-30-26,1 0,-1 1,0 0,6 8,20 21,-15-19,-5-2,-6-8,-1 1,2 0,0-1,0 0,0-1,10 7,-15-12,1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28:50.795"/>
    </inkml:context>
    <inkml:brush xml:id="br0">
      <inkml:brushProperty name="width" value="0.05" units="cm"/>
      <inkml:brushProperty name="height" value="0.05" units="cm"/>
      <inkml:brushProperty name="color" value="#20BDCE"/>
      <inkml:brushProperty name="ignorePressure" value="1"/>
    </inkml:brush>
  </inkml:definitions>
  <inkml:trace contextRef="#ctx0" brushRef="#br0">287 845,'27'-23,"-1"0,-1-4,0 1,-2-3,-1 1,21-37,33-40,-58 80,-3 0,24-44,-27 45,0 1,2 0,25-31,-28 38,1 2,-1-2,0-1,13-28,-22 42,1-3,-1 3,0-1,0-1,-1 1,0-1,1 2,-1-3,1 3,-2-3,1 1,-1 2,0-3,0 1,1 0,-2 1,1-1,0-1,-1 3,1-2,-2-1,1 3,-1-3,1 3,0-2,-3-6,-1 6,3 1,-2 1,-1-1,1 2,0-1,0-1,0 2,0 1,0-1,-1 0,1 0,0 1,-1 1,-6-2,-76 0,61 4,19-2,-1 0,1 2,0-1,0 3,-1-2,1 1,0 1,1-1,-1 1,0 1,1-1,0 1,-9 11,-8 10,2 1,-23 35,-29 36,47-67,-1 3,-37 65,10-14,11-21,-63 127,105-187,-1-1,1 1,0 0,-1 1,1-2,1 1,-2 0,2 1,-1-2,1 1,0 1,0-1,0 1,0-1,1-1,-1 2,0-1,2 0,-1 1,-1-2,2 1,-1 0,0-1,2 2,-2-1,1-1,1-1,-2 2,6 5,0-1,0 1,-1-2,3 2,-1-2,0-1,1 1,-1-2,0 0,16 6,-20-9,0 0,0-1,1 1,0-2,0 2,-1-2,2 0,-2 0,1-2,-1 2,1 0,0-2,-1 1,2-1,-2 0,0 0,0-1,0 1,0-2,1 1,-1-1,0 1,0-1,-1 1,1-3,-1 3,-1-2,1-1,4-4,58-60,-61 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3"/>
    </inkml:context>
    <inkml:brush xml:id="br0">
      <inkml:brushProperty name="width" value="0.05" units="cm"/>
      <inkml:brushProperty name="height" value="0.05" units="cm"/>
      <inkml:brushProperty name="color" value="#20BDCE"/>
      <inkml:brushProperty name="ignorePressure" value="1"/>
    </inkml:brush>
  </inkml:definitions>
  <inkml:trace contextRef="#ctx0" brushRef="#br0">0 3,'1'10,"0"1,0 0,1 0,0-1,1 0,0 1,0-1,1-1,9 20,-7-17,-4-8,0 0,0 0,1 0,0-1,-1 2,1-2,1 0,-1 0,0 0,0 0,1 0,-1-1,1 1,0-1,0 0,0 0,0-1,0 1,6 0,6 1,0-1,0 0,30-2,-18-1,-24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4"/>
    </inkml:context>
    <inkml:brush xml:id="br0">
      <inkml:brushProperty name="width" value="0.05" units="cm"/>
      <inkml:brushProperty name="height" value="0.05" units="cm"/>
      <inkml:brushProperty name="color" value="#20BDCE"/>
      <inkml:brushProperty name="ignorePressure" value="1"/>
    </inkml:brush>
  </inkml:definitions>
  <inkml:trace contextRef="#ctx0" brushRef="#br0">1 3,'16'31,"-5"-6,-9-22,1 1,-2-2,2 2,0-2,-1 1,1-1,0 1,0-1,0 0,0 0,0 0,0-1,1 1,-1 0,0-1,1-1,0 1,-1 0,1 0,-1-1,1 1,0-1,-1-1,1 1,-1 0,1-1,-1 0,1 0,0 1,3-4,-4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6"/>
    </inkml:context>
    <inkml:brush xml:id="br0">
      <inkml:brushProperty name="width" value="0.05" units="cm"/>
      <inkml:brushProperty name="height" value="0.05" units="cm"/>
      <inkml:brushProperty name="color" value="#20BDCE"/>
      <inkml:brushProperty name="ignorePressure" value="1"/>
    </inkml:brush>
  </inkml:definitions>
  <inkml:trace contextRef="#ctx0" brushRef="#br0">0 206,'6'0,"-1"1,1 0,0 1,-1 0,0 0,0 0,11 6,-10-5,0 1,0-1,1-2,-1 2,13 2,-15-4,2 0,-2 0,0-1,1 0,0 0,-1 0,1 0,-1-1,1 0,-1 0,1 0,-1-1,0 0,1 0,-1 0,0 1,0-2,0 0,5-4,-1 0,0-1,-1 0,-1 0,1-2,-2 2,1-1,-1-2,-1 2,1-1,-1-1,0 1,2-11,4-55,-8 67,-1 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7"/>
    </inkml:context>
    <inkml:brush xml:id="br0">
      <inkml:brushProperty name="width" value="0.05" units="cm"/>
      <inkml:brushProperty name="height" value="0.05" units="cm"/>
      <inkml:brushProperty name="color" value="#20BDCE"/>
      <inkml:brushProperty name="ignorePressure" value="1"/>
    </inkml:brush>
  </inkml:definitions>
  <inkml:trace contextRef="#ctx0" brushRef="#br0">1 142,'10'0,"2"0,-1 0,-1-1,2-1,-2 0,14-4,-20 5,-2-1,2 0,-1 0,-1 0,2 0,-2 0,1-1,-1 1,0-1,1 0,-2 1,2-1,-1-1,0 1,-1 0,0 0,1-1,-1 1,1-1,-2 1,1-1,0 0,-1 1,1-6,4-40,-5 43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5"/>
    </inkml:context>
    <inkml:brush xml:id="br0">
      <inkml:brushProperty name="width" value="0.05" units="cm"/>
      <inkml:brushProperty name="height" value="0.05" units="cm"/>
      <inkml:brushProperty name="color" value="#20BDCE"/>
      <inkml:brushProperty name="ignorePressure" value="1"/>
    </inkml:brush>
  </inkml:definitions>
  <inkml:trace contextRef="#ctx0" brushRef="#br0">57 0,'-1'8,"0"1,-1-1,0 0,1 0,-2 0,0-1,0 1,-1 0,-5 9,-12 33,18-39,2 2,0-1,0 0,1 0,0 0,1 0,3 18,-3-26,1 1,0-2,-1 1,1 1,1-2,-1 1,1 0,-1-1,1 0,6 7,39 30,-6-6,-15-12,-25-20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31"/>
    </inkml:context>
    <inkml:brush xml:id="br0">
      <inkml:brushProperty name="width" value="0.05" units="cm"/>
      <inkml:brushProperty name="height" value="0.05" units="cm"/>
      <inkml:brushProperty name="color" value="#20BDCE"/>
      <inkml:brushProperty name="ignorePressure" value="1"/>
    </inkml:brush>
  </inkml:definitions>
  <inkml:trace contextRef="#ctx0" brushRef="#br0">42 0,'-1'6,"0"-1,0 1,0-1,0 0,-1 1,0-1,0 0,0 1,-5 5,4-6,1 0,-1 1,0-1,1 1,0 0,0 0,1 0,0 0,-1 7,2-10,0 0,0 0,0-1,0 1,0 0,1 0,0 0,-1-1,1 1,-1 0,1 0,1 0,-1-1,1 1,-1-1,0 1,3 2,0-2,0 1,1 0,0-1,0-1,0 1,0 0,7 2,2 4,-11-7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32"/>
    </inkml:context>
    <inkml:brush xml:id="br0">
      <inkml:brushProperty name="width" value="0.05" units="cm"/>
      <inkml:brushProperty name="height" value="0.05" units="cm"/>
      <inkml:brushProperty name="color" value="#20BDCE"/>
      <inkml:brushProperty name="ignorePressure" value="1"/>
    </inkml:brush>
  </inkml:definitions>
  <inkml:trace contextRef="#ctx0" brushRef="#br0">4 0,'-1'20,"0"-19,1 0,0 0,-1 1,1 0,0-1,0 1,-1 0,1-1,0 1,1-1,-1 0,0 1,0 0,1-1,-1 1,1-1,-1 1,0-1,1 1,0-2,0 2,0-1,0 1,0-1,0 0,-1 0,1 0,1 0,-1 0,0 0,0 0,0 0,1-1,-1 1,2 0,1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27T21:06:24.828"/>
    </inkml:context>
    <inkml:brush xml:id="br0">
      <inkml:brushProperty name="width" value="0.05" units="cm"/>
      <inkml:brushProperty name="height" value="0.05" units="cm"/>
      <inkml:brushProperty name="color" value="#20BDCE"/>
      <inkml:brushProperty name="ignorePressure" value="1"/>
    </inkml:brush>
  </inkml:definitions>
  <inkml:trace contextRef="#ctx0" brushRef="#br0">0 138,'3'1,"0"1,1-1,-2 1,2 0,-2 0,1 0,-1-1,1 2,0 0,-1-1,3 4,18 15,1-7,-12-7,0 0,0 0,0-2,25 8,-33-12,-2-1,1 1,0-1,0 0,0 0,0 0,0 0,0 0,0-1,-1 1,1-1,1 0,-2 0,1-1,-1 2,1-1,0-1,-1 0,1 0,-1 0,0 0,1 0,-2 1,2-2,-1 1,0-1,-1 0,3-3,8-16,-2 1,0-2,-2 0,12-46,-13 28,-5 37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7" y="9"/>
            <a:ext cx="3078048" cy="468803"/>
          </a:xfrm>
          <a:prstGeom prst="rect">
            <a:avLst/>
          </a:prstGeom>
          <a:noFill/>
          <a:ln w="9525">
            <a:noFill/>
            <a:miter lim="800000"/>
            <a:headEnd/>
            <a:tailEnd/>
          </a:ln>
        </p:spPr>
        <p:txBody>
          <a:bodyPr vert="horz" wrap="square" lIns="94857" tIns="47429" rIns="94857" bIns="47429" numCol="1" anchor="t" anchorCtr="0" compatLnSpc="1">
            <a:prstTxWarp prst="textNoShape">
              <a:avLst/>
            </a:prstTxWarp>
          </a:bodyPr>
          <a:lstStyle>
            <a:lvl1pPr eaLnBrk="0" hangingPunct="0">
              <a:defRPr sz="1300">
                <a:latin typeface="Calibri" pitchFamily="34" charset="0"/>
                <a:ea typeface="ＭＳ Ｐゴシック" pitchFamily="-109" charset="-128"/>
                <a:cs typeface="ＭＳ Ｐゴシック" pitchFamily="-109" charset="-128"/>
              </a:defRPr>
            </a:lvl1pPr>
          </a:lstStyle>
          <a:p>
            <a:pPr>
              <a:defRPr/>
            </a:pPr>
            <a:endParaRPr lang="en-US"/>
          </a:p>
        </p:txBody>
      </p:sp>
      <p:sp>
        <p:nvSpPr>
          <p:cNvPr id="7171" name="Rectangle 3"/>
          <p:cNvSpPr>
            <a:spLocks noGrp="1" noChangeArrowheads="1"/>
          </p:cNvSpPr>
          <p:nvPr>
            <p:ph type="dt" idx="1"/>
          </p:nvPr>
        </p:nvSpPr>
        <p:spPr bwMode="auto">
          <a:xfrm>
            <a:off x="4024434" y="9"/>
            <a:ext cx="3078047" cy="468803"/>
          </a:xfrm>
          <a:prstGeom prst="rect">
            <a:avLst/>
          </a:prstGeom>
          <a:noFill/>
          <a:ln w="9525">
            <a:noFill/>
            <a:miter lim="800000"/>
            <a:headEnd/>
            <a:tailEnd/>
          </a:ln>
        </p:spPr>
        <p:txBody>
          <a:bodyPr vert="horz" wrap="square" lIns="94857" tIns="47429" rIns="94857" bIns="47429" numCol="1" anchor="t" anchorCtr="0" compatLnSpc="1">
            <a:prstTxWarp prst="textNoShape">
              <a:avLst/>
            </a:prstTxWarp>
          </a:bodyPr>
          <a:lstStyle>
            <a:lvl1pPr algn="r" eaLnBrk="0" hangingPunct="0">
              <a:defRPr sz="1300">
                <a:latin typeface="Calibri" pitchFamily="34" charset="0"/>
                <a:ea typeface="ＭＳ Ｐゴシック" pitchFamily="-109" charset="-128"/>
                <a:cs typeface="ＭＳ Ｐゴシック" pitchFamily="-109"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420688" y="704850"/>
            <a:ext cx="6261100"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46388" y="4459845"/>
            <a:ext cx="5209715" cy="4223883"/>
          </a:xfrm>
          <a:prstGeom prst="rect">
            <a:avLst/>
          </a:prstGeom>
          <a:noFill/>
          <a:ln w="9525">
            <a:noFill/>
            <a:miter lim="800000"/>
            <a:headEnd/>
            <a:tailEnd/>
          </a:ln>
        </p:spPr>
        <p:txBody>
          <a:bodyPr vert="horz" wrap="square" lIns="94857" tIns="47429" rIns="94857" bIns="47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7" y="8919682"/>
            <a:ext cx="3078048" cy="468803"/>
          </a:xfrm>
          <a:prstGeom prst="rect">
            <a:avLst/>
          </a:prstGeom>
          <a:noFill/>
          <a:ln w="9525">
            <a:noFill/>
            <a:miter lim="800000"/>
            <a:headEnd/>
            <a:tailEnd/>
          </a:ln>
        </p:spPr>
        <p:txBody>
          <a:bodyPr vert="horz" wrap="square" lIns="94857" tIns="47429" rIns="94857" bIns="47429" numCol="1" anchor="b" anchorCtr="0" compatLnSpc="1">
            <a:prstTxWarp prst="textNoShape">
              <a:avLst/>
            </a:prstTxWarp>
          </a:bodyPr>
          <a:lstStyle>
            <a:lvl1pPr eaLnBrk="0" hangingPunct="0">
              <a:defRPr sz="1300">
                <a:latin typeface="Calibri" pitchFamily="34" charset="0"/>
                <a:ea typeface="ＭＳ Ｐゴシック" pitchFamily="-109" charset="-128"/>
                <a:cs typeface="ＭＳ Ｐゴシック" pitchFamily="-109" charset="-128"/>
              </a:defRPr>
            </a:lvl1pPr>
          </a:lstStyle>
          <a:p>
            <a:pPr>
              <a:defRPr/>
            </a:pPr>
            <a:endParaRPr lang="en-US"/>
          </a:p>
        </p:txBody>
      </p:sp>
      <p:sp>
        <p:nvSpPr>
          <p:cNvPr id="7175" name="Rectangle 7"/>
          <p:cNvSpPr>
            <a:spLocks noGrp="1" noChangeArrowheads="1"/>
          </p:cNvSpPr>
          <p:nvPr>
            <p:ph type="sldNum" sz="quarter" idx="5"/>
          </p:nvPr>
        </p:nvSpPr>
        <p:spPr bwMode="auto">
          <a:xfrm>
            <a:off x="4024434" y="8919682"/>
            <a:ext cx="3078047" cy="468803"/>
          </a:xfrm>
          <a:prstGeom prst="rect">
            <a:avLst/>
          </a:prstGeom>
          <a:noFill/>
          <a:ln w="9525">
            <a:noFill/>
            <a:miter lim="800000"/>
            <a:headEnd/>
            <a:tailEnd/>
          </a:ln>
        </p:spPr>
        <p:txBody>
          <a:bodyPr vert="horz" wrap="square" lIns="94857" tIns="47429" rIns="94857" bIns="47429" numCol="1" anchor="b" anchorCtr="0" compatLnSpc="1">
            <a:prstTxWarp prst="textNoShape">
              <a:avLst/>
            </a:prstTxWarp>
          </a:bodyPr>
          <a:lstStyle>
            <a:lvl1pPr algn="r" eaLnBrk="0" hangingPunct="0">
              <a:defRPr sz="1300">
                <a:latin typeface="Calibri" pitchFamily="34" charset="0"/>
              </a:defRPr>
            </a:lvl1pPr>
          </a:lstStyle>
          <a:p>
            <a:fld id="{CEFA16CB-AEBE-4616-A0C2-923B64A8254D}"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FA16CB-AEBE-4616-A0C2-923B64A8254D}" type="slidenum">
              <a:rPr lang="en-US" smtClean="0"/>
              <a:pPr/>
              <a:t>1</a:t>
            </a:fld>
            <a:endParaRPr lang="en-US"/>
          </a:p>
        </p:txBody>
      </p:sp>
    </p:spTree>
    <p:extLst>
      <p:ext uri="{BB962C8B-B14F-4D97-AF65-F5344CB8AC3E}">
        <p14:creationId xmlns:p14="http://schemas.microsoft.com/office/powerpoint/2010/main" val="233788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i="1"/>
          </a:p>
        </p:txBody>
      </p:sp>
      <p:sp>
        <p:nvSpPr>
          <p:cNvPr id="4" name="Slide Number Placeholder 3"/>
          <p:cNvSpPr>
            <a:spLocks noGrp="1"/>
          </p:cNvSpPr>
          <p:nvPr>
            <p:ph type="sldNum" sz="quarter" idx="5"/>
          </p:nvPr>
        </p:nvSpPr>
        <p:spPr/>
        <p:txBody>
          <a:bodyPr/>
          <a:lstStyle/>
          <a:p>
            <a:pPr defTabSz="930959">
              <a:defRPr/>
            </a:pPr>
            <a:fld id="{CEFA16CB-AEBE-4616-A0C2-923B64A8254D}" type="slidenum">
              <a:rPr lang="en-US">
                <a:solidFill>
                  <a:srgbClr val="000000"/>
                </a:solidFill>
              </a:rPr>
              <a:pPr defTabSz="930959">
                <a:defRPr/>
              </a:pPr>
              <a:t>11</a:t>
            </a:fld>
            <a:endParaRPr lang="en-US">
              <a:solidFill>
                <a:srgbClr val="000000"/>
              </a:solidFill>
            </a:endParaRPr>
          </a:p>
        </p:txBody>
      </p:sp>
    </p:spTree>
    <p:extLst>
      <p:ext uri="{BB962C8B-B14F-4D97-AF65-F5344CB8AC3E}">
        <p14:creationId xmlns:p14="http://schemas.microsoft.com/office/powerpoint/2010/main" val="364167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CEFA16CB-AEBE-4616-A0C2-923B64A8254D}" type="slidenum">
              <a:rPr lang="en-US" smtClean="0"/>
              <a:pPr/>
              <a:t>12</a:t>
            </a:fld>
            <a:endParaRPr lang="en-US"/>
          </a:p>
        </p:txBody>
      </p:sp>
    </p:spTree>
    <p:extLst>
      <p:ext uri="{BB962C8B-B14F-4D97-AF65-F5344CB8AC3E}">
        <p14:creationId xmlns:p14="http://schemas.microsoft.com/office/powerpoint/2010/main" val="1249616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Targeted call point that </a:t>
            </a:r>
          </a:p>
        </p:txBody>
      </p:sp>
      <p:sp>
        <p:nvSpPr>
          <p:cNvPr id="4" name="Slide Number Placeholder 3"/>
          <p:cNvSpPr>
            <a:spLocks noGrp="1"/>
          </p:cNvSpPr>
          <p:nvPr>
            <p:ph type="sldNum" sz="quarter" idx="5"/>
          </p:nvPr>
        </p:nvSpPr>
        <p:spPr/>
        <p:txBody>
          <a:bodyPr/>
          <a:lstStyle/>
          <a:p>
            <a:fld id="{CEFA16CB-AEBE-4616-A0C2-923B64A8254D}" type="slidenum">
              <a:rPr lang="en-US" smtClean="0"/>
              <a:pPr/>
              <a:t>13</a:t>
            </a:fld>
            <a:endParaRPr lang="en-US"/>
          </a:p>
        </p:txBody>
      </p:sp>
    </p:spTree>
    <p:extLst>
      <p:ext uri="{BB962C8B-B14F-4D97-AF65-F5344CB8AC3E}">
        <p14:creationId xmlns:p14="http://schemas.microsoft.com/office/powerpoint/2010/main" val="235130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247" indent="-175247" defTabSz="934645">
              <a:buFont typeface="Arial" panose="020B0604020202020204" pitchFamily="34" charset="0"/>
              <a:buChar char="•"/>
              <a:defRPr/>
            </a:pPr>
            <a:r>
              <a:rPr lang="en-US"/>
              <a:t>Our first analysis of the data set enabled us to gain important insights into some of the key assumptions behind our estimate of the market opportunity for </a:t>
            </a:r>
            <a:r>
              <a:rPr lang="en-US" err="1"/>
              <a:t>etripamil</a:t>
            </a:r>
            <a:r>
              <a:rPr lang="en-US"/>
              <a:t>, which is shown here.  </a:t>
            </a:r>
          </a:p>
          <a:p>
            <a:pPr marL="175247" indent="-175247" defTabSz="934645">
              <a:buFont typeface="Arial" panose="020B0604020202020204" pitchFamily="34" charset="0"/>
              <a:buChar char="•"/>
              <a:defRPr/>
            </a:pPr>
            <a:r>
              <a:rPr lang="en-US"/>
              <a:t>This slide shows our updated understanding of the </a:t>
            </a:r>
            <a:r>
              <a:rPr lang="en-US" err="1"/>
              <a:t>etripamil</a:t>
            </a:r>
            <a:r>
              <a:rPr lang="en-US"/>
              <a:t> peak US market opportunity for PSVT in the US</a:t>
            </a:r>
          </a:p>
          <a:p>
            <a:pPr marL="175247" indent="-175247" defTabSz="934645">
              <a:buFont typeface="Arial" panose="020B0604020202020204" pitchFamily="34" charset="0"/>
              <a:buChar char="•"/>
              <a:defRPr/>
            </a:pPr>
            <a:r>
              <a:rPr lang="en-US"/>
              <a:t>We start by providing prevalence estimates projected for 2030 as more relevant that the prior reported 2016 figures, as we feel 2030 more closely aligns with potential timing for </a:t>
            </a:r>
            <a:r>
              <a:rPr lang="en-US" err="1"/>
              <a:t>etripamil</a:t>
            </a:r>
            <a:r>
              <a:rPr lang="en-US"/>
              <a:t> peak year penetration</a:t>
            </a:r>
          </a:p>
          <a:p>
            <a:pPr marL="175247" indent="-175247" defTabSz="934645">
              <a:buFont typeface="Arial" panose="020B0604020202020204" pitchFamily="34" charset="0"/>
              <a:buChar char="•"/>
              <a:defRPr/>
            </a:pPr>
            <a:r>
              <a:rPr lang="en-US"/>
              <a:t>From there, we re-affirm our believe that between 40-60% of the prevalent population patients experience PSVT episodes that are both long enough and bothersome enough to be candidates for </a:t>
            </a:r>
            <a:r>
              <a:rPr lang="en-US" err="1"/>
              <a:t>etripamil</a:t>
            </a:r>
            <a:r>
              <a:rPr lang="en-US"/>
              <a:t> use.  </a:t>
            </a:r>
          </a:p>
          <a:p>
            <a:pPr marL="175247" indent="-175247" defTabSz="934645">
              <a:buFont typeface="Arial" panose="020B0604020202020204" pitchFamily="34" charset="0"/>
              <a:buChar char="•"/>
              <a:defRPr/>
            </a:pPr>
            <a:r>
              <a:rPr lang="en-US"/>
              <a:t>We feel the confirmation of the same (40-60%) figures previously reported but now supported by the analysis from the patient longitudinal study provides us increased confidence in the peak target addressable market for </a:t>
            </a:r>
            <a:r>
              <a:rPr lang="en-US" err="1"/>
              <a:t>etripamil</a:t>
            </a:r>
            <a:r>
              <a:rPr lang="en-US"/>
              <a:t>, which we estimate to be between 1 and 1.6M patients.</a:t>
            </a:r>
          </a:p>
          <a:p>
            <a:pPr marL="175247" indent="-175247" defTabSz="934645">
              <a:buFont typeface="Arial" panose="020B0604020202020204" pitchFamily="34" charset="0"/>
              <a:buChar char="•"/>
              <a:defRPr/>
            </a:pPr>
            <a:r>
              <a:rPr lang="en-US"/>
              <a:t>Following through on the cascade, we estimate based on physician market research peak year share utilization of approximately 50%, yielding between 500-800k patients treated with </a:t>
            </a:r>
            <a:r>
              <a:rPr lang="en-US" err="1"/>
              <a:t>etripamil</a:t>
            </a:r>
            <a:r>
              <a:rPr lang="en-US"/>
              <a:t> in peak year.</a:t>
            </a:r>
          </a:p>
          <a:p>
            <a:pPr marL="175247" indent="-175247" defTabSz="934645">
              <a:buFont typeface="Arial" panose="020B0604020202020204" pitchFamily="34" charset="0"/>
              <a:buChar char="•"/>
              <a:defRPr/>
            </a:pPr>
            <a:r>
              <a:rPr lang="en-US"/>
              <a:t>The next assumption that was further elucidated by the PRO longitudinal study is the number of events that patients experience that would warrant </a:t>
            </a:r>
            <a:r>
              <a:rPr lang="en-US" err="1"/>
              <a:t>etripamil</a:t>
            </a:r>
            <a:r>
              <a:rPr lang="en-US"/>
              <a:t> use.  </a:t>
            </a:r>
          </a:p>
          <a:p>
            <a:pPr marL="175247" indent="-175247" defTabSz="934645">
              <a:buFont typeface="Arial" panose="020B0604020202020204" pitchFamily="34" charset="0"/>
              <a:buChar char="•"/>
              <a:defRPr/>
            </a:pPr>
            <a:r>
              <a:rPr lang="en-US"/>
              <a:t>The PRO study revealed that patients in study reported a median range of 12-15 events per year, which was approximately twice as much as we had originally understood from traditional market research. Additionally, approximately 60% were events lasting at least 10 minutes, which is a marker of duration we utilize for </a:t>
            </a:r>
            <a:r>
              <a:rPr lang="en-US" err="1"/>
              <a:t>etripamil</a:t>
            </a:r>
            <a:r>
              <a:rPr lang="en-US"/>
              <a:t> potential utilization and that 35% of episodes lasted at least 30 minutes.  </a:t>
            </a:r>
          </a:p>
          <a:p>
            <a:pPr marL="175247" indent="-175247" defTabSz="934645">
              <a:buFont typeface="Arial" panose="020B0604020202020204" pitchFamily="34" charset="0"/>
              <a:buChar char="•"/>
              <a:defRPr/>
            </a:pPr>
            <a:r>
              <a:rPr lang="en-US"/>
              <a:t>We model an average of 5 utilizations of </a:t>
            </a:r>
            <a:r>
              <a:rPr lang="en-US" err="1"/>
              <a:t>etripamil</a:t>
            </a:r>
            <a:r>
              <a:rPr lang="en-US"/>
              <a:t> per patient per year based on the most recent learnings.</a:t>
            </a:r>
          </a:p>
          <a:p>
            <a:pPr marL="175247" indent="-175247" defTabSz="934645">
              <a:buFont typeface="Arial" panose="020B0604020202020204" pitchFamily="34" charset="0"/>
              <a:buChar char="•"/>
              <a:defRPr/>
            </a:pPr>
            <a:r>
              <a:rPr lang="en-US"/>
              <a:t>Applying the math – results in our estimating between 2.5-4M utilizations of </a:t>
            </a:r>
            <a:r>
              <a:rPr lang="en-US" err="1"/>
              <a:t>etripamil</a:t>
            </a:r>
            <a:r>
              <a:rPr lang="en-US"/>
              <a:t> in the peak year peak.</a:t>
            </a:r>
          </a:p>
          <a:p>
            <a:pPr marL="175247" indent="-175247" defTabSz="934645">
              <a:buFont typeface="Arial" panose="020B0604020202020204" pitchFamily="34" charset="0"/>
              <a:buChar char="•"/>
              <a:defRPr/>
            </a:pPr>
            <a:r>
              <a:rPr lang="en-US"/>
              <a:t>The increased volume expectations stemming from this updated analysis provides for potential increased upside in peak year net sales revues as well a for increased flexibility on pricing as we move to a final target product profile as we complete the remainder of the phase 3 development program for PSVT.</a:t>
            </a:r>
          </a:p>
          <a:p>
            <a:endParaRPr lang="en-US"/>
          </a:p>
        </p:txBody>
      </p:sp>
      <p:sp>
        <p:nvSpPr>
          <p:cNvPr id="4" name="Slide Number Placeholder 3"/>
          <p:cNvSpPr>
            <a:spLocks noGrp="1"/>
          </p:cNvSpPr>
          <p:nvPr>
            <p:ph type="sldNum" sz="quarter" idx="10"/>
          </p:nvPr>
        </p:nvSpPr>
        <p:spPr/>
        <p:txBody>
          <a:bodyPr/>
          <a:lstStyle/>
          <a:p>
            <a:pPr defTabSz="924293">
              <a:defRPr/>
            </a:pPr>
            <a:fld id="{80010357-DA8F-4652-B4C8-9273C992AA47}" type="slidenum">
              <a:rPr lang="en-US">
                <a:solidFill>
                  <a:srgbClr val="000000"/>
                </a:solidFill>
              </a:rPr>
              <a:pPr defTabSz="924293">
                <a:defRPr/>
              </a:pPr>
              <a:t>14</a:t>
            </a:fld>
            <a:endParaRPr lang="en-US">
              <a:solidFill>
                <a:srgbClr val="000000"/>
              </a:solidFill>
            </a:endParaRPr>
          </a:p>
        </p:txBody>
      </p:sp>
    </p:spTree>
    <p:extLst>
      <p:ext uri="{BB962C8B-B14F-4D97-AF65-F5344CB8AC3E}">
        <p14:creationId xmlns:p14="http://schemas.microsoft.com/office/powerpoint/2010/main" val="309951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266" indent="-173266">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80010357-DA8F-4652-B4C8-9273C992AA47}" type="slidenum">
              <a:rPr lang="en-US" smtClean="0"/>
              <a:t>15</a:t>
            </a:fld>
            <a:endParaRPr lang="en-US"/>
          </a:p>
        </p:txBody>
      </p:sp>
    </p:spTree>
    <p:extLst>
      <p:ext uri="{BB962C8B-B14F-4D97-AF65-F5344CB8AC3E}">
        <p14:creationId xmlns:p14="http://schemas.microsoft.com/office/powerpoint/2010/main" val="771812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924205">
              <a:defRPr/>
            </a:pPr>
            <a:fld id="{CEFA16CB-AEBE-4616-A0C2-923B64A8254D}" type="slidenum">
              <a:rPr lang="en-US">
                <a:solidFill>
                  <a:srgbClr val="000000"/>
                </a:solidFill>
              </a:rPr>
              <a:pPr defTabSz="924205">
                <a:defRPr/>
              </a:pPr>
              <a:t>16</a:t>
            </a:fld>
            <a:endParaRPr lang="en-US">
              <a:solidFill>
                <a:srgbClr val="000000"/>
              </a:solidFill>
            </a:endParaRPr>
          </a:p>
        </p:txBody>
      </p:sp>
    </p:spTree>
    <p:extLst>
      <p:ext uri="{BB962C8B-B14F-4D97-AF65-F5344CB8AC3E}">
        <p14:creationId xmlns:p14="http://schemas.microsoft.com/office/powerpoint/2010/main" val="3094161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CEFA16CB-AEBE-4616-A0C2-923B64A8254D}" type="slidenum">
              <a:rPr lang="en-US" smtClean="0"/>
              <a:pPr/>
              <a:t>17</a:t>
            </a:fld>
            <a:endParaRPr lang="en-US"/>
          </a:p>
        </p:txBody>
      </p:sp>
    </p:spTree>
    <p:extLst>
      <p:ext uri="{BB962C8B-B14F-4D97-AF65-F5344CB8AC3E}">
        <p14:creationId xmlns:p14="http://schemas.microsoft.com/office/powerpoint/2010/main" val="36556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CEFA16CB-AEBE-4616-A0C2-923B64A8254D}" type="slidenum">
              <a:rPr lang="en-US" smtClean="0"/>
              <a:pPr/>
              <a:t>18</a:t>
            </a:fld>
            <a:endParaRPr lang="en-US"/>
          </a:p>
        </p:txBody>
      </p:sp>
    </p:spTree>
    <p:extLst>
      <p:ext uri="{BB962C8B-B14F-4D97-AF65-F5344CB8AC3E}">
        <p14:creationId xmlns:p14="http://schemas.microsoft.com/office/powerpoint/2010/main" val="226142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13854">
              <a:defRPr/>
            </a:pPr>
            <a:fld id="{CEFA16CB-AEBE-4616-A0C2-923B64A8254D}" type="slidenum">
              <a:rPr lang="en-US">
                <a:solidFill>
                  <a:srgbClr val="000000"/>
                </a:solidFill>
              </a:rPr>
              <a:pPr defTabSz="913854">
                <a:defRPr/>
              </a:pPr>
              <a:t>19</a:t>
            </a:fld>
            <a:endParaRPr lang="en-US">
              <a:solidFill>
                <a:srgbClr val="000000"/>
              </a:solidFill>
            </a:endParaRPr>
          </a:p>
        </p:txBody>
      </p:sp>
      <p:sp>
        <p:nvSpPr>
          <p:cNvPr id="9" name="Notes Placeholder 8">
            <a:extLst>
              <a:ext uri="{FF2B5EF4-FFF2-40B4-BE49-F238E27FC236}">
                <a16:creationId xmlns:a16="http://schemas.microsoft.com/office/drawing/2014/main" id="{0692DF56-CDFB-489F-A702-6E82B7E6C3F4}"/>
              </a:ext>
            </a:extLst>
          </p:cNvPr>
          <p:cNvSpPr>
            <a:spLocks noGrp="1"/>
          </p:cNvSpPr>
          <p:nvPr>
            <p:ph type="body" sz="quarter" idx="3"/>
          </p:nvPr>
        </p:nvSpPr>
        <p:spPr/>
        <p:txBody>
          <a:bodyPr/>
          <a:lstStyle/>
          <a:p>
            <a:endParaRPr lang="en-CA" i="1"/>
          </a:p>
        </p:txBody>
      </p:sp>
    </p:spTree>
    <p:extLst>
      <p:ext uri="{BB962C8B-B14F-4D97-AF65-F5344CB8AC3E}">
        <p14:creationId xmlns:p14="http://schemas.microsoft.com/office/powerpoint/2010/main" val="569374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90" indent="-176590">
              <a:buFont typeface="Arial" panose="020B0604020202020204" pitchFamily="34" charset="0"/>
              <a:buChar char="•"/>
            </a:pPr>
            <a:endParaRPr lang="en-US" i="0"/>
          </a:p>
        </p:txBody>
      </p:sp>
      <p:sp>
        <p:nvSpPr>
          <p:cNvPr id="4" name="Slide Number Placeholder 3"/>
          <p:cNvSpPr>
            <a:spLocks noGrp="1"/>
          </p:cNvSpPr>
          <p:nvPr>
            <p:ph type="sldNum" sz="quarter" idx="5"/>
          </p:nvPr>
        </p:nvSpPr>
        <p:spPr/>
        <p:txBody>
          <a:bodyPr/>
          <a:lstStyle/>
          <a:p>
            <a:pPr defTabSz="913854">
              <a:defRPr/>
            </a:pPr>
            <a:fld id="{44EA3530-617B-40D4-8636-76BD2C47409C}" type="slidenum">
              <a:rPr lang="en-US">
                <a:solidFill>
                  <a:srgbClr val="000000"/>
                </a:solidFill>
              </a:rPr>
              <a:pPr defTabSz="913854">
                <a:defRPr/>
              </a:pPr>
              <a:t>20</a:t>
            </a:fld>
            <a:endParaRPr lang="en-US">
              <a:solidFill>
                <a:srgbClr val="000000"/>
              </a:solidFill>
            </a:endParaRPr>
          </a:p>
        </p:txBody>
      </p:sp>
    </p:spTree>
    <p:extLst>
      <p:ext uri="{BB962C8B-B14F-4D97-AF65-F5344CB8AC3E}">
        <p14:creationId xmlns:p14="http://schemas.microsoft.com/office/powerpoint/2010/main" val="105475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EFA16CB-AEBE-4616-A0C2-923B64A8254D}" type="slidenum">
              <a:rPr lang="en-US" smtClean="0"/>
              <a:pPr/>
              <a:t>2</a:t>
            </a:fld>
            <a:endParaRPr lang="en-US"/>
          </a:p>
        </p:txBody>
      </p:sp>
    </p:spTree>
    <p:extLst>
      <p:ext uri="{BB962C8B-B14F-4D97-AF65-F5344CB8AC3E}">
        <p14:creationId xmlns:p14="http://schemas.microsoft.com/office/powerpoint/2010/main" val="2341026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pPr defTabSz="941816">
              <a:defRPr/>
            </a:pPr>
            <a:fld id="{CEFA16CB-AEBE-4616-A0C2-923B64A8254D}" type="slidenum">
              <a:rPr lang="en-US">
                <a:solidFill>
                  <a:srgbClr val="000000"/>
                </a:solidFill>
              </a:rPr>
              <a:pPr defTabSz="941816">
                <a:defRPr/>
              </a:pPr>
              <a:t>21</a:t>
            </a:fld>
            <a:endParaRPr lang="en-US">
              <a:solidFill>
                <a:srgbClr val="000000"/>
              </a:solidFill>
            </a:endParaRPr>
          </a:p>
        </p:txBody>
      </p:sp>
    </p:spTree>
    <p:extLst>
      <p:ext uri="{BB962C8B-B14F-4D97-AF65-F5344CB8AC3E}">
        <p14:creationId xmlns:p14="http://schemas.microsoft.com/office/powerpoint/2010/main" val="251079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119" y="4416104"/>
            <a:ext cx="5142177" cy="4628792"/>
          </a:xfrm>
        </p:spPr>
        <p:txBody>
          <a:bodyPr/>
          <a:lstStyle/>
          <a:p>
            <a:pPr marL="170688" indent="-170688">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CEFA16CB-AEBE-4616-A0C2-923B64A8254D}" type="slidenum">
              <a:rPr lang="en-US" smtClean="0"/>
              <a:pPr/>
              <a:t>22</a:t>
            </a:fld>
            <a:endParaRPr lang="en-US"/>
          </a:p>
        </p:txBody>
      </p:sp>
    </p:spTree>
    <p:extLst>
      <p:ext uri="{BB962C8B-B14F-4D97-AF65-F5344CB8AC3E}">
        <p14:creationId xmlns:p14="http://schemas.microsoft.com/office/powerpoint/2010/main" val="576485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8769">
              <a:defRPr/>
            </a:pPr>
            <a:fld id="{CEFA16CB-AEBE-4616-A0C2-923B64A8254D}" type="slidenum">
              <a:rPr lang="en-US">
                <a:solidFill>
                  <a:srgbClr val="000000"/>
                </a:solidFill>
              </a:rPr>
              <a:pPr defTabSz="958769">
                <a:defRPr/>
              </a:pPr>
              <a:t>23</a:t>
            </a:fld>
            <a:endParaRPr lang="en-US">
              <a:solidFill>
                <a:srgbClr val="000000"/>
              </a:solidFill>
            </a:endParaRPr>
          </a:p>
        </p:txBody>
      </p:sp>
    </p:spTree>
    <p:extLst>
      <p:ext uri="{BB962C8B-B14F-4D97-AF65-F5344CB8AC3E}">
        <p14:creationId xmlns:p14="http://schemas.microsoft.com/office/powerpoint/2010/main" val="2141791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FA16CB-AEBE-4616-A0C2-923B64A8254D}" type="slidenum">
              <a:rPr lang="en-US" smtClean="0"/>
              <a:pPr/>
              <a:t>25</a:t>
            </a:fld>
            <a:endParaRPr lang="en-US"/>
          </a:p>
        </p:txBody>
      </p:sp>
    </p:spTree>
    <p:extLst>
      <p:ext uri="{BB962C8B-B14F-4D97-AF65-F5344CB8AC3E}">
        <p14:creationId xmlns:p14="http://schemas.microsoft.com/office/powerpoint/2010/main" val="1488406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93">
              <a:defRPr/>
            </a:pPr>
            <a:fld id="{CEFA16CB-AEBE-4616-A0C2-923B64A8254D}" type="slidenum">
              <a:rPr lang="en-US">
                <a:solidFill>
                  <a:srgbClr val="000000"/>
                </a:solidFill>
              </a:rPr>
              <a:pPr defTabSz="924293">
                <a:defRPr/>
              </a:pPr>
              <a:t>26</a:t>
            </a:fld>
            <a:endParaRPr lang="en-US">
              <a:solidFill>
                <a:srgbClr val="000000"/>
              </a:solidFill>
            </a:endParaRPr>
          </a:p>
        </p:txBody>
      </p:sp>
    </p:spTree>
    <p:extLst>
      <p:ext uri="{BB962C8B-B14F-4D97-AF65-F5344CB8AC3E}">
        <p14:creationId xmlns:p14="http://schemas.microsoft.com/office/powerpoint/2010/main" val="588471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FA16CB-AEBE-4616-A0C2-923B64A8254D}" type="slidenum">
              <a:rPr lang="en-US" smtClean="0"/>
              <a:pPr/>
              <a:t>27</a:t>
            </a:fld>
            <a:endParaRPr lang="en-US"/>
          </a:p>
        </p:txBody>
      </p:sp>
    </p:spTree>
    <p:extLst>
      <p:ext uri="{BB962C8B-B14F-4D97-AF65-F5344CB8AC3E}">
        <p14:creationId xmlns:p14="http://schemas.microsoft.com/office/powerpoint/2010/main" val="3726632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FA16CB-AEBE-4616-A0C2-923B64A8254D}" type="slidenum">
              <a:rPr lang="en-US" smtClean="0"/>
              <a:pPr/>
              <a:t>28</a:t>
            </a:fld>
            <a:endParaRPr lang="en-US"/>
          </a:p>
        </p:txBody>
      </p:sp>
    </p:spTree>
    <p:extLst>
      <p:ext uri="{BB962C8B-B14F-4D97-AF65-F5344CB8AC3E}">
        <p14:creationId xmlns:p14="http://schemas.microsoft.com/office/powerpoint/2010/main" val="41491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EFA16CB-AEBE-4616-A0C2-923B64A8254D}" type="slidenum">
              <a:rPr lang="en-US" smtClean="0"/>
              <a:pPr/>
              <a:t>29</a:t>
            </a:fld>
            <a:endParaRPr lang="en-US"/>
          </a:p>
        </p:txBody>
      </p:sp>
    </p:spTree>
    <p:extLst>
      <p:ext uri="{BB962C8B-B14F-4D97-AF65-F5344CB8AC3E}">
        <p14:creationId xmlns:p14="http://schemas.microsoft.com/office/powerpoint/2010/main" val="1150124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C42E1-D366-FF6F-7B96-A7A97E1E1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3F944-A16E-1B87-DD3A-455BA6EF0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1DDEF-2286-813C-F7D1-89EF212EAC71}"/>
              </a:ext>
            </a:extLst>
          </p:cNvPr>
          <p:cNvSpPr>
            <a:spLocks noGrp="1"/>
          </p:cNvSpPr>
          <p:nvPr>
            <p:ph type="body" idx="1"/>
          </p:nvPr>
        </p:nvSpPr>
        <p:spPr/>
        <p:txBody>
          <a:bodyPr/>
          <a:lstStyle/>
          <a:p>
            <a:pPr marL="173288" indent="-173288">
              <a:buFont typeface="Arial" panose="020B0604020202020204" pitchFamily="34" charset="0"/>
              <a:buChar char="•"/>
            </a:pPr>
            <a:endParaRPr lang="en-CA"/>
          </a:p>
        </p:txBody>
      </p:sp>
      <p:sp>
        <p:nvSpPr>
          <p:cNvPr id="4" name="Slide Number Placeholder 3">
            <a:extLst>
              <a:ext uri="{FF2B5EF4-FFF2-40B4-BE49-F238E27FC236}">
                <a16:creationId xmlns:a16="http://schemas.microsoft.com/office/drawing/2014/main" id="{CD9B33CA-C430-18E5-EBFE-C74301409C8D}"/>
              </a:ext>
            </a:extLst>
          </p:cNvPr>
          <p:cNvSpPr>
            <a:spLocks noGrp="1"/>
          </p:cNvSpPr>
          <p:nvPr>
            <p:ph type="sldNum" sz="quarter" idx="5"/>
          </p:nvPr>
        </p:nvSpPr>
        <p:spPr/>
        <p:txBody>
          <a:bodyPr/>
          <a:lstStyle/>
          <a:p>
            <a:fld id="{CEFA16CB-AEBE-4616-A0C2-923B64A8254D}" type="slidenum">
              <a:rPr lang="en-US" smtClean="0"/>
              <a:pPr/>
              <a:t>30</a:t>
            </a:fld>
            <a:endParaRPr lang="en-US"/>
          </a:p>
        </p:txBody>
      </p:sp>
    </p:spTree>
    <p:extLst>
      <p:ext uri="{BB962C8B-B14F-4D97-AF65-F5344CB8AC3E}">
        <p14:creationId xmlns:p14="http://schemas.microsoft.com/office/powerpoint/2010/main" val="1130023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CEFA16CB-AEBE-4616-A0C2-923B64A8254D}" type="slidenum">
              <a:rPr lang="en-US" smtClean="0"/>
              <a:pPr/>
              <a:t>32</a:t>
            </a:fld>
            <a:endParaRPr lang="en-US"/>
          </a:p>
        </p:txBody>
      </p:sp>
    </p:spTree>
    <p:extLst>
      <p:ext uri="{BB962C8B-B14F-4D97-AF65-F5344CB8AC3E}">
        <p14:creationId xmlns:p14="http://schemas.microsoft.com/office/powerpoint/2010/main" val="363475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288" indent="-173288">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CEFA16CB-AEBE-4616-A0C2-923B64A8254D}" type="slidenum">
              <a:rPr lang="en-US" smtClean="0"/>
              <a:pPr/>
              <a:t>3</a:t>
            </a:fld>
            <a:endParaRPr lang="en-US"/>
          </a:p>
        </p:txBody>
      </p:sp>
    </p:spTree>
    <p:extLst>
      <p:ext uri="{BB962C8B-B14F-4D97-AF65-F5344CB8AC3E}">
        <p14:creationId xmlns:p14="http://schemas.microsoft.com/office/powerpoint/2010/main" val="3380256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94" indent="-174594">
              <a:buFont typeface="Arial" panose="020B0604020202020204" pitchFamily="34" charset="0"/>
              <a:buChar char="•"/>
            </a:pPr>
            <a:endParaRPr lang="en-US">
              <a:latin typeface="Book Antiqua" panose="02040602050305030304" pitchFamily="18" charset="0"/>
            </a:endParaRPr>
          </a:p>
        </p:txBody>
      </p:sp>
      <p:sp>
        <p:nvSpPr>
          <p:cNvPr id="4" name="Slide Number Placeholder 3"/>
          <p:cNvSpPr>
            <a:spLocks noGrp="1"/>
          </p:cNvSpPr>
          <p:nvPr>
            <p:ph type="sldNum" sz="quarter" idx="5"/>
          </p:nvPr>
        </p:nvSpPr>
        <p:spPr/>
        <p:txBody>
          <a:bodyPr/>
          <a:lstStyle/>
          <a:p>
            <a:pPr defTabSz="924293">
              <a:defRPr/>
            </a:pPr>
            <a:fld id="{CEFA16CB-AEBE-4616-A0C2-923B64A8254D}" type="slidenum">
              <a:rPr lang="en-US">
                <a:solidFill>
                  <a:srgbClr val="000000"/>
                </a:solidFill>
              </a:rPr>
              <a:pPr defTabSz="924293">
                <a:defRPr/>
              </a:pPr>
              <a:t>5</a:t>
            </a:fld>
            <a:endParaRPr lang="en-US">
              <a:solidFill>
                <a:srgbClr val="000000"/>
              </a:solidFill>
            </a:endParaRPr>
          </a:p>
        </p:txBody>
      </p:sp>
    </p:spTree>
    <p:extLst>
      <p:ext uri="{BB962C8B-B14F-4D97-AF65-F5344CB8AC3E}">
        <p14:creationId xmlns:p14="http://schemas.microsoft.com/office/powerpoint/2010/main" val="308726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288" indent="-173288">
              <a:buFont typeface="Arial" panose="020B0604020202020204" pitchFamily="34" charset="0"/>
              <a:buChar char="•"/>
            </a:pPr>
            <a:r>
              <a:rPr lang="en-US"/>
              <a:t>In the case of PSVT the standard of care for patients in the emergency department is ADENOSINE – which causes complete heart block ... Flat line for a short period of time – and is very frequently described by the patient as a very frightening experience.  As a result of the poor options to teat these attacks in the moment … trip to the ED and then getting adenosine or potentially electrical cardio conversion … patients become very reluctant to go back on future episodes and often withdraw from the system to the poor options.  </a:t>
            </a:r>
          </a:p>
        </p:txBody>
      </p:sp>
      <p:sp>
        <p:nvSpPr>
          <p:cNvPr id="4" name="Slide Number Placeholder 3"/>
          <p:cNvSpPr>
            <a:spLocks noGrp="1"/>
          </p:cNvSpPr>
          <p:nvPr>
            <p:ph type="sldNum" sz="quarter" idx="5"/>
          </p:nvPr>
        </p:nvSpPr>
        <p:spPr/>
        <p:txBody>
          <a:bodyPr/>
          <a:lstStyle/>
          <a:p>
            <a:fld id="{CEFA16CB-AEBE-4616-A0C2-923B64A8254D}" type="slidenum">
              <a:rPr lang="en-US" smtClean="0"/>
              <a:pPr/>
              <a:t>6</a:t>
            </a:fld>
            <a:endParaRPr lang="en-US"/>
          </a:p>
        </p:txBody>
      </p:sp>
    </p:spTree>
    <p:extLst>
      <p:ext uri="{BB962C8B-B14F-4D97-AF65-F5344CB8AC3E}">
        <p14:creationId xmlns:p14="http://schemas.microsoft.com/office/powerpoint/2010/main" val="411566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119" y="4416104"/>
            <a:ext cx="5142177" cy="4628792"/>
          </a:xfrm>
        </p:spPr>
        <p:txBody>
          <a:bodyPr/>
          <a:lstStyle/>
          <a:p>
            <a:pPr marL="170688" indent="-170688">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CEFA16CB-AEBE-4616-A0C2-923B64A8254D}" type="slidenum">
              <a:rPr lang="en-US" smtClean="0"/>
              <a:pPr/>
              <a:t>7</a:t>
            </a:fld>
            <a:endParaRPr lang="en-US"/>
          </a:p>
        </p:txBody>
      </p:sp>
    </p:spTree>
    <p:extLst>
      <p:ext uri="{BB962C8B-B14F-4D97-AF65-F5344CB8AC3E}">
        <p14:creationId xmlns:p14="http://schemas.microsoft.com/office/powerpoint/2010/main" val="265360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816">
              <a:defRPr/>
            </a:pPr>
            <a:endParaRPr lang="en-US"/>
          </a:p>
        </p:txBody>
      </p:sp>
      <p:sp>
        <p:nvSpPr>
          <p:cNvPr id="4" name="Slide Number Placeholder 3"/>
          <p:cNvSpPr>
            <a:spLocks noGrp="1"/>
          </p:cNvSpPr>
          <p:nvPr>
            <p:ph type="sldNum" sz="quarter" idx="5"/>
          </p:nvPr>
        </p:nvSpPr>
        <p:spPr/>
        <p:txBody>
          <a:bodyPr/>
          <a:lstStyle/>
          <a:p>
            <a:fld id="{CEFA16CB-AEBE-4616-A0C2-923B64A8254D}" type="slidenum">
              <a:rPr lang="en-US" smtClean="0"/>
              <a:pPr/>
              <a:t>8</a:t>
            </a:fld>
            <a:endParaRPr lang="en-US"/>
          </a:p>
        </p:txBody>
      </p:sp>
    </p:spTree>
    <p:extLst>
      <p:ext uri="{BB962C8B-B14F-4D97-AF65-F5344CB8AC3E}">
        <p14:creationId xmlns:p14="http://schemas.microsoft.com/office/powerpoint/2010/main" val="296391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EFA16CB-AEBE-4616-A0C2-923B64A8254D}" type="slidenum">
              <a:rPr lang="en-US" smtClean="0"/>
              <a:pPr/>
              <a:t>9</a:t>
            </a:fld>
            <a:endParaRPr lang="en-US"/>
          </a:p>
        </p:txBody>
      </p:sp>
    </p:spTree>
    <p:extLst>
      <p:ext uri="{BB962C8B-B14F-4D97-AF65-F5344CB8AC3E}">
        <p14:creationId xmlns:p14="http://schemas.microsoft.com/office/powerpoint/2010/main" val="3212769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93">
              <a:defRPr/>
            </a:pPr>
            <a:fld id="{CEFA16CB-AEBE-4616-A0C2-923B64A8254D}" type="slidenum">
              <a:rPr lang="en-US">
                <a:solidFill>
                  <a:srgbClr val="000000"/>
                </a:solidFill>
              </a:rPr>
              <a:pPr defTabSz="924293">
                <a:defRPr/>
              </a:pPr>
              <a:t>10</a:t>
            </a:fld>
            <a:endParaRPr lang="en-US">
              <a:solidFill>
                <a:srgbClr val="000000"/>
              </a:solidFill>
            </a:endParaRPr>
          </a:p>
        </p:txBody>
      </p:sp>
    </p:spTree>
    <p:extLst>
      <p:ext uri="{BB962C8B-B14F-4D97-AF65-F5344CB8AC3E}">
        <p14:creationId xmlns:p14="http://schemas.microsoft.com/office/powerpoint/2010/main" val="1205012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08" y="2000"/>
            <a:ext cx="9180907" cy="5141500"/>
          </a:xfrm>
          <a:prstGeom prst="rect">
            <a:avLst/>
          </a:prstGeom>
        </p:spPr>
      </p:pic>
      <p:sp>
        <p:nvSpPr>
          <p:cNvPr id="3" name="Text Placeholder 2"/>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6" name="Picture 5" descr="A purple and blue text on a black background&#10;&#10;Description automatically generated">
            <a:extLst>
              <a:ext uri="{FF2B5EF4-FFF2-40B4-BE49-F238E27FC236}">
                <a16:creationId xmlns:a16="http://schemas.microsoft.com/office/drawing/2014/main" id="{30CA9F4E-D11E-1900-54A6-2C64479466CD}"/>
              </a:ext>
            </a:extLst>
          </p:cNvPr>
          <p:cNvPicPr>
            <a:picLocks noChangeAspect="1"/>
          </p:cNvPicPr>
          <p:nvPr userDrawn="1"/>
        </p:nvPicPr>
        <p:blipFill>
          <a:blip r:embed="rId3"/>
          <a:stretch>
            <a:fillRect/>
          </a:stretch>
        </p:blipFill>
        <p:spPr>
          <a:xfrm>
            <a:off x="410570" y="435955"/>
            <a:ext cx="2521710" cy="484236"/>
          </a:xfrm>
          <a:prstGeom prst="rect">
            <a:avLst/>
          </a:prstGeom>
        </p:spPr>
      </p:pic>
    </p:spTree>
    <p:extLst>
      <p:ext uri="{BB962C8B-B14F-4D97-AF65-F5344CB8AC3E}">
        <p14:creationId xmlns:p14="http://schemas.microsoft.com/office/powerpoint/2010/main" val="496459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EFC6AE-FC76-B844-9D31-9E29A41606B8}"/>
              </a:ext>
            </a:extLst>
          </p:cNvPr>
          <p:cNvSpPr/>
          <p:nvPr userDrawn="1"/>
        </p:nvSpPr>
        <p:spPr>
          <a:xfrm rot="10800000">
            <a:off x="0" y="0"/>
            <a:ext cx="9144000" cy="5150374"/>
          </a:xfrm>
          <a:prstGeom prst="rect">
            <a:avLst/>
          </a:prstGeom>
          <a:gradFill>
            <a:gsLst>
              <a:gs pos="100000">
                <a:srgbClr val="C4C1DF"/>
              </a:gs>
              <a:gs pos="0">
                <a:srgbClr val="FBF5E5"/>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t"/>
          <a:lstStyle/>
          <a:p>
            <a:pPr algn="ctr"/>
            <a:endParaRPr lang="en-US" sz="900" err="1">
              <a:solidFill>
                <a:srgbClr val="FFFFFF"/>
              </a:solidFill>
              <a:latin typeface="Calibri Light"/>
              <a:cs typeface="Calibri Light"/>
            </a:endParaRPr>
          </a:p>
        </p:txBody>
      </p:sp>
      <p:cxnSp>
        <p:nvCxnSpPr>
          <p:cNvPr id="7" name="Straight Connector 6">
            <a:extLst>
              <a:ext uri="{FF2B5EF4-FFF2-40B4-BE49-F238E27FC236}">
                <a16:creationId xmlns:a16="http://schemas.microsoft.com/office/drawing/2014/main" id="{F6524CED-7885-CC43-A19B-3F213E15602B}"/>
              </a:ext>
            </a:extLst>
          </p:cNvPr>
          <p:cNvCxnSpPr>
            <a:cxnSpLocks/>
          </p:cNvCxnSpPr>
          <p:nvPr userDrawn="1"/>
        </p:nvCxnSpPr>
        <p:spPr bwMode="auto">
          <a:xfrm>
            <a:off x="0" y="1102470"/>
            <a:ext cx="457200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8" name="Content Placeholder 4">
            <a:extLst>
              <a:ext uri="{FF2B5EF4-FFF2-40B4-BE49-F238E27FC236}">
                <a16:creationId xmlns:a16="http://schemas.microsoft.com/office/drawing/2014/main" id="{18908A05-DE5B-CB4E-A038-3DFB77263C16}"/>
              </a:ext>
            </a:extLst>
          </p:cNvPr>
          <p:cNvSpPr>
            <a:spLocks noGrp="1"/>
          </p:cNvSpPr>
          <p:nvPr>
            <p:ph sz="quarter" idx="10" hasCustomPrompt="1"/>
          </p:nvPr>
        </p:nvSpPr>
        <p:spPr>
          <a:xfrm>
            <a:off x="486697" y="1250061"/>
            <a:ext cx="4085303" cy="1292225"/>
          </a:xfrm>
          <a:prstGeom prst="rect">
            <a:avLst/>
          </a:prstGeom>
        </p:spPr>
        <p:txBody>
          <a:bodyPr lIns="0" tIns="0" rIns="0" bIns="0"/>
          <a:lstStyle>
            <a:lvl1pPr algn="l">
              <a:defRPr sz="2800" b="1">
                <a:solidFill>
                  <a:srgbClr val="503291"/>
                </a:solidFill>
                <a:latin typeface="Calibri" panose="020F0502020204030204" pitchFamily="34" charset="0"/>
                <a:cs typeface="Calibri" panose="020F0502020204030204" pitchFamily="34" charset="0"/>
              </a:defRPr>
            </a:lvl1pPr>
            <a:lvl2pPr marL="0" indent="0" algn="l">
              <a:buNone/>
              <a:defRPr sz="1800">
                <a:solidFill>
                  <a:srgbClr val="21BECE"/>
                </a:solidFill>
                <a:latin typeface="Calibri" panose="020F0502020204030204" pitchFamily="34" charset="0"/>
                <a:cs typeface="Calibri" panose="020F0502020204030204" pitchFamily="34" charset="0"/>
              </a:defRPr>
            </a:lvl2pPr>
            <a:lvl3pPr algn="r">
              <a:defRPr/>
            </a:lvl3pPr>
            <a:lvl4pPr algn="r">
              <a:defRPr/>
            </a:lvl4pPr>
            <a:lvl5pPr algn="r">
              <a:defRPr/>
            </a:lvl5pPr>
          </a:lstStyle>
          <a:p>
            <a:pPr lvl="0"/>
            <a:r>
              <a:rPr lang="en-US"/>
              <a:t>Divider Title</a:t>
            </a:r>
          </a:p>
          <a:p>
            <a:pPr lvl="1"/>
            <a:r>
              <a:rPr lang="en-US"/>
              <a:t>Subtitle</a:t>
            </a:r>
          </a:p>
        </p:txBody>
      </p:sp>
      <p:pic>
        <p:nvPicPr>
          <p:cNvPr id="3" name="Picture 2" descr="A purple and blue text on a black background&#10;&#10;Description automatically generated">
            <a:extLst>
              <a:ext uri="{FF2B5EF4-FFF2-40B4-BE49-F238E27FC236}">
                <a16:creationId xmlns:a16="http://schemas.microsoft.com/office/drawing/2014/main" id="{68AFB523-3AD7-46B9-564E-74E6DECCF133}"/>
              </a:ext>
            </a:extLst>
          </p:cNvPr>
          <p:cNvPicPr>
            <a:picLocks noChangeAspect="1"/>
          </p:cNvPicPr>
          <p:nvPr userDrawn="1"/>
        </p:nvPicPr>
        <p:blipFill>
          <a:blip r:embed="rId2"/>
          <a:stretch>
            <a:fillRect/>
          </a:stretch>
        </p:blipFill>
        <p:spPr>
          <a:xfrm>
            <a:off x="486611" y="429704"/>
            <a:ext cx="1864251" cy="357986"/>
          </a:xfrm>
          <a:prstGeom prst="rect">
            <a:avLst/>
          </a:prstGeom>
        </p:spPr>
      </p:pic>
    </p:spTree>
    <p:extLst>
      <p:ext uri="{BB962C8B-B14F-4D97-AF65-F5344CB8AC3E}">
        <p14:creationId xmlns:p14="http://schemas.microsoft.com/office/powerpoint/2010/main" val="322682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spcBef>
                <a:spcPts val="0"/>
              </a:spcBef>
              <a:spcAft>
                <a:spcPts val="200"/>
              </a:spcAft>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3" name="Straight Connector 2">
            <a:extLst>
              <a:ext uri="{FF2B5EF4-FFF2-40B4-BE49-F238E27FC236}">
                <a16:creationId xmlns:a16="http://schemas.microsoft.com/office/drawing/2014/main" id="{59606BCD-D22D-5A66-D912-29CAA5330B64}"/>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90951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1">
    <p:spTree>
      <p:nvGrpSpPr>
        <p:cNvPr id="1" name=""/>
        <p:cNvGrpSpPr/>
        <p:nvPr/>
      </p:nvGrpSpPr>
      <p:grpSpPr>
        <a:xfrm>
          <a:off x="0" y="0"/>
          <a:ext cx="0" cy="0"/>
          <a:chOff x="0" y="0"/>
          <a:chExt cx="0" cy="0"/>
        </a:xfrm>
      </p:grpSpPr>
      <p:sp>
        <p:nvSpPr>
          <p:cNvPr id="2" name="Title 1"/>
          <p:cNvSpPr>
            <a:spLocks noGrp="1"/>
          </p:cNvSpPr>
          <p:nvPr>
            <p:ph type="title"/>
          </p:nvPr>
        </p:nvSpPr>
        <p:spPr>
          <a:xfrm>
            <a:off x="411480" y="411481"/>
            <a:ext cx="8298997" cy="277640"/>
          </a:xfrm>
        </p:spPr>
        <p:txBody>
          <a:bodyPr lIns="0" tIns="0" rIns="0" bIns="0" anchor="b" anchorCtr="0">
            <a:noAutofit/>
          </a:bodyPr>
          <a:lstStyle>
            <a:lvl1pPr>
              <a:defRPr sz="2100" b="0">
                <a:ln>
                  <a:noFill/>
                </a:ln>
                <a:solidFill>
                  <a:schemeClr val="accent1">
                    <a:lumMod val="50000"/>
                  </a:schemeClr>
                </a:solidFill>
                <a:latin typeface="+mj-lt"/>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411480" y="943984"/>
            <a:ext cx="8307161" cy="2999558"/>
          </a:xfrm>
        </p:spPr>
        <p:txBody>
          <a:bodyPr lIns="0" tIns="0"/>
          <a:lstStyle>
            <a:lvl1pPr marL="0" marR="0" indent="0" algn="l" defTabSz="914378" rtl="0" eaLnBrk="1" fontAlgn="base" latinLnBrk="0" hangingPunct="1">
              <a:lnSpc>
                <a:spcPct val="100000"/>
              </a:lnSpc>
              <a:spcBef>
                <a:spcPts val="1200"/>
              </a:spcBef>
              <a:spcAft>
                <a:spcPct val="0"/>
              </a:spcAft>
              <a:buClrTx/>
              <a:buSzTx/>
              <a:buFontTx/>
              <a:buNone/>
              <a:tabLst/>
              <a:defRPr sz="1800">
                <a:ln>
                  <a:noFill/>
                </a:ln>
                <a:solidFill>
                  <a:schemeClr val="tx1"/>
                </a:solidFill>
                <a:latin typeface="+mn-lt"/>
                <a:cs typeface="Calibri" panose="020F0502020204030204" pitchFamily="34" charset="0"/>
              </a:defRPr>
            </a:lvl1pPr>
            <a:lvl2pPr marL="205740" marR="0" indent="-205740" algn="l" defTabSz="914378" rtl="0" eaLnBrk="1" fontAlgn="base" latinLnBrk="0" hangingPunct="1">
              <a:lnSpc>
                <a:spcPct val="100000"/>
              </a:lnSpc>
              <a:spcBef>
                <a:spcPts val="450"/>
              </a:spcBef>
              <a:spcAft>
                <a:spcPct val="0"/>
              </a:spcAft>
              <a:buClr>
                <a:schemeClr val="tx1"/>
              </a:buClr>
              <a:buSzTx/>
              <a:buFont typeface="Arial" charset="0"/>
              <a:buChar char="•"/>
              <a:tabLst/>
              <a:defRPr sz="1350">
                <a:ln>
                  <a:noFill/>
                </a:ln>
                <a:solidFill>
                  <a:schemeClr val="tx1"/>
                </a:solidFill>
                <a:latin typeface="+mn-lt"/>
                <a:cs typeface="Calibri" panose="020F0502020204030204" pitchFamily="34" charset="0"/>
              </a:defRPr>
            </a:lvl2pPr>
            <a:lvl3pPr marL="411480" marR="0" indent="-205740" algn="l" defTabSz="914378" rtl="0" eaLnBrk="1" fontAlgn="base" latinLnBrk="0" hangingPunct="1">
              <a:lnSpc>
                <a:spcPct val="100000"/>
              </a:lnSpc>
              <a:spcBef>
                <a:spcPts val="450"/>
              </a:spcBef>
              <a:spcAft>
                <a:spcPct val="0"/>
              </a:spcAft>
              <a:buClr>
                <a:schemeClr val="tx1"/>
              </a:buClr>
              <a:buSzPct val="150000"/>
              <a:buFont typeface="AppleSymbols"/>
              <a:buChar char="⎼"/>
              <a:tabLst/>
              <a:defRPr sz="1200">
                <a:ln>
                  <a:noFill/>
                </a:ln>
                <a:solidFill>
                  <a:schemeClr val="tx1"/>
                </a:solidFill>
                <a:latin typeface="+mn-lt"/>
                <a:cs typeface="Calibri" panose="020F0502020204030204" pitchFamily="34" charset="0"/>
              </a:defRPr>
            </a:lvl3pPr>
            <a:lvl4pPr marL="617220" marR="0" indent="-205740" algn="l" defTabSz="914378" rtl="0" eaLnBrk="1" fontAlgn="base" latinLnBrk="0" hangingPunct="1">
              <a:lnSpc>
                <a:spcPct val="100000"/>
              </a:lnSpc>
              <a:spcBef>
                <a:spcPts val="450"/>
              </a:spcBef>
              <a:spcAft>
                <a:spcPct val="0"/>
              </a:spcAft>
              <a:buClr>
                <a:schemeClr val="tx1"/>
              </a:buClr>
              <a:buSzTx/>
              <a:buFont typeface="LucidaGrande"/>
              <a:buChar char="◦"/>
              <a:tabLst/>
              <a:defRPr sz="1050">
                <a:ln>
                  <a:noFill/>
                </a:ln>
                <a:solidFill>
                  <a:schemeClr val="tx1"/>
                </a:solidFill>
                <a:latin typeface="+mn-lt"/>
                <a:cs typeface="Calibri" panose="020F0502020204030204" pitchFamily="34" charset="0"/>
              </a:defRPr>
            </a:lvl4pPr>
            <a:lvl5pPr marL="1508723" marR="0" indent="0" algn="l" defTabSz="914378"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5943"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400725"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77863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0" name="Rectangle 5">
            <a:extLst>
              <a:ext uri="{FF2B5EF4-FFF2-40B4-BE49-F238E27FC236}">
                <a16:creationId xmlns:a16="http://schemas.microsoft.com/office/drawing/2014/main" id="{24162A1C-8721-3EC7-2E3A-653A89A51A76}"/>
              </a:ext>
            </a:extLst>
          </p:cNvPr>
          <p:cNvSpPr>
            <a:spLocks noGrp="1" noChangeArrowheads="1"/>
          </p:cNvSpPr>
          <p:nvPr>
            <p:ph type="ftr" sz="quarter" idx="3"/>
          </p:nvPr>
        </p:nvSpPr>
        <p:spPr>
          <a:xfrm>
            <a:off x="400050" y="4179346"/>
            <a:ext cx="8315325" cy="292342"/>
          </a:xfrm>
          <a:prstGeom prst="rect">
            <a:avLst/>
          </a:prstGeom>
        </p:spPr>
        <p:txBody>
          <a:bodyPr vert="horz" wrap="square" lIns="0" tIns="0" rIns="0" bIns="0" numCol="1" anchor="b" anchorCtr="0" compatLnSpc="1">
            <a:prstTxWarp prst="textNoShape">
              <a:avLst/>
            </a:prstTxWarp>
          </a:bodyPr>
          <a:lstStyle>
            <a:lvl1pPr algn="l">
              <a:defRPr sz="675"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a:t>Footnote</a:t>
            </a:r>
          </a:p>
        </p:txBody>
      </p:sp>
    </p:spTree>
    <p:extLst>
      <p:ext uri="{BB962C8B-B14F-4D97-AF65-F5344CB8AC3E}">
        <p14:creationId xmlns:p14="http://schemas.microsoft.com/office/powerpoint/2010/main" val="1049354953"/>
      </p:ext>
    </p:extLst>
  </p:cSld>
  <p:clrMapOvr>
    <a:masterClrMapping/>
  </p:clrMapOvr>
  <p:extLst>
    <p:ext uri="{DCECCB84-F9BA-43D5-87BE-67443E8EF086}">
      <p15:sldGuideLst xmlns:p15="http://schemas.microsoft.com/office/powerpoint/2012/main">
        <p15:guide id="1" pos="336">
          <p15:clr>
            <a:srgbClr val="FBAE40"/>
          </p15:clr>
        </p15:guide>
        <p15:guide id="2" pos="7320">
          <p15:clr>
            <a:srgbClr val="FBAE40"/>
          </p15:clr>
        </p15:guide>
        <p15:guide id="3" orient="horz" pos="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p:cNvSpPr>
            <a:spLocks noGrp="1"/>
          </p:cNvSpPr>
          <p:nvPr>
            <p:ph type="title"/>
          </p:nvPr>
        </p:nvSpPr>
        <p:spPr>
          <a:xfrm>
            <a:off x="411480" y="411481"/>
            <a:ext cx="8298997" cy="277640"/>
          </a:xfrm>
        </p:spPr>
        <p:txBody>
          <a:bodyPr lIns="0" tIns="0" rIns="0" bIns="0" anchor="b" anchorCtr="0">
            <a:noAutofit/>
          </a:bodyPr>
          <a:lstStyle>
            <a:lvl1pPr>
              <a:defRPr sz="2100" b="0">
                <a:ln>
                  <a:noFill/>
                </a:ln>
                <a:solidFill>
                  <a:schemeClr val="accent1">
                    <a:lumMod val="50000"/>
                  </a:schemeClr>
                </a:solidFill>
                <a:latin typeface="+mj-lt"/>
                <a:cs typeface="Calibri" panose="020F0502020204030204" pitchFamily="34" charset="0"/>
              </a:defRPr>
            </a:lvl1pPr>
          </a:lstStyle>
          <a:p>
            <a:r>
              <a:rPr lang="en-US"/>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400725"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77863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 Placeholder 4">
            <a:extLst>
              <a:ext uri="{FF2B5EF4-FFF2-40B4-BE49-F238E27FC236}">
                <a16:creationId xmlns:a16="http://schemas.microsoft.com/office/drawing/2014/main" id="{F3AC24C6-57E1-19C7-0593-680A3DDC7A0C}"/>
              </a:ext>
            </a:extLst>
          </p:cNvPr>
          <p:cNvSpPr>
            <a:spLocks noGrp="1"/>
          </p:cNvSpPr>
          <p:nvPr>
            <p:ph type="body" sz="quarter" idx="14"/>
          </p:nvPr>
        </p:nvSpPr>
        <p:spPr>
          <a:xfrm>
            <a:off x="400050" y="959644"/>
            <a:ext cx="8315325" cy="2993231"/>
          </a:xfrm>
        </p:spPr>
        <p:txBody>
          <a:bodyPr lIns="0" tIns="0" rIns="0" bIns="0"/>
          <a:lstStyle>
            <a:lvl1pPr marL="171450" indent="-171450">
              <a:spcBef>
                <a:spcPts val="450"/>
              </a:spcBef>
              <a:defRPr sz="1350">
                <a:ln>
                  <a:noFill/>
                </a:ln>
                <a:solidFill>
                  <a:schemeClr val="tx1"/>
                </a:solidFill>
              </a:defRPr>
            </a:lvl1pPr>
            <a:lvl2pPr marL="377190" indent="-171450">
              <a:spcBef>
                <a:spcPts val="450"/>
              </a:spcBef>
              <a:buFont typeface="System Font Regular"/>
              <a:buChar char="–"/>
              <a:defRPr sz="1200">
                <a:ln>
                  <a:noFill/>
                </a:ln>
                <a:solidFill>
                  <a:schemeClr val="tx1"/>
                </a:solidFill>
              </a:defRPr>
            </a:lvl2pPr>
            <a:lvl3pPr marL="548640" indent="-137160">
              <a:spcBef>
                <a:spcPts val="450"/>
              </a:spcBef>
              <a:defRPr sz="1050">
                <a:ln>
                  <a:noFill/>
                </a:ln>
                <a:solidFill>
                  <a:schemeClr val="tx1"/>
                </a:solidFill>
              </a:defRPr>
            </a:lvl3pPr>
            <a:lvl4pPr>
              <a:defRPr>
                <a:ln>
                  <a:noFill/>
                </a:ln>
                <a:solidFill>
                  <a:schemeClr val="tx1"/>
                </a:solidFill>
              </a:defRPr>
            </a:lvl4pPr>
            <a:lvl5pPr>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Rectangle 5">
            <a:extLst>
              <a:ext uri="{FF2B5EF4-FFF2-40B4-BE49-F238E27FC236}">
                <a16:creationId xmlns:a16="http://schemas.microsoft.com/office/drawing/2014/main" id="{DA95E423-1D83-8554-FCB2-742BF5F6B27C}"/>
              </a:ext>
            </a:extLst>
          </p:cNvPr>
          <p:cNvSpPr>
            <a:spLocks noGrp="1" noChangeArrowheads="1"/>
          </p:cNvSpPr>
          <p:nvPr>
            <p:ph type="ftr" sz="quarter" idx="3"/>
          </p:nvPr>
        </p:nvSpPr>
        <p:spPr>
          <a:xfrm>
            <a:off x="400050" y="4179346"/>
            <a:ext cx="8315325" cy="292342"/>
          </a:xfrm>
          <a:prstGeom prst="rect">
            <a:avLst/>
          </a:prstGeom>
        </p:spPr>
        <p:txBody>
          <a:bodyPr vert="horz" wrap="square" lIns="0" tIns="0" rIns="0" bIns="0" numCol="1" anchor="b" anchorCtr="0" compatLnSpc="1">
            <a:prstTxWarp prst="textNoShape">
              <a:avLst/>
            </a:prstTxWarp>
          </a:bodyPr>
          <a:lstStyle>
            <a:lvl1pPr algn="l">
              <a:defRPr sz="675"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a:t>Footnote</a:t>
            </a:r>
          </a:p>
        </p:txBody>
      </p:sp>
    </p:spTree>
    <p:extLst>
      <p:ext uri="{BB962C8B-B14F-4D97-AF65-F5344CB8AC3E}">
        <p14:creationId xmlns:p14="http://schemas.microsoft.com/office/powerpoint/2010/main" val="2290842155"/>
      </p:ext>
    </p:extLst>
  </p:cSld>
  <p:clrMapOvr>
    <a:masterClrMapping/>
  </p:clrMapOvr>
  <p:extLst>
    <p:ext uri="{DCECCB84-F9BA-43D5-87BE-67443E8EF086}">
      <p15:sldGuideLst xmlns:p15="http://schemas.microsoft.com/office/powerpoint/2012/main">
        <p15:guide id="1" pos="336">
          <p15:clr>
            <a:srgbClr val="FBAE40"/>
          </p15:clr>
        </p15:guide>
        <p15:guide id="2" pos="7320">
          <p15:clr>
            <a:srgbClr val="FBAE40"/>
          </p15:clr>
        </p15:guide>
        <p15:guide id="3" orient="horz" pos="528">
          <p15:clr>
            <a:srgbClr val="FBAE40"/>
          </p15:clr>
        </p15:guide>
        <p15:guide id="4" orient="horz" pos="9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p:cNvSpPr>
            <a:spLocks noGrp="1"/>
          </p:cNvSpPr>
          <p:nvPr>
            <p:ph type="title"/>
          </p:nvPr>
        </p:nvSpPr>
        <p:spPr>
          <a:xfrm>
            <a:off x="411480" y="411481"/>
            <a:ext cx="8298997" cy="277640"/>
          </a:xfrm>
        </p:spPr>
        <p:txBody>
          <a:bodyPr lIns="0" tIns="0" rIns="0" bIns="0" anchor="b" anchorCtr="0">
            <a:noAutofit/>
          </a:bodyPr>
          <a:lstStyle>
            <a:lvl1pPr>
              <a:defRPr sz="2100" b="0">
                <a:ln>
                  <a:noFill/>
                </a:ln>
                <a:solidFill>
                  <a:schemeClr val="accent1">
                    <a:lumMod val="50000"/>
                  </a:schemeClr>
                </a:solidFill>
                <a:latin typeface="+mj-lt"/>
                <a:cs typeface="Calibri" panose="020F0502020204030204" pitchFamily="34" charset="0"/>
              </a:defRPr>
            </a:lvl1pPr>
          </a:lstStyle>
          <a:p>
            <a:r>
              <a:rPr lang="en-US"/>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400725"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400050" y="4179346"/>
            <a:ext cx="8315325" cy="292342"/>
          </a:xfrm>
          <a:prstGeom prst="rect">
            <a:avLst/>
          </a:prstGeom>
        </p:spPr>
        <p:txBody>
          <a:bodyPr vert="horz" wrap="square" lIns="0" tIns="0" rIns="0" bIns="0" numCol="1" anchor="b" anchorCtr="0" compatLnSpc="1">
            <a:prstTxWarp prst="textNoShape">
              <a:avLst/>
            </a:prstTxWarp>
          </a:bodyPr>
          <a:lstStyle>
            <a:lvl1pPr algn="l">
              <a:defRPr sz="675"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a:t>Footnote</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77863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 Placeholder 4">
            <a:extLst>
              <a:ext uri="{FF2B5EF4-FFF2-40B4-BE49-F238E27FC236}">
                <a16:creationId xmlns:a16="http://schemas.microsoft.com/office/drawing/2014/main" id="{F3AC24C6-57E1-19C7-0593-680A3DDC7A0C}"/>
              </a:ext>
            </a:extLst>
          </p:cNvPr>
          <p:cNvSpPr>
            <a:spLocks noGrp="1"/>
          </p:cNvSpPr>
          <p:nvPr>
            <p:ph type="body" sz="quarter" idx="14"/>
          </p:nvPr>
        </p:nvSpPr>
        <p:spPr>
          <a:xfrm>
            <a:off x="400050" y="959644"/>
            <a:ext cx="8315325" cy="2993231"/>
          </a:xfrm>
        </p:spPr>
        <p:txBody>
          <a:bodyPr lIns="0" tIns="0" rIns="0" bIns="0"/>
          <a:lstStyle>
            <a:lvl1pPr marL="0" indent="0">
              <a:spcBef>
                <a:spcPts val="450"/>
              </a:spcBef>
              <a:buFontTx/>
              <a:buNone/>
              <a:defRPr sz="1350" b="1">
                <a:ln>
                  <a:noFill/>
                </a:ln>
                <a:solidFill>
                  <a:schemeClr val="tx1"/>
                </a:solidFill>
              </a:defRPr>
            </a:lvl1pPr>
            <a:lvl2pPr marL="171450" indent="-171450">
              <a:spcBef>
                <a:spcPts val="450"/>
              </a:spcBef>
              <a:buFont typeface="Arial" panose="020B0604020202020204" pitchFamily="34" charset="0"/>
              <a:buChar char="•"/>
              <a:defRPr sz="1200">
                <a:ln>
                  <a:noFill/>
                </a:ln>
                <a:solidFill>
                  <a:schemeClr val="tx1"/>
                </a:solidFill>
              </a:defRPr>
            </a:lvl2pPr>
            <a:lvl3pPr marL="342900" indent="-137160">
              <a:spcBef>
                <a:spcPts val="450"/>
              </a:spcBef>
              <a:buFont typeface="System Font Regular"/>
              <a:buChar char="–"/>
              <a:defRPr sz="1050">
                <a:ln>
                  <a:noFill/>
                </a:ln>
                <a:solidFill>
                  <a:schemeClr val="tx1"/>
                </a:solidFill>
              </a:defRPr>
            </a:lvl3pPr>
            <a:lvl4pPr>
              <a:defRPr>
                <a:ln>
                  <a:noFill/>
                </a:ln>
                <a:solidFill>
                  <a:schemeClr val="tx1"/>
                </a:solidFill>
              </a:defRPr>
            </a:lvl4pPr>
            <a:lvl5pPr>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9358463"/>
      </p:ext>
    </p:extLst>
  </p:cSld>
  <p:clrMapOvr>
    <a:masterClrMapping/>
  </p:clrMapOvr>
  <p:extLst>
    <p:ext uri="{DCECCB84-F9BA-43D5-87BE-67443E8EF086}">
      <p15:sldGuideLst xmlns:p15="http://schemas.microsoft.com/office/powerpoint/2012/main">
        <p15:guide id="1" pos="336">
          <p15:clr>
            <a:srgbClr val="FBAE40"/>
          </p15:clr>
        </p15:guide>
        <p15:guide id="2" pos="7320">
          <p15:clr>
            <a:srgbClr val="FBAE40"/>
          </p15:clr>
        </p15:guide>
        <p15:guide id="3" orient="horz" pos="528">
          <p15:clr>
            <a:srgbClr val="FBAE40"/>
          </p15:clr>
        </p15:guide>
        <p15:guide id="4" orient="horz" pos="9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411481"/>
            <a:ext cx="8298997" cy="277640"/>
          </a:xfrm>
        </p:spPr>
        <p:txBody>
          <a:bodyPr lIns="0" tIns="0" rIns="0" bIns="0" anchor="b" anchorCtr="0">
            <a:noAutofit/>
          </a:bodyPr>
          <a:lstStyle>
            <a:lvl1pPr>
              <a:defRPr sz="2100" b="0">
                <a:ln>
                  <a:noFill/>
                </a:ln>
                <a:solidFill>
                  <a:schemeClr val="accent1">
                    <a:lumMod val="50000"/>
                  </a:schemeClr>
                </a:solidFill>
                <a:latin typeface="+mj-lt"/>
                <a:cs typeface="Calibri" panose="020F0502020204030204" pitchFamily="34" charset="0"/>
              </a:defRPr>
            </a:lvl1pPr>
          </a:lstStyle>
          <a:p>
            <a:r>
              <a:rPr lang="en-US"/>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400725"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77863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Rectangle 5">
            <a:extLst>
              <a:ext uri="{FF2B5EF4-FFF2-40B4-BE49-F238E27FC236}">
                <a16:creationId xmlns:a16="http://schemas.microsoft.com/office/drawing/2014/main" id="{42C1A198-7A87-E9C1-E58B-EF0B1BF2FFAA}"/>
              </a:ext>
            </a:extLst>
          </p:cNvPr>
          <p:cNvSpPr>
            <a:spLocks noGrp="1" noChangeArrowheads="1"/>
          </p:cNvSpPr>
          <p:nvPr>
            <p:ph type="ftr" sz="quarter" idx="3"/>
          </p:nvPr>
        </p:nvSpPr>
        <p:spPr>
          <a:xfrm>
            <a:off x="400050" y="4179346"/>
            <a:ext cx="8315325" cy="292342"/>
          </a:xfrm>
          <a:prstGeom prst="rect">
            <a:avLst/>
          </a:prstGeom>
        </p:spPr>
        <p:txBody>
          <a:bodyPr vert="horz" wrap="square" lIns="0" tIns="0" rIns="0" bIns="0" numCol="1" anchor="b" anchorCtr="0" compatLnSpc="1">
            <a:prstTxWarp prst="textNoShape">
              <a:avLst/>
            </a:prstTxWarp>
          </a:bodyPr>
          <a:lstStyle>
            <a:lvl1pPr algn="l">
              <a:defRPr sz="675" b="0" i="0">
                <a:solidFill>
                  <a:schemeClr val="bg1">
                    <a:lumMod val="50000"/>
                  </a:schemeClr>
                </a:solidFill>
                <a:latin typeface="+mn-lt"/>
                <a:ea typeface="Calibri" panose="020F0502020204030204" pitchFamily="34" charset="0"/>
                <a:cs typeface="Calibri" panose="020F0502020204030204" pitchFamily="34" charset="0"/>
              </a:defRPr>
            </a:lvl1pPr>
          </a:lstStyle>
          <a:p>
            <a:r>
              <a:rPr lang="en-US"/>
              <a:t>Footnote</a:t>
            </a:r>
          </a:p>
        </p:txBody>
      </p:sp>
    </p:spTree>
    <p:extLst>
      <p:ext uri="{BB962C8B-B14F-4D97-AF65-F5344CB8AC3E}">
        <p14:creationId xmlns:p14="http://schemas.microsoft.com/office/powerpoint/2010/main" val="1737320389"/>
      </p:ext>
    </p:extLst>
  </p:cSld>
  <p:clrMapOvr>
    <a:masterClrMapping/>
  </p:clrMapOvr>
  <p:extLst>
    <p:ext uri="{DCECCB84-F9BA-43D5-87BE-67443E8EF086}">
      <p15:sldGuideLst xmlns:p15="http://schemas.microsoft.com/office/powerpoint/2012/main">
        <p15:guide id="1" pos="336">
          <p15:clr>
            <a:srgbClr val="FBAE40"/>
          </p15:clr>
        </p15:guide>
        <p15:guide id="2" pos="7320">
          <p15:clr>
            <a:srgbClr val="FBAE40"/>
          </p15:clr>
        </p15:guide>
        <p15:guide id="3" orient="horz" pos="5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411481"/>
            <a:ext cx="8298997" cy="277640"/>
          </a:xfrm>
        </p:spPr>
        <p:txBody>
          <a:bodyPr lIns="0" tIns="0" rIns="0" bIns="0" anchor="b" anchorCtr="0">
            <a:noAutofit/>
          </a:bodyPr>
          <a:lstStyle>
            <a:lvl1pPr>
              <a:defRPr sz="2100" b="0">
                <a:ln>
                  <a:noFill/>
                </a:ln>
                <a:solidFill>
                  <a:schemeClr val="accent1">
                    <a:lumMod val="50000"/>
                  </a:schemeClr>
                </a:solidFill>
                <a:latin typeface="+mj-lt"/>
                <a:cs typeface="Calibri" panose="020F0502020204030204" pitchFamily="34" charset="0"/>
              </a:defRPr>
            </a:lvl1pPr>
          </a:lstStyle>
          <a:p>
            <a:r>
              <a:rPr lang="en-US"/>
              <a:t>Click to edit Master title style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400725"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400050" y="5254307"/>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Corporate PowerPoint Template</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77863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4" name="Text Placeholder 3">
            <a:extLst>
              <a:ext uri="{FF2B5EF4-FFF2-40B4-BE49-F238E27FC236}">
                <a16:creationId xmlns:a16="http://schemas.microsoft.com/office/drawing/2014/main" id="{E01CBD5D-7FD5-7604-3E0D-A2556CFA15CD}"/>
              </a:ext>
            </a:extLst>
          </p:cNvPr>
          <p:cNvSpPr>
            <a:spLocks noGrp="1"/>
          </p:cNvSpPr>
          <p:nvPr>
            <p:ph type="body" sz="quarter" idx="13" hasCustomPrompt="1"/>
          </p:nvPr>
        </p:nvSpPr>
        <p:spPr>
          <a:xfrm>
            <a:off x="400050" y="4040982"/>
            <a:ext cx="8315325" cy="441722"/>
          </a:xfrm>
        </p:spPr>
        <p:txBody>
          <a:bodyPr lIns="0" tIns="0" rIns="0" bIns="0" anchor="b" anchorCtr="0">
            <a:noAutofit/>
          </a:bodyPr>
          <a:lstStyle>
            <a:lvl5pPr marL="0" indent="0">
              <a:lnSpc>
                <a:spcPct val="100000"/>
              </a:lnSpc>
              <a:spcBef>
                <a:spcPts val="0"/>
              </a:spcBef>
              <a:buFontTx/>
              <a:buNone/>
              <a:defRPr sz="675">
                <a:ln>
                  <a:noFill/>
                </a:ln>
                <a:solidFill>
                  <a:schemeClr val="tx1"/>
                </a:solidFill>
              </a:defRPr>
            </a:lvl5pPr>
          </a:lstStyle>
          <a:p>
            <a:pPr lvl="4"/>
            <a:r>
              <a:rPr lang="en-US"/>
              <a:t>Fifth level</a:t>
            </a:r>
          </a:p>
        </p:txBody>
      </p:sp>
    </p:spTree>
    <p:extLst>
      <p:ext uri="{BB962C8B-B14F-4D97-AF65-F5344CB8AC3E}">
        <p14:creationId xmlns:p14="http://schemas.microsoft.com/office/powerpoint/2010/main" val="642440964"/>
      </p:ext>
    </p:extLst>
  </p:cSld>
  <p:clrMapOvr>
    <a:masterClrMapping/>
  </p:clrMapOvr>
  <p:extLst>
    <p:ext uri="{DCECCB84-F9BA-43D5-87BE-67443E8EF086}">
      <p15:sldGuideLst xmlns:p15="http://schemas.microsoft.com/office/powerpoint/2012/main">
        <p15:guide id="1" pos="336">
          <p15:clr>
            <a:srgbClr val="FBAE40"/>
          </p15:clr>
        </p15:guide>
        <p15:guide id="2" pos="7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13112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128039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618234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bg1"/>
        </a:solidFill>
        <a:effectLst/>
      </p:bgPr>
    </p:bg>
    <p:spTree>
      <p:nvGrpSpPr>
        <p:cNvPr id="1" name=""/>
        <p:cNvGrpSpPr/>
        <p:nvPr/>
      </p:nvGrpSpPr>
      <p:grpSpPr>
        <a:xfrm>
          <a:off x="0" y="0"/>
          <a:ext cx="0" cy="0"/>
          <a:chOff x="0" y="0"/>
          <a:chExt cx="0" cy="0"/>
        </a:xfrm>
      </p:grpSpPr>
      <p:pic>
        <p:nvPicPr>
          <p:cNvPr id="4" name="Picture 3" descr="A person and person holding a dog&#10;&#10;Description automatically generated with low confidence">
            <a:extLst>
              <a:ext uri="{FF2B5EF4-FFF2-40B4-BE49-F238E27FC236}">
                <a16:creationId xmlns:a16="http://schemas.microsoft.com/office/drawing/2014/main" id="{ED09AC2E-0549-471F-1F18-F5A592ECA8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493" r="17295"/>
          <a:stretch/>
        </p:blipFill>
        <p:spPr>
          <a:xfrm>
            <a:off x="2014417" y="0"/>
            <a:ext cx="7129583" cy="5143500"/>
          </a:xfrm>
          <a:prstGeom prst="rect">
            <a:avLst/>
          </a:prstGeom>
        </p:spPr>
      </p:pic>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sp>
        <p:nvSpPr>
          <p:cNvPr id="6" name="Text Placeholder 2">
            <a:extLst>
              <a:ext uri="{FF2B5EF4-FFF2-40B4-BE49-F238E27FC236}">
                <a16:creationId xmlns:a16="http://schemas.microsoft.com/office/drawing/2014/main" id="{DD325C8F-9E00-C040-8271-78BB4DC84892}"/>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5" name="Rectangle 4">
            <a:extLst>
              <a:ext uri="{FF2B5EF4-FFF2-40B4-BE49-F238E27FC236}">
                <a16:creationId xmlns:a16="http://schemas.microsoft.com/office/drawing/2014/main" id="{94162407-AA0C-9312-9059-6BFB860C46B9}"/>
              </a:ext>
            </a:extLst>
          </p:cNvPr>
          <p:cNvSpPr/>
          <p:nvPr userDrawn="1"/>
        </p:nvSpPr>
        <p:spPr>
          <a:xfrm>
            <a:off x="0" y="0"/>
            <a:ext cx="9179560" cy="5143500"/>
          </a:xfrm>
          <a:prstGeom prst="rect">
            <a:avLst/>
          </a:prstGeom>
          <a:gradFill>
            <a:gsLst>
              <a:gs pos="22000">
                <a:schemeClr val="bg1"/>
              </a:gs>
              <a:gs pos="42000">
                <a:schemeClr val="bg1">
                  <a:alpha val="75000"/>
                </a:schemeClr>
              </a:gs>
              <a:gs pos="67000">
                <a:schemeClr val="bg1">
                  <a:alpha val="12000"/>
                </a:schemeClr>
              </a:gs>
              <a:gs pos="100000">
                <a:schemeClr val="bg1">
                  <a:alpha val="0"/>
                </a:schemeClr>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613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4146489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396863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641096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200839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90931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97407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584870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1/10/2025</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107420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8" y="241585"/>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077" y="863602"/>
            <a:ext cx="8055748" cy="3419641"/>
          </a:xfrm>
        </p:spPr>
        <p:txBody>
          <a:bodyPr/>
          <a:lstStyle>
            <a:lvl1pPr marL="0" marR="0" indent="0" algn="l" defTabSz="914378"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07" marR="0" indent="-228594" algn="l" defTabSz="914378"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378" marR="0" indent="-228594" algn="l" defTabSz="914378"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47" marR="0" indent="-228594" algn="l" defTabSz="914378"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508723" marR="0" indent="0" algn="l" defTabSz="914378"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5943"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1"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2903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A64004A-9517-3963-E99C-BFBBECFD80EB}"/>
              </a:ext>
            </a:extLst>
          </p:cNvPr>
          <p:cNvSpPr>
            <a:spLocks noGrp="1" noChangeArrowheads="1"/>
          </p:cNvSpPr>
          <p:nvPr>
            <p:ph type="sldNum" sz="quarter" idx="4"/>
          </p:nvPr>
        </p:nvSpPr>
        <p:spPr bwMode="auto">
          <a:xfrm>
            <a:off x="8400725"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Tree>
    <p:extLst>
      <p:ext uri="{BB962C8B-B14F-4D97-AF65-F5344CB8AC3E}">
        <p14:creationId xmlns:p14="http://schemas.microsoft.com/office/powerpoint/2010/main" val="1215084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p:bg>
      <p:bgPr>
        <a:solidFill>
          <a:schemeClr val="bg1"/>
        </a:solidFill>
        <a:effectLst/>
      </p:bgPr>
    </p:bg>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sp>
        <p:nvSpPr>
          <p:cNvPr id="6" name="Text Placeholder 2">
            <a:extLst>
              <a:ext uri="{FF2B5EF4-FFF2-40B4-BE49-F238E27FC236}">
                <a16:creationId xmlns:a16="http://schemas.microsoft.com/office/drawing/2014/main" id="{DD325C8F-9E00-C040-8271-78BB4DC84892}"/>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pic>
        <p:nvPicPr>
          <p:cNvPr id="4" name="Picture 3" descr="A picture containing indoor&#10;&#10;Description automatically generated">
            <a:extLst>
              <a:ext uri="{FF2B5EF4-FFF2-40B4-BE49-F238E27FC236}">
                <a16:creationId xmlns:a16="http://schemas.microsoft.com/office/drawing/2014/main" id="{BC5C81E3-35E5-9186-97BC-E1419BF9AA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810"/>
          <a:stretch/>
        </p:blipFill>
        <p:spPr>
          <a:xfrm flipH="1">
            <a:off x="3002280" y="0"/>
            <a:ext cx="6141720" cy="5234894"/>
          </a:xfrm>
          <a:prstGeom prst="rect">
            <a:avLst/>
          </a:prstGeom>
        </p:spPr>
      </p:pic>
      <p:sp>
        <p:nvSpPr>
          <p:cNvPr id="5" name="Rectangle 4">
            <a:extLst>
              <a:ext uri="{FF2B5EF4-FFF2-40B4-BE49-F238E27FC236}">
                <a16:creationId xmlns:a16="http://schemas.microsoft.com/office/drawing/2014/main" id="{94162407-AA0C-9312-9059-6BFB860C46B9}"/>
              </a:ext>
            </a:extLst>
          </p:cNvPr>
          <p:cNvSpPr/>
          <p:nvPr userDrawn="1"/>
        </p:nvSpPr>
        <p:spPr>
          <a:xfrm>
            <a:off x="0" y="0"/>
            <a:ext cx="9144000" cy="5143500"/>
          </a:xfrm>
          <a:prstGeom prst="rect">
            <a:avLst/>
          </a:prstGeom>
          <a:gradFill>
            <a:gsLst>
              <a:gs pos="0">
                <a:schemeClr val="bg1"/>
              </a:gs>
              <a:gs pos="40000">
                <a:schemeClr val="bg1">
                  <a:alpha val="87000"/>
                </a:schemeClr>
              </a:gs>
              <a:gs pos="68000">
                <a:schemeClr val="bg1">
                  <a:alpha val="20000"/>
                </a:schemeClr>
              </a:gs>
              <a:gs pos="100000">
                <a:schemeClr val="bg1">
                  <a:alpha val="7000"/>
                </a:schemeClr>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666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a:stretch>
            <a:fillRect/>
          </a:stretch>
        </p:blipFill>
        <p:spPr>
          <a:xfrm>
            <a:off x="2286" y="1000"/>
            <a:ext cx="9139428" cy="5141500"/>
          </a:xfrm>
          <a:prstGeom prst="rect">
            <a:avLst/>
          </a:prstGeom>
        </p:spPr>
      </p:pic>
      <p:sp>
        <p:nvSpPr>
          <p:cNvPr id="3" name="Text Placeholder 2"/>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6" name="Picture 5" descr="A picture containing object&#10;&#10;Description automatically generated">
            <a:extLst>
              <a:ext uri="{FF2B5EF4-FFF2-40B4-BE49-F238E27FC236}">
                <a16:creationId xmlns:a16="http://schemas.microsoft.com/office/drawing/2014/main" id="{425DF125-E328-3D4A-9ACD-F25FCF6F7655}"/>
              </a:ext>
            </a:extLst>
          </p:cNvPr>
          <p:cNvPicPr>
            <a:picLocks noChangeAspect="1"/>
          </p:cNvPicPr>
          <p:nvPr userDrawn="1"/>
        </p:nvPicPr>
        <p:blipFill>
          <a:blip r:embed="rId3"/>
          <a:stretch>
            <a:fillRect/>
          </a:stretch>
        </p:blipFill>
        <p:spPr>
          <a:xfrm>
            <a:off x="553590" y="541286"/>
            <a:ext cx="2763273" cy="539496"/>
          </a:xfrm>
          <a:prstGeom prst="rect">
            <a:avLst/>
          </a:prstGeom>
        </p:spPr>
      </p:pic>
    </p:spTree>
    <p:extLst>
      <p:ext uri="{BB962C8B-B14F-4D97-AF65-F5344CB8AC3E}">
        <p14:creationId xmlns:p14="http://schemas.microsoft.com/office/powerpoint/2010/main" val="2741100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a:stretch>
            <a:fillRect/>
          </a:stretch>
        </p:blipFill>
        <p:spPr>
          <a:xfrm>
            <a:off x="4063" y="2000"/>
            <a:ext cx="9135874" cy="5139500"/>
          </a:xfrm>
          <a:prstGeom prst="rect">
            <a:avLst/>
          </a:prstGeom>
        </p:spPr>
      </p:pic>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7" name="Picture 6">
            <a:extLst>
              <a:ext uri="{FF2B5EF4-FFF2-40B4-BE49-F238E27FC236}">
                <a16:creationId xmlns:a16="http://schemas.microsoft.com/office/drawing/2014/main" id="{740A04F4-EA7B-EB4F-B3ED-293C04F28EAF}"/>
              </a:ext>
            </a:extLst>
          </p:cNvPr>
          <p:cNvPicPr>
            <a:picLocks noChangeAspect="1"/>
          </p:cNvPicPr>
          <p:nvPr userDrawn="1"/>
        </p:nvPicPr>
        <p:blipFill>
          <a:blip r:embed="rId3"/>
          <a:stretch>
            <a:fillRect/>
          </a:stretch>
        </p:blipFill>
        <p:spPr>
          <a:xfrm>
            <a:off x="553590" y="541287"/>
            <a:ext cx="2651760" cy="517724"/>
          </a:xfrm>
          <a:prstGeom prst="rect">
            <a:avLst/>
          </a:prstGeom>
        </p:spPr>
      </p:pic>
      <p:sp>
        <p:nvSpPr>
          <p:cNvPr id="6" name="Text Placeholder 2">
            <a:extLst>
              <a:ext uri="{FF2B5EF4-FFF2-40B4-BE49-F238E27FC236}">
                <a16:creationId xmlns:a16="http://schemas.microsoft.com/office/drawing/2014/main" id="{DD325C8F-9E00-C040-8271-78BB4DC84892}"/>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Tree>
    <p:extLst>
      <p:ext uri="{BB962C8B-B14F-4D97-AF65-F5344CB8AC3E}">
        <p14:creationId xmlns:p14="http://schemas.microsoft.com/office/powerpoint/2010/main" val="3390270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a:stretch>
            <a:fillRect/>
          </a:stretch>
        </p:blipFill>
        <p:spPr>
          <a:xfrm>
            <a:off x="4062" y="2000"/>
            <a:ext cx="9135874" cy="5139500"/>
          </a:xfrm>
          <a:prstGeom prst="rect">
            <a:avLst/>
          </a:prstGeom>
        </p:spPr>
      </p:pic>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6" name="Picture 5" descr="A picture containing object&#10;&#10;Description automatically generated">
            <a:extLst>
              <a:ext uri="{FF2B5EF4-FFF2-40B4-BE49-F238E27FC236}">
                <a16:creationId xmlns:a16="http://schemas.microsoft.com/office/drawing/2014/main" id="{425DF125-E328-3D4A-9ACD-F25FCF6F7655}"/>
              </a:ext>
            </a:extLst>
          </p:cNvPr>
          <p:cNvPicPr>
            <a:picLocks noChangeAspect="1"/>
          </p:cNvPicPr>
          <p:nvPr userDrawn="1"/>
        </p:nvPicPr>
        <p:blipFill>
          <a:blip r:embed="rId3"/>
          <a:stretch>
            <a:fillRect/>
          </a:stretch>
        </p:blipFill>
        <p:spPr>
          <a:xfrm>
            <a:off x="553590" y="541288"/>
            <a:ext cx="2468880" cy="482018"/>
          </a:xfrm>
          <a:prstGeom prst="rect">
            <a:avLst/>
          </a:prstGeom>
        </p:spPr>
      </p:pic>
      <p:sp>
        <p:nvSpPr>
          <p:cNvPr id="7" name="Text Placeholder 2">
            <a:extLst>
              <a:ext uri="{FF2B5EF4-FFF2-40B4-BE49-F238E27FC236}">
                <a16:creationId xmlns:a16="http://schemas.microsoft.com/office/drawing/2014/main" id="{56A57CBD-A9F2-664D-907B-A0E95B5B1CC7}"/>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Tree>
    <p:extLst>
      <p:ext uri="{BB962C8B-B14F-4D97-AF65-F5344CB8AC3E}">
        <p14:creationId xmlns:p14="http://schemas.microsoft.com/office/powerpoint/2010/main" val="4131772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077" y="863601"/>
            <a:ext cx="8055748"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6000"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78442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7" y="863601"/>
            <a:ext cx="3971149"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4630480" y="863601"/>
            <a:ext cx="3972956"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18A545C6-A120-9B45-B8A9-6D40966C369B}"/>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2" name="Rectangle 5">
            <a:extLst>
              <a:ext uri="{FF2B5EF4-FFF2-40B4-BE49-F238E27FC236}">
                <a16:creationId xmlns:a16="http://schemas.microsoft.com/office/drawing/2014/main" id="{2FCD4842-4E3F-4042-898B-956A5334ED27}"/>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cxnSp>
        <p:nvCxnSpPr>
          <p:cNvPr id="10" name="Straight Connector 9">
            <a:extLst>
              <a:ext uri="{FF2B5EF4-FFF2-40B4-BE49-F238E27FC236}">
                <a16:creationId xmlns:a16="http://schemas.microsoft.com/office/drawing/2014/main" id="{BEA8C8C7-624A-2D46-841D-862B5B057AC1}"/>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816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3284253" y="863601"/>
            <a:ext cx="2603094"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a:extLst>
              <a:ext uri="{FF2B5EF4-FFF2-40B4-BE49-F238E27FC236}">
                <a16:creationId xmlns:a16="http://schemas.microsoft.com/office/drawing/2014/main" id="{05E36F38-EE00-7A4B-A32F-A4AB5D8E7FF2}"/>
              </a:ext>
            </a:extLst>
          </p:cNvPr>
          <p:cNvSpPr>
            <a:spLocks noGrp="1"/>
          </p:cNvSpPr>
          <p:nvPr>
            <p:ph sz="quarter" idx="15"/>
          </p:nvPr>
        </p:nvSpPr>
        <p:spPr>
          <a:xfrm>
            <a:off x="6003776" y="863601"/>
            <a:ext cx="2599660"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6">
            <a:extLst>
              <a:ext uri="{FF2B5EF4-FFF2-40B4-BE49-F238E27FC236}">
                <a16:creationId xmlns:a16="http://schemas.microsoft.com/office/drawing/2014/main" id="{58842B0E-1184-8C47-8BC3-6762905E1D47}"/>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B1BF488B-DF6E-AA43-B948-F03A6AE5016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cxnSp>
        <p:nvCxnSpPr>
          <p:cNvPr id="12" name="Straight Connector 11">
            <a:extLst>
              <a:ext uri="{FF2B5EF4-FFF2-40B4-BE49-F238E27FC236}">
                <a16:creationId xmlns:a16="http://schemas.microsoft.com/office/drawing/2014/main" id="{55FAA21C-27BA-0547-ACD9-587773E580D0}"/>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7821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Picture Placeholder 6">
            <a:extLst>
              <a:ext uri="{FF2B5EF4-FFF2-40B4-BE49-F238E27FC236}">
                <a16:creationId xmlns:a16="http://schemas.microsoft.com/office/drawing/2014/main" id="{D64F03B8-6FA1-7D44-8A25-9087ABC76E85}"/>
              </a:ext>
            </a:extLst>
          </p:cNvPr>
          <p:cNvSpPr>
            <a:spLocks noGrp="1"/>
          </p:cNvSpPr>
          <p:nvPr>
            <p:ph type="pic" sz="quarter" idx="14"/>
          </p:nvPr>
        </p:nvSpPr>
        <p:spPr>
          <a:xfrm>
            <a:off x="3288082" y="863600"/>
            <a:ext cx="5325374" cy="3419475"/>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Rectangle 6">
            <a:extLst>
              <a:ext uri="{FF2B5EF4-FFF2-40B4-BE49-F238E27FC236}">
                <a16:creationId xmlns:a16="http://schemas.microsoft.com/office/drawing/2014/main" id="{47BC5648-D86D-1F4F-8D06-B765F91CA13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4DED0C2B-680C-C849-886B-95C255B06945}"/>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cxnSp>
        <p:nvCxnSpPr>
          <p:cNvPr id="11" name="Straight Connector 10">
            <a:extLst>
              <a:ext uri="{FF2B5EF4-FFF2-40B4-BE49-F238E27FC236}">
                <a16:creationId xmlns:a16="http://schemas.microsoft.com/office/drawing/2014/main" id="{C6020199-C5A7-BC43-938D-01393FF8F15E}"/>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42236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8" y="241584"/>
            <a:ext cx="7571312"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Table Placeholder 8">
            <a:extLst>
              <a:ext uri="{FF2B5EF4-FFF2-40B4-BE49-F238E27FC236}">
                <a16:creationId xmlns:a16="http://schemas.microsoft.com/office/drawing/2014/main" id="{A787EECC-F2E3-0946-9D2E-4318930B8737}"/>
              </a:ext>
            </a:extLst>
          </p:cNvPr>
          <p:cNvSpPr>
            <a:spLocks noGrp="1"/>
          </p:cNvSpPr>
          <p:nvPr>
            <p:ph type="tbl" sz="quarter" idx="14"/>
          </p:nvPr>
        </p:nvSpPr>
        <p:spPr>
          <a:xfrm>
            <a:off x="552391" y="858788"/>
            <a:ext cx="8051043" cy="3424454"/>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0" name="Rectangle 6">
            <a:extLst>
              <a:ext uri="{FF2B5EF4-FFF2-40B4-BE49-F238E27FC236}">
                <a16:creationId xmlns:a16="http://schemas.microsoft.com/office/drawing/2014/main" id="{B568CC1F-705E-CD4C-8292-333F7380A5B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CA7303F7-E442-6547-9ADE-9874399462E2}"/>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cxnSp>
        <p:nvCxnSpPr>
          <p:cNvPr id="11" name="Straight Connector 10">
            <a:extLst>
              <a:ext uri="{FF2B5EF4-FFF2-40B4-BE49-F238E27FC236}">
                <a16:creationId xmlns:a16="http://schemas.microsoft.com/office/drawing/2014/main" id="{A18E61A7-282D-9D4C-9ED3-9FE77F148812}"/>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9624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77491"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Slide Number Placeholder 6">
            <a:extLst>
              <a:ext uri="{FF2B5EF4-FFF2-40B4-BE49-F238E27FC236}">
                <a16:creationId xmlns:a16="http://schemas.microsoft.com/office/drawing/2014/main" id="{B09FD79F-CAA3-B84C-B8F1-19116D429C74}"/>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304AE191-CD74-884A-BF78-FA62A6415154}"/>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cxnSp>
        <p:nvCxnSpPr>
          <p:cNvPr id="9" name="Straight Connector 8">
            <a:extLst>
              <a:ext uri="{FF2B5EF4-FFF2-40B4-BE49-F238E27FC236}">
                <a16:creationId xmlns:a16="http://schemas.microsoft.com/office/drawing/2014/main" id="{17EA31C0-CCB1-2C40-9568-1A56D2C74762}"/>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81029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EFC6AE-FC76-B844-9D31-9E29A41606B8}"/>
              </a:ext>
            </a:extLst>
          </p:cNvPr>
          <p:cNvSpPr/>
          <p:nvPr userDrawn="1"/>
        </p:nvSpPr>
        <p:spPr>
          <a:xfrm rot="10800000">
            <a:off x="0" y="0"/>
            <a:ext cx="9144000" cy="5150374"/>
          </a:xfrm>
          <a:prstGeom prst="rect">
            <a:avLst/>
          </a:prstGeom>
          <a:gradFill>
            <a:gsLst>
              <a:gs pos="100000">
                <a:srgbClr val="C4C1DF"/>
              </a:gs>
              <a:gs pos="0">
                <a:srgbClr val="FBF5E5"/>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t"/>
          <a:lstStyle/>
          <a:p>
            <a:pPr algn="ctr"/>
            <a:endParaRPr lang="en-US" sz="900" err="1">
              <a:solidFill>
                <a:srgbClr val="FFFFFF"/>
              </a:solidFill>
              <a:latin typeface="Calibri Light"/>
              <a:cs typeface="Calibri Light"/>
            </a:endParaRPr>
          </a:p>
        </p:txBody>
      </p:sp>
      <p:cxnSp>
        <p:nvCxnSpPr>
          <p:cNvPr id="7" name="Straight Connector 6">
            <a:extLst>
              <a:ext uri="{FF2B5EF4-FFF2-40B4-BE49-F238E27FC236}">
                <a16:creationId xmlns:a16="http://schemas.microsoft.com/office/drawing/2014/main" id="{F6524CED-7885-CC43-A19B-3F213E15602B}"/>
              </a:ext>
            </a:extLst>
          </p:cNvPr>
          <p:cNvCxnSpPr>
            <a:cxnSpLocks/>
          </p:cNvCxnSpPr>
          <p:nvPr userDrawn="1"/>
        </p:nvCxnSpPr>
        <p:spPr bwMode="auto">
          <a:xfrm>
            <a:off x="0" y="1102470"/>
            <a:ext cx="457200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8" name="Content Placeholder 4">
            <a:extLst>
              <a:ext uri="{FF2B5EF4-FFF2-40B4-BE49-F238E27FC236}">
                <a16:creationId xmlns:a16="http://schemas.microsoft.com/office/drawing/2014/main" id="{18908A05-DE5B-CB4E-A038-3DFB77263C16}"/>
              </a:ext>
            </a:extLst>
          </p:cNvPr>
          <p:cNvSpPr>
            <a:spLocks noGrp="1"/>
          </p:cNvSpPr>
          <p:nvPr>
            <p:ph sz="quarter" idx="10" hasCustomPrompt="1"/>
          </p:nvPr>
        </p:nvSpPr>
        <p:spPr>
          <a:xfrm>
            <a:off x="486697" y="1250061"/>
            <a:ext cx="4085303" cy="1292225"/>
          </a:xfrm>
          <a:prstGeom prst="rect">
            <a:avLst/>
          </a:prstGeom>
        </p:spPr>
        <p:txBody>
          <a:bodyPr lIns="0" tIns="0" rIns="0" bIns="0"/>
          <a:lstStyle>
            <a:lvl1pPr algn="l">
              <a:defRPr sz="2800" b="1">
                <a:solidFill>
                  <a:srgbClr val="503291"/>
                </a:solidFill>
                <a:latin typeface="Calibri" panose="020F0502020204030204" pitchFamily="34" charset="0"/>
                <a:cs typeface="Calibri" panose="020F0502020204030204" pitchFamily="34" charset="0"/>
              </a:defRPr>
            </a:lvl1pPr>
            <a:lvl2pPr marL="0" indent="0" algn="l">
              <a:buNone/>
              <a:defRPr sz="1800">
                <a:solidFill>
                  <a:srgbClr val="21BECE"/>
                </a:solidFill>
                <a:latin typeface="Calibri" panose="020F0502020204030204" pitchFamily="34" charset="0"/>
                <a:cs typeface="Calibri" panose="020F0502020204030204" pitchFamily="34" charset="0"/>
              </a:defRPr>
            </a:lvl2pPr>
            <a:lvl3pPr algn="r">
              <a:defRPr/>
            </a:lvl3pPr>
            <a:lvl4pPr algn="r">
              <a:defRPr/>
            </a:lvl4pPr>
            <a:lvl5pPr algn="r">
              <a:defRPr/>
            </a:lvl5pPr>
          </a:lstStyle>
          <a:p>
            <a:pPr lvl="0"/>
            <a:r>
              <a:rPr lang="en-US"/>
              <a:t>Divider Title</a:t>
            </a:r>
          </a:p>
          <a:p>
            <a:pPr lvl="1"/>
            <a:r>
              <a:rPr lang="en-US"/>
              <a:t>Subtitle</a:t>
            </a:r>
          </a:p>
        </p:txBody>
      </p:sp>
      <p:pic>
        <p:nvPicPr>
          <p:cNvPr id="9" name="Picture 8">
            <a:extLst>
              <a:ext uri="{FF2B5EF4-FFF2-40B4-BE49-F238E27FC236}">
                <a16:creationId xmlns:a16="http://schemas.microsoft.com/office/drawing/2014/main" id="{4FB4406B-C70E-D546-A0A6-60EB97E37AD8}"/>
              </a:ext>
            </a:extLst>
          </p:cNvPr>
          <p:cNvPicPr>
            <a:picLocks noChangeAspect="1"/>
          </p:cNvPicPr>
          <p:nvPr userDrawn="1"/>
        </p:nvPicPr>
        <p:blipFill>
          <a:blip r:embed="rId2"/>
          <a:stretch>
            <a:fillRect/>
          </a:stretch>
        </p:blipFill>
        <p:spPr>
          <a:xfrm>
            <a:off x="486611" y="493099"/>
            <a:ext cx="1828800" cy="357051"/>
          </a:xfrm>
          <a:prstGeom prst="rect">
            <a:avLst/>
          </a:prstGeom>
        </p:spPr>
      </p:pic>
    </p:spTree>
    <p:extLst>
      <p:ext uri="{BB962C8B-B14F-4D97-AF65-F5344CB8AC3E}">
        <p14:creationId xmlns:p14="http://schemas.microsoft.com/office/powerpoint/2010/main" val="222474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3431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077" y="863601"/>
            <a:ext cx="8055748"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6000"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3" name="Straight Connector 2">
            <a:extLst>
              <a:ext uri="{FF2B5EF4-FFF2-40B4-BE49-F238E27FC236}">
                <a16:creationId xmlns:a16="http://schemas.microsoft.com/office/drawing/2014/main" id="{235777C0-E59A-A9E5-6623-724654A515E2}"/>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31805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spcBef>
                <a:spcPts val="0"/>
              </a:spcBef>
              <a:spcAft>
                <a:spcPts val="200"/>
              </a:spcAft>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78740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5E88016-545D-4A6A-B6F9-D2BB627C1895}" type="slidenum">
              <a:rPr lang="en-US" smtClean="0"/>
              <a:t>‹#›</a:t>
            </a:fld>
            <a:endParaRPr lang="en-US"/>
          </a:p>
        </p:txBody>
      </p:sp>
      <p:sp>
        <p:nvSpPr>
          <p:cNvPr id="3" name="Rectangle 6">
            <a:extLst>
              <a:ext uri="{FF2B5EF4-FFF2-40B4-BE49-F238E27FC236}">
                <a16:creationId xmlns:a16="http://schemas.microsoft.com/office/drawing/2014/main" id="{48592D09-D0F8-F818-C443-AAE84C99449C}"/>
              </a:ext>
            </a:extLst>
          </p:cNvPr>
          <p:cNvSpPr txBox="1">
            <a:spLocks noChangeArrowheads="1"/>
          </p:cNvSpPr>
          <p:nvPr userDrawn="1"/>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defPPr>
              <a:defRPr lang="en-US"/>
            </a:defPPr>
            <a:lvl1pPr algn="r" rtl="0" eaLnBrk="0" fontAlgn="base" hangingPunct="0">
              <a:spcBef>
                <a:spcPct val="0"/>
              </a:spcBef>
              <a:spcAft>
                <a:spcPct val="0"/>
              </a:spcAft>
              <a:defRPr sz="9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fld id="{42C32FFB-F9AE-46F0-A233-A2E628258990}" type="slidenum">
              <a:rPr lang="en-US" smtClean="0"/>
              <a:pPr/>
              <a:t>‹#›</a:t>
            </a:fld>
            <a:endParaRPr lang="en-US" sz="1000"/>
          </a:p>
        </p:txBody>
      </p:sp>
      <p:sp>
        <p:nvSpPr>
          <p:cNvPr id="6" name="Footer Placeholder 5">
            <a:extLst>
              <a:ext uri="{FF2B5EF4-FFF2-40B4-BE49-F238E27FC236}">
                <a16:creationId xmlns:a16="http://schemas.microsoft.com/office/drawing/2014/main" id="{32E51ED0-DD5C-E6ED-614C-2FCFCAFC9CA7}"/>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spTree>
    <p:extLst>
      <p:ext uri="{BB962C8B-B14F-4D97-AF65-F5344CB8AC3E}">
        <p14:creationId xmlns:p14="http://schemas.microsoft.com/office/powerpoint/2010/main" val="760554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8" y="247915"/>
            <a:ext cx="7589847" cy="264977"/>
          </a:xfrm>
        </p:spPr>
        <p:txBody>
          <a:bodyPr/>
          <a:lstStyle>
            <a:lvl1pPr>
              <a:defRPr sz="21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077" y="863602"/>
            <a:ext cx="8055748" cy="3419641"/>
          </a:xfrm>
        </p:spPr>
        <p:txBody>
          <a:bodyPr/>
          <a:lstStyle>
            <a:lvl1pPr marL="0" marR="0" indent="0" algn="l" defTabSz="914378"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07" marR="0" indent="-228594" algn="l" defTabSz="914378"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378" marR="0" indent="-228594" algn="l" defTabSz="914378"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47" marR="0" indent="-228594" algn="l" defTabSz="914378"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508723" marR="0" indent="0" algn="l" defTabSz="914378"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5943"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1"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Footer Placeholder 5">
            <a:extLst>
              <a:ext uri="{FF2B5EF4-FFF2-40B4-BE49-F238E27FC236}">
                <a16:creationId xmlns:a16="http://schemas.microsoft.com/office/drawing/2014/main" id="{5F7668B3-53E1-7FAC-A635-8EBF92D706D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spTree>
    <p:extLst>
      <p:ext uri="{BB962C8B-B14F-4D97-AF65-F5344CB8AC3E}">
        <p14:creationId xmlns:p14="http://schemas.microsoft.com/office/powerpoint/2010/main" val="167558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8" y="247915"/>
            <a:ext cx="7589847" cy="264977"/>
          </a:xfrm>
        </p:spPr>
        <p:txBody>
          <a:bodyPr/>
          <a:lstStyle>
            <a:lvl1pPr>
              <a:defRPr sz="21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077" y="863602"/>
            <a:ext cx="8055748" cy="3419641"/>
          </a:xfrm>
        </p:spPr>
        <p:txBody>
          <a:bodyPr/>
          <a:lstStyle>
            <a:lvl1pPr marL="0" marR="0" indent="0" algn="l" defTabSz="914378"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07" marR="0" indent="-228594" algn="l" defTabSz="914378"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378" marR="0" indent="-228594" algn="l" defTabSz="914378"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47" marR="0" indent="-228594" algn="l" defTabSz="914378"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508723" marR="0" indent="0" algn="l" defTabSz="914378"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5943"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1" y="4902573"/>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1"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Footer Placeholder 5">
            <a:extLst>
              <a:ext uri="{FF2B5EF4-FFF2-40B4-BE49-F238E27FC236}">
                <a16:creationId xmlns:a16="http://schemas.microsoft.com/office/drawing/2014/main" id="{B2DAC9B2-5981-C52F-2DAB-9DBE59910331}"/>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spTree>
    <p:extLst>
      <p:ext uri="{BB962C8B-B14F-4D97-AF65-F5344CB8AC3E}">
        <p14:creationId xmlns:p14="http://schemas.microsoft.com/office/powerpoint/2010/main" val="2805474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a:stretch>
            <a:fillRect/>
          </a:stretch>
        </p:blipFill>
        <p:spPr>
          <a:xfrm>
            <a:off x="2286" y="1000"/>
            <a:ext cx="9139428" cy="5141500"/>
          </a:xfrm>
          <a:prstGeom prst="rect">
            <a:avLst/>
          </a:prstGeom>
        </p:spPr>
      </p:pic>
      <p:sp>
        <p:nvSpPr>
          <p:cNvPr id="3" name="Text Placeholder 2"/>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6" name="Picture 5" descr="A picture containing object&#10;&#10;Description automatically generated">
            <a:extLst>
              <a:ext uri="{FF2B5EF4-FFF2-40B4-BE49-F238E27FC236}">
                <a16:creationId xmlns:a16="http://schemas.microsoft.com/office/drawing/2014/main" id="{425DF125-E328-3D4A-9ACD-F25FCF6F7655}"/>
              </a:ext>
            </a:extLst>
          </p:cNvPr>
          <p:cNvPicPr>
            <a:picLocks noChangeAspect="1"/>
          </p:cNvPicPr>
          <p:nvPr userDrawn="1"/>
        </p:nvPicPr>
        <p:blipFill>
          <a:blip r:embed="rId3"/>
          <a:stretch>
            <a:fillRect/>
          </a:stretch>
        </p:blipFill>
        <p:spPr>
          <a:xfrm>
            <a:off x="553590" y="541286"/>
            <a:ext cx="2763273" cy="539496"/>
          </a:xfrm>
          <a:prstGeom prst="rect">
            <a:avLst/>
          </a:prstGeom>
        </p:spPr>
      </p:pic>
    </p:spTree>
    <p:extLst>
      <p:ext uri="{BB962C8B-B14F-4D97-AF65-F5344CB8AC3E}">
        <p14:creationId xmlns:p14="http://schemas.microsoft.com/office/powerpoint/2010/main" val="328928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a:stretch>
            <a:fillRect/>
          </a:stretch>
        </p:blipFill>
        <p:spPr>
          <a:xfrm>
            <a:off x="4063" y="2000"/>
            <a:ext cx="9135874" cy="5139500"/>
          </a:xfrm>
          <a:prstGeom prst="rect">
            <a:avLst/>
          </a:prstGeom>
        </p:spPr>
      </p:pic>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7" name="Picture 6">
            <a:extLst>
              <a:ext uri="{FF2B5EF4-FFF2-40B4-BE49-F238E27FC236}">
                <a16:creationId xmlns:a16="http://schemas.microsoft.com/office/drawing/2014/main" id="{740A04F4-EA7B-EB4F-B3ED-293C04F28EAF}"/>
              </a:ext>
            </a:extLst>
          </p:cNvPr>
          <p:cNvPicPr>
            <a:picLocks noChangeAspect="1"/>
          </p:cNvPicPr>
          <p:nvPr userDrawn="1"/>
        </p:nvPicPr>
        <p:blipFill>
          <a:blip r:embed="rId3"/>
          <a:stretch>
            <a:fillRect/>
          </a:stretch>
        </p:blipFill>
        <p:spPr>
          <a:xfrm>
            <a:off x="553590" y="541287"/>
            <a:ext cx="2651760" cy="517724"/>
          </a:xfrm>
          <a:prstGeom prst="rect">
            <a:avLst/>
          </a:prstGeom>
        </p:spPr>
      </p:pic>
      <p:sp>
        <p:nvSpPr>
          <p:cNvPr id="6" name="Text Placeholder 2">
            <a:extLst>
              <a:ext uri="{FF2B5EF4-FFF2-40B4-BE49-F238E27FC236}">
                <a16:creationId xmlns:a16="http://schemas.microsoft.com/office/drawing/2014/main" id="{DD325C8F-9E00-C040-8271-78BB4DC84892}"/>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Tree>
    <p:extLst>
      <p:ext uri="{BB962C8B-B14F-4D97-AF65-F5344CB8AC3E}">
        <p14:creationId xmlns:p14="http://schemas.microsoft.com/office/powerpoint/2010/main" val="741783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a:stretch>
            <a:fillRect/>
          </a:stretch>
        </p:blipFill>
        <p:spPr>
          <a:xfrm>
            <a:off x="4062" y="2000"/>
            <a:ext cx="9135874" cy="5139500"/>
          </a:xfrm>
          <a:prstGeom prst="rect">
            <a:avLst/>
          </a:prstGeom>
        </p:spPr>
      </p:pic>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6" name="Picture 5" descr="A picture containing object&#10;&#10;Description automatically generated">
            <a:extLst>
              <a:ext uri="{FF2B5EF4-FFF2-40B4-BE49-F238E27FC236}">
                <a16:creationId xmlns:a16="http://schemas.microsoft.com/office/drawing/2014/main" id="{425DF125-E328-3D4A-9ACD-F25FCF6F7655}"/>
              </a:ext>
            </a:extLst>
          </p:cNvPr>
          <p:cNvPicPr>
            <a:picLocks noChangeAspect="1"/>
          </p:cNvPicPr>
          <p:nvPr userDrawn="1"/>
        </p:nvPicPr>
        <p:blipFill>
          <a:blip r:embed="rId3"/>
          <a:stretch>
            <a:fillRect/>
          </a:stretch>
        </p:blipFill>
        <p:spPr>
          <a:xfrm>
            <a:off x="553590" y="541288"/>
            <a:ext cx="2468880" cy="482018"/>
          </a:xfrm>
          <a:prstGeom prst="rect">
            <a:avLst/>
          </a:prstGeom>
        </p:spPr>
      </p:pic>
      <p:sp>
        <p:nvSpPr>
          <p:cNvPr id="7" name="Text Placeholder 2">
            <a:extLst>
              <a:ext uri="{FF2B5EF4-FFF2-40B4-BE49-F238E27FC236}">
                <a16:creationId xmlns:a16="http://schemas.microsoft.com/office/drawing/2014/main" id="{56A57CBD-A9F2-664D-907B-A0E95B5B1CC7}"/>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Tree>
    <p:extLst>
      <p:ext uri="{BB962C8B-B14F-4D97-AF65-F5344CB8AC3E}">
        <p14:creationId xmlns:p14="http://schemas.microsoft.com/office/powerpoint/2010/main" val="2905130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077" y="863601"/>
            <a:ext cx="8055748"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6000"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721332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7" y="863601"/>
            <a:ext cx="3971149"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4630480" y="863601"/>
            <a:ext cx="3972956"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18A545C6-A120-9B45-B8A9-6D40966C369B}"/>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2" name="Rectangle 5">
            <a:extLst>
              <a:ext uri="{FF2B5EF4-FFF2-40B4-BE49-F238E27FC236}">
                <a16:creationId xmlns:a16="http://schemas.microsoft.com/office/drawing/2014/main" id="{2FCD4842-4E3F-4042-898B-956A5334ED27}"/>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10" name="Straight Connector 9">
            <a:extLst>
              <a:ext uri="{FF2B5EF4-FFF2-40B4-BE49-F238E27FC236}">
                <a16:creationId xmlns:a16="http://schemas.microsoft.com/office/drawing/2014/main" id="{BEA8C8C7-624A-2D46-841D-862B5B057AC1}"/>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60253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3284253" y="863601"/>
            <a:ext cx="2603094"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a:extLst>
              <a:ext uri="{FF2B5EF4-FFF2-40B4-BE49-F238E27FC236}">
                <a16:creationId xmlns:a16="http://schemas.microsoft.com/office/drawing/2014/main" id="{05E36F38-EE00-7A4B-A32F-A4AB5D8E7FF2}"/>
              </a:ext>
            </a:extLst>
          </p:cNvPr>
          <p:cNvSpPr>
            <a:spLocks noGrp="1"/>
          </p:cNvSpPr>
          <p:nvPr>
            <p:ph sz="quarter" idx="15"/>
          </p:nvPr>
        </p:nvSpPr>
        <p:spPr>
          <a:xfrm>
            <a:off x="6003776" y="863601"/>
            <a:ext cx="2599660"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6">
            <a:extLst>
              <a:ext uri="{FF2B5EF4-FFF2-40B4-BE49-F238E27FC236}">
                <a16:creationId xmlns:a16="http://schemas.microsoft.com/office/drawing/2014/main" id="{58842B0E-1184-8C47-8BC3-6762905E1D47}"/>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B1BF488B-DF6E-AA43-B948-F03A6AE5016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12" name="Straight Connector 11">
            <a:extLst>
              <a:ext uri="{FF2B5EF4-FFF2-40B4-BE49-F238E27FC236}">
                <a16:creationId xmlns:a16="http://schemas.microsoft.com/office/drawing/2014/main" id="{55FAA21C-27BA-0547-ACD9-587773E580D0}"/>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6344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33810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7" y="863601"/>
            <a:ext cx="3971149"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4630480" y="863601"/>
            <a:ext cx="3972956"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18A545C6-A120-9B45-B8A9-6D40966C369B}"/>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2" name="Rectangle 5">
            <a:extLst>
              <a:ext uri="{FF2B5EF4-FFF2-40B4-BE49-F238E27FC236}">
                <a16:creationId xmlns:a16="http://schemas.microsoft.com/office/drawing/2014/main" id="{2FCD4842-4E3F-4042-898B-956A5334ED27}"/>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3" name="Straight Connector 2">
            <a:extLst>
              <a:ext uri="{FF2B5EF4-FFF2-40B4-BE49-F238E27FC236}">
                <a16:creationId xmlns:a16="http://schemas.microsoft.com/office/drawing/2014/main" id="{1815376F-121B-1A34-4A90-079C6AF6A2F3}"/>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13947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Picture Placeholder 6">
            <a:extLst>
              <a:ext uri="{FF2B5EF4-FFF2-40B4-BE49-F238E27FC236}">
                <a16:creationId xmlns:a16="http://schemas.microsoft.com/office/drawing/2014/main" id="{D64F03B8-6FA1-7D44-8A25-9087ABC76E85}"/>
              </a:ext>
            </a:extLst>
          </p:cNvPr>
          <p:cNvSpPr>
            <a:spLocks noGrp="1"/>
          </p:cNvSpPr>
          <p:nvPr>
            <p:ph type="pic" sz="quarter" idx="14"/>
          </p:nvPr>
        </p:nvSpPr>
        <p:spPr>
          <a:xfrm>
            <a:off x="3288082" y="863600"/>
            <a:ext cx="5325374" cy="3419475"/>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Rectangle 6">
            <a:extLst>
              <a:ext uri="{FF2B5EF4-FFF2-40B4-BE49-F238E27FC236}">
                <a16:creationId xmlns:a16="http://schemas.microsoft.com/office/drawing/2014/main" id="{47BC5648-D86D-1F4F-8D06-B765F91CA13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4DED0C2B-680C-C849-886B-95C255B06945}"/>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11" name="Straight Connector 10">
            <a:extLst>
              <a:ext uri="{FF2B5EF4-FFF2-40B4-BE49-F238E27FC236}">
                <a16:creationId xmlns:a16="http://schemas.microsoft.com/office/drawing/2014/main" id="{C6020199-C5A7-BC43-938D-01393FF8F15E}"/>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40721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8" y="241584"/>
            <a:ext cx="7571312"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Table Placeholder 8">
            <a:extLst>
              <a:ext uri="{FF2B5EF4-FFF2-40B4-BE49-F238E27FC236}">
                <a16:creationId xmlns:a16="http://schemas.microsoft.com/office/drawing/2014/main" id="{A787EECC-F2E3-0946-9D2E-4318930B8737}"/>
              </a:ext>
            </a:extLst>
          </p:cNvPr>
          <p:cNvSpPr>
            <a:spLocks noGrp="1"/>
          </p:cNvSpPr>
          <p:nvPr>
            <p:ph type="tbl" sz="quarter" idx="14"/>
          </p:nvPr>
        </p:nvSpPr>
        <p:spPr>
          <a:xfrm>
            <a:off x="552391" y="858788"/>
            <a:ext cx="8051043" cy="3424454"/>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0" name="Rectangle 6">
            <a:extLst>
              <a:ext uri="{FF2B5EF4-FFF2-40B4-BE49-F238E27FC236}">
                <a16:creationId xmlns:a16="http://schemas.microsoft.com/office/drawing/2014/main" id="{B568CC1F-705E-CD4C-8292-333F7380A5B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CA7303F7-E442-6547-9ADE-9874399462E2}"/>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11" name="Straight Connector 10">
            <a:extLst>
              <a:ext uri="{FF2B5EF4-FFF2-40B4-BE49-F238E27FC236}">
                <a16:creationId xmlns:a16="http://schemas.microsoft.com/office/drawing/2014/main" id="{A18E61A7-282D-9D4C-9ED3-9FE77F148812}"/>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61869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77491"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Slide Number Placeholder 6">
            <a:extLst>
              <a:ext uri="{FF2B5EF4-FFF2-40B4-BE49-F238E27FC236}">
                <a16:creationId xmlns:a16="http://schemas.microsoft.com/office/drawing/2014/main" id="{B09FD79F-CAA3-B84C-B8F1-19116D429C74}"/>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304AE191-CD74-884A-BF78-FA62A6415154}"/>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9" name="Straight Connector 8">
            <a:extLst>
              <a:ext uri="{FF2B5EF4-FFF2-40B4-BE49-F238E27FC236}">
                <a16:creationId xmlns:a16="http://schemas.microsoft.com/office/drawing/2014/main" id="{17EA31C0-CCB1-2C40-9568-1A56D2C74762}"/>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1902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5" name="Rectangle 6">
            <a:extLst>
              <a:ext uri="{FF2B5EF4-FFF2-40B4-BE49-F238E27FC236}">
                <a16:creationId xmlns:a16="http://schemas.microsoft.com/office/drawing/2014/main" id="{F151890B-83E8-534B-9662-EE517E1C6DC0}"/>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6" name="Footer Placeholder 5">
            <a:extLst>
              <a:ext uri="{FF2B5EF4-FFF2-40B4-BE49-F238E27FC236}">
                <a16:creationId xmlns:a16="http://schemas.microsoft.com/office/drawing/2014/main" id="{6002994C-E58A-A443-9CD9-B2233E0CB14A}"/>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spTree>
    <p:extLst>
      <p:ext uri="{BB962C8B-B14F-4D97-AF65-F5344CB8AC3E}">
        <p14:creationId xmlns:p14="http://schemas.microsoft.com/office/powerpoint/2010/main" val="4082276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EFC6AE-FC76-B844-9D31-9E29A41606B8}"/>
              </a:ext>
            </a:extLst>
          </p:cNvPr>
          <p:cNvSpPr/>
          <p:nvPr userDrawn="1"/>
        </p:nvSpPr>
        <p:spPr>
          <a:xfrm rot="10800000">
            <a:off x="0" y="0"/>
            <a:ext cx="9144000" cy="5150374"/>
          </a:xfrm>
          <a:prstGeom prst="rect">
            <a:avLst/>
          </a:prstGeom>
          <a:gradFill>
            <a:gsLst>
              <a:gs pos="100000">
                <a:srgbClr val="C4C1DF"/>
              </a:gs>
              <a:gs pos="0">
                <a:srgbClr val="FBF5E5"/>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t"/>
          <a:lstStyle/>
          <a:p>
            <a:pPr algn="ctr"/>
            <a:endParaRPr lang="en-US" sz="900" err="1">
              <a:solidFill>
                <a:srgbClr val="FFFFFF"/>
              </a:solidFill>
              <a:latin typeface="Calibri Light"/>
              <a:cs typeface="Calibri Light"/>
            </a:endParaRPr>
          </a:p>
        </p:txBody>
      </p:sp>
      <p:cxnSp>
        <p:nvCxnSpPr>
          <p:cNvPr id="7" name="Straight Connector 6">
            <a:extLst>
              <a:ext uri="{FF2B5EF4-FFF2-40B4-BE49-F238E27FC236}">
                <a16:creationId xmlns:a16="http://schemas.microsoft.com/office/drawing/2014/main" id="{F6524CED-7885-CC43-A19B-3F213E15602B}"/>
              </a:ext>
            </a:extLst>
          </p:cNvPr>
          <p:cNvCxnSpPr>
            <a:cxnSpLocks/>
          </p:cNvCxnSpPr>
          <p:nvPr userDrawn="1"/>
        </p:nvCxnSpPr>
        <p:spPr bwMode="auto">
          <a:xfrm>
            <a:off x="0" y="1102470"/>
            <a:ext cx="457200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8" name="Content Placeholder 4">
            <a:extLst>
              <a:ext uri="{FF2B5EF4-FFF2-40B4-BE49-F238E27FC236}">
                <a16:creationId xmlns:a16="http://schemas.microsoft.com/office/drawing/2014/main" id="{18908A05-DE5B-CB4E-A038-3DFB77263C16}"/>
              </a:ext>
            </a:extLst>
          </p:cNvPr>
          <p:cNvSpPr>
            <a:spLocks noGrp="1"/>
          </p:cNvSpPr>
          <p:nvPr>
            <p:ph sz="quarter" idx="10" hasCustomPrompt="1"/>
          </p:nvPr>
        </p:nvSpPr>
        <p:spPr>
          <a:xfrm>
            <a:off x="486697" y="1250061"/>
            <a:ext cx="4085303" cy="1292225"/>
          </a:xfrm>
          <a:prstGeom prst="rect">
            <a:avLst/>
          </a:prstGeom>
        </p:spPr>
        <p:txBody>
          <a:bodyPr lIns="0" tIns="0" rIns="0" bIns="0"/>
          <a:lstStyle>
            <a:lvl1pPr algn="l">
              <a:defRPr sz="2800" b="1">
                <a:solidFill>
                  <a:srgbClr val="503291"/>
                </a:solidFill>
                <a:latin typeface="Calibri" panose="020F0502020204030204" pitchFamily="34" charset="0"/>
                <a:cs typeface="Calibri" panose="020F0502020204030204" pitchFamily="34" charset="0"/>
              </a:defRPr>
            </a:lvl1pPr>
            <a:lvl2pPr marL="0" indent="0" algn="l">
              <a:buNone/>
              <a:defRPr sz="1800">
                <a:solidFill>
                  <a:srgbClr val="21BECE"/>
                </a:solidFill>
                <a:latin typeface="Calibri" panose="020F0502020204030204" pitchFamily="34" charset="0"/>
                <a:cs typeface="Calibri" panose="020F0502020204030204" pitchFamily="34" charset="0"/>
              </a:defRPr>
            </a:lvl2pPr>
            <a:lvl3pPr algn="r">
              <a:defRPr/>
            </a:lvl3pPr>
            <a:lvl4pPr algn="r">
              <a:defRPr/>
            </a:lvl4pPr>
            <a:lvl5pPr algn="r">
              <a:defRPr/>
            </a:lvl5pPr>
          </a:lstStyle>
          <a:p>
            <a:pPr lvl="0"/>
            <a:r>
              <a:rPr lang="en-US"/>
              <a:t>Divider Title</a:t>
            </a:r>
          </a:p>
          <a:p>
            <a:pPr lvl="1"/>
            <a:r>
              <a:rPr lang="en-US"/>
              <a:t>Subtitle</a:t>
            </a:r>
          </a:p>
        </p:txBody>
      </p:sp>
      <p:pic>
        <p:nvPicPr>
          <p:cNvPr id="9" name="Picture 8">
            <a:extLst>
              <a:ext uri="{FF2B5EF4-FFF2-40B4-BE49-F238E27FC236}">
                <a16:creationId xmlns:a16="http://schemas.microsoft.com/office/drawing/2014/main" id="{4FB4406B-C70E-D546-A0A6-60EB97E37AD8}"/>
              </a:ext>
            </a:extLst>
          </p:cNvPr>
          <p:cNvPicPr>
            <a:picLocks noChangeAspect="1"/>
          </p:cNvPicPr>
          <p:nvPr userDrawn="1"/>
        </p:nvPicPr>
        <p:blipFill>
          <a:blip r:embed="rId2"/>
          <a:stretch>
            <a:fillRect/>
          </a:stretch>
        </p:blipFill>
        <p:spPr>
          <a:xfrm>
            <a:off x="486611" y="493099"/>
            <a:ext cx="1828800" cy="357051"/>
          </a:xfrm>
          <a:prstGeom prst="rect">
            <a:avLst/>
          </a:prstGeom>
        </p:spPr>
      </p:pic>
    </p:spTree>
    <p:extLst>
      <p:ext uri="{BB962C8B-B14F-4D97-AF65-F5344CB8AC3E}">
        <p14:creationId xmlns:p14="http://schemas.microsoft.com/office/powerpoint/2010/main" val="1197889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12DE-168D-9143-B6B2-31E48E149D24}"/>
              </a:ext>
            </a:extLst>
          </p:cNvPr>
          <p:cNvSpPr>
            <a:spLocks noGrp="1"/>
          </p:cNvSpPr>
          <p:nvPr>
            <p:ph type="title" hasCustomPrompt="1"/>
          </p:nvPr>
        </p:nvSpPr>
        <p:spPr>
          <a:xfrm>
            <a:off x="1590261" y="635508"/>
            <a:ext cx="6925089" cy="270843"/>
          </a:xfrm>
        </p:spPr>
        <p:txBody>
          <a:bodyPr/>
          <a:lstStyle>
            <a:lvl1pPr>
              <a:defRPr b="1" i="0">
                <a:solidFill>
                  <a:srgbClr val="00205C"/>
                </a:solidFill>
                <a:latin typeface="Helvetica" pitchFamily="2" charset="0"/>
              </a:defRPr>
            </a:lvl1pPr>
          </a:lstStyle>
          <a:p>
            <a:r>
              <a:rPr lang="en-US"/>
              <a:t>Inner Slide Option 1</a:t>
            </a:r>
          </a:p>
        </p:txBody>
      </p:sp>
      <p:sp>
        <p:nvSpPr>
          <p:cNvPr id="3" name="Content Placeholder 2">
            <a:extLst>
              <a:ext uri="{FF2B5EF4-FFF2-40B4-BE49-F238E27FC236}">
                <a16:creationId xmlns:a16="http://schemas.microsoft.com/office/drawing/2014/main" id="{2B59B3F7-A1AC-8F49-A2B2-D6E28D100D7B}"/>
              </a:ext>
            </a:extLst>
          </p:cNvPr>
          <p:cNvSpPr>
            <a:spLocks noGrp="1"/>
          </p:cNvSpPr>
          <p:nvPr>
            <p:ph idx="1"/>
          </p:nvPr>
        </p:nvSpPr>
        <p:spPr>
          <a:xfrm>
            <a:off x="628650" y="1369219"/>
            <a:ext cx="7886700" cy="3108359"/>
          </a:xfrm>
        </p:spPr>
        <p:txBody>
          <a:bodyPr/>
          <a:lstStyle>
            <a:lvl1pPr>
              <a:defRPr b="0" i="0">
                <a:solidFill>
                  <a:srgbClr val="00205C"/>
                </a:solidFill>
                <a:latin typeface="Helvetica" pitchFamily="2" charset="0"/>
              </a:defRPr>
            </a:lvl1pPr>
            <a:lvl2pPr>
              <a:defRPr b="0" i="0">
                <a:solidFill>
                  <a:srgbClr val="00205C"/>
                </a:solidFill>
                <a:latin typeface="Helvetica" pitchFamily="2" charset="0"/>
              </a:defRPr>
            </a:lvl2pPr>
            <a:lvl3pPr>
              <a:defRPr b="0" i="0">
                <a:solidFill>
                  <a:srgbClr val="00205C"/>
                </a:solidFill>
                <a:latin typeface="Helvetica" pitchFamily="2" charset="0"/>
              </a:defRPr>
            </a:lvl3pPr>
            <a:lvl4pPr>
              <a:defRPr b="0" i="0">
                <a:solidFill>
                  <a:srgbClr val="00205C"/>
                </a:solidFill>
                <a:latin typeface="Helvetica" pitchFamily="2" charset="0"/>
              </a:defRPr>
            </a:lvl4pPr>
            <a:lvl5pPr>
              <a:defRPr b="0" i="0">
                <a:solidFill>
                  <a:srgbClr val="00205C"/>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543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D2A10-2BC7-844E-81CB-410074ED40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08" y="2000"/>
            <a:ext cx="9180907" cy="5141500"/>
          </a:xfrm>
          <a:prstGeom prst="rect">
            <a:avLst/>
          </a:prstGeom>
        </p:spPr>
      </p:pic>
      <p:sp>
        <p:nvSpPr>
          <p:cNvPr id="3" name="Text Placeholder 2"/>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pic>
        <p:nvPicPr>
          <p:cNvPr id="6" name="Picture 5" descr="A purple and blue text on a black background&#10;&#10;Description automatically generated">
            <a:extLst>
              <a:ext uri="{FF2B5EF4-FFF2-40B4-BE49-F238E27FC236}">
                <a16:creationId xmlns:a16="http://schemas.microsoft.com/office/drawing/2014/main" id="{30CA9F4E-D11E-1900-54A6-2C64479466CD}"/>
              </a:ext>
            </a:extLst>
          </p:cNvPr>
          <p:cNvPicPr>
            <a:picLocks noChangeAspect="1"/>
          </p:cNvPicPr>
          <p:nvPr userDrawn="1"/>
        </p:nvPicPr>
        <p:blipFill>
          <a:blip r:embed="rId3"/>
          <a:stretch>
            <a:fillRect/>
          </a:stretch>
        </p:blipFill>
        <p:spPr>
          <a:xfrm>
            <a:off x="410570" y="435955"/>
            <a:ext cx="2521710" cy="484236"/>
          </a:xfrm>
          <a:prstGeom prst="rect">
            <a:avLst/>
          </a:prstGeom>
        </p:spPr>
      </p:pic>
    </p:spTree>
    <p:extLst>
      <p:ext uri="{BB962C8B-B14F-4D97-AF65-F5344CB8AC3E}">
        <p14:creationId xmlns:p14="http://schemas.microsoft.com/office/powerpoint/2010/main" val="2091451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bg1"/>
        </a:solidFill>
        <a:effectLst/>
      </p:bgPr>
    </p:bg>
    <p:spTree>
      <p:nvGrpSpPr>
        <p:cNvPr id="1" name=""/>
        <p:cNvGrpSpPr/>
        <p:nvPr/>
      </p:nvGrpSpPr>
      <p:grpSpPr>
        <a:xfrm>
          <a:off x="0" y="0"/>
          <a:ext cx="0" cy="0"/>
          <a:chOff x="0" y="0"/>
          <a:chExt cx="0" cy="0"/>
        </a:xfrm>
      </p:grpSpPr>
      <p:pic>
        <p:nvPicPr>
          <p:cNvPr id="4" name="Picture 3" descr="A person and person holding a dog&#10;&#10;Description automatically generated with low confidence">
            <a:extLst>
              <a:ext uri="{FF2B5EF4-FFF2-40B4-BE49-F238E27FC236}">
                <a16:creationId xmlns:a16="http://schemas.microsoft.com/office/drawing/2014/main" id="{ED09AC2E-0549-471F-1F18-F5A592ECA8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493" r="17295"/>
          <a:stretch/>
        </p:blipFill>
        <p:spPr>
          <a:xfrm>
            <a:off x="2014417" y="0"/>
            <a:ext cx="7129583" cy="5143500"/>
          </a:xfrm>
          <a:prstGeom prst="rect">
            <a:avLst/>
          </a:prstGeom>
        </p:spPr>
      </p:pic>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sp>
        <p:nvSpPr>
          <p:cNvPr id="6" name="Text Placeholder 2">
            <a:extLst>
              <a:ext uri="{FF2B5EF4-FFF2-40B4-BE49-F238E27FC236}">
                <a16:creationId xmlns:a16="http://schemas.microsoft.com/office/drawing/2014/main" id="{DD325C8F-9E00-C040-8271-78BB4DC84892}"/>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sp>
        <p:nvSpPr>
          <p:cNvPr id="5" name="Rectangle 4">
            <a:extLst>
              <a:ext uri="{FF2B5EF4-FFF2-40B4-BE49-F238E27FC236}">
                <a16:creationId xmlns:a16="http://schemas.microsoft.com/office/drawing/2014/main" id="{94162407-AA0C-9312-9059-6BFB860C46B9}"/>
              </a:ext>
            </a:extLst>
          </p:cNvPr>
          <p:cNvSpPr/>
          <p:nvPr userDrawn="1"/>
        </p:nvSpPr>
        <p:spPr>
          <a:xfrm>
            <a:off x="0" y="0"/>
            <a:ext cx="9179560" cy="5143500"/>
          </a:xfrm>
          <a:prstGeom prst="rect">
            <a:avLst/>
          </a:prstGeom>
          <a:gradFill>
            <a:gsLst>
              <a:gs pos="22000">
                <a:schemeClr val="bg1"/>
              </a:gs>
              <a:gs pos="42000">
                <a:schemeClr val="bg1">
                  <a:alpha val="75000"/>
                </a:schemeClr>
              </a:gs>
              <a:gs pos="67000">
                <a:schemeClr val="bg1">
                  <a:alpha val="12000"/>
                </a:schemeClr>
              </a:gs>
              <a:gs pos="100000">
                <a:schemeClr val="bg1">
                  <a:alpha val="0"/>
                </a:schemeClr>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520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6_Title">
    <p:bg>
      <p:bgPr>
        <a:solidFill>
          <a:schemeClr val="bg1"/>
        </a:solidFill>
        <a:effectLst/>
      </p:bgPr>
    </p:bg>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A22F1C81-DE1C-A249-A2E3-F45F44FB4A38}"/>
              </a:ext>
            </a:extLst>
          </p:cNvPr>
          <p:cNvSpPr>
            <a:spLocks noGrp="1" noChangeArrowheads="1"/>
          </p:cNvSpPr>
          <p:nvPr>
            <p:ph type="subTitle" idx="1" hasCustomPrompt="1"/>
          </p:nvPr>
        </p:nvSpPr>
        <p:spPr>
          <a:xfrm>
            <a:off x="6644669" y="4788237"/>
            <a:ext cx="1945878" cy="184666"/>
          </a:xfrm>
        </p:spPr>
        <p:txBody>
          <a:bodyPr wrap="square" bIns="0" anchor="t">
            <a:spAutoFit/>
          </a:bodyPr>
          <a:lstStyle>
            <a:lvl1pPr marL="0" indent="0" algn="r">
              <a:buFontTx/>
              <a:buNone/>
              <a:defRPr sz="1200" b="0">
                <a:solidFill>
                  <a:schemeClr val="bg1"/>
                </a:solidFill>
                <a:latin typeface="Calibri" panose="020F0502020204030204" pitchFamily="34" charset="0"/>
                <a:cs typeface="Calibri" panose="020F0502020204030204" pitchFamily="34" charset="0"/>
              </a:defRPr>
            </a:lvl1pPr>
          </a:lstStyle>
          <a:p>
            <a:r>
              <a:rPr lang="en-US"/>
              <a:t>Date</a:t>
            </a:r>
          </a:p>
        </p:txBody>
      </p:sp>
      <p:sp>
        <p:nvSpPr>
          <p:cNvPr id="6" name="Text Placeholder 2">
            <a:extLst>
              <a:ext uri="{FF2B5EF4-FFF2-40B4-BE49-F238E27FC236}">
                <a16:creationId xmlns:a16="http://schemas.microsoft.com/office/drawing/2014/main" id="{DD325C8F-9E00-C040-8271-78BB4DC84892}"/>
              </a:ext>
            </a:extLst>
          </p:cNvPr>
          <p:cNvSpPr>
            <a:spLocks noGrp="1"/>
          </p:cNvSpPr>
          <p:nvPr>
            <p:ph type="body" sz="quarter" idx="10" hasCustomPrompt="1"/>
          </p:nvPr>
        </p:nvSpPr>
        <p:spPr>
          <a:xfrm>
            <a:off x="553590" y="3786677"/>
            <a:ext cx="8036957" cy="885215"/>
          </a:xfrm>
        </p:spPr>
        <p:txBody>
          <a:bodyPr anchor="ctr"/>
          <a:lstStyle>
            <a:lvl1pPr>
              <a:lnSpc>
                <a:spcPct val="90000"/>
              </a:lnSpc>
              <a:spcBef>
                <a:spcPts val="1000"/>
              </a:spcBef>
              <a:defRPr sz="2800" b="1">
                <a:solidFill>
                  <a:schemeClr val="bg1"/>
                </a:solidFill>
                <a:latin typeface="Calibri" panose="020F0502020204030204" pitchFamily="34" charset="0"/>
                <a:cs typeface="Calibri" panose="020F0502020204030204" pitchFamily="34" charset="0"/>
              </a:defRPr>
            </a:lvl1pPr>
            <a:lvl2pPr marL="0" indent="0">
              <a:spcBef>
                <a:spcPts val="1000"/>
              </a:spcBef>
              <a:buNone/>
              <a:defRPr sz="1800" b="0">
                <a:solidFill>
                  <a:schemeClr val="bg1"/>
                </a:solidFill>
                <a:latin typeface="Calibri" panose="020F0502020204030204" pitchFamily="34" charset="0"/>
                <a:cs typeface="Calibri" panose="020F0502020204030204" pitchFamily="34" charset="0"/>
              </a:defRPr>
            </a:lvl2pPr>
          </a:lstStyle>
          <a:p>
            <a:pPr lvl="0"/>
            <a:r>
              <a:rPr lang="en-US"/>
              <a:t>Title</a:t>
            </a:r>
          </a:p>
          <a:p>
            <a:pPr lvl="1"/>
            <a:r>
              <a:rPr lang="en-US"/>
              <a:t>Subtitle</a:t>
            </a:r>
          </a:p>
        </p:txBody>
      </p:sp>
      <p:pic>
        <p:nvPicPr>
          <p:cNvPr id="4" name="Picture 3" descr="A picture containing indoor&#10;&#10;Description automatically generated">
            <a:extLst>
              <a:ext uri="{FF2B5EF4-FFF2-40B4-BE49-F238E27FC236}">
                <a16:creationId xmlns:a16="http://schemas.microsoft.com/office/drawing/2014/main" id="{BC5C81E3-35E5-9186-97BC-E1419BF9AA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810"/>
          <a:stretch/>
        </p:blipFill>
        <p:spPr>
          <a:xfrm flipH="1">
            <a:off x="3002280" y="0"/>
            <a:ext cx="6141720" cy="5234894"/>
          </a:xfrm>
          <a:prstGeom prst="rect">
            <a:avLst/>
          </a:prstGeom>
        </p:spPr>
      </p:pic>
      <p:sp>
        <p:nvSpPr>
          <p:cNvPr id="5" name="Rectangle 4">
            <a:extLst>
              <a:ext uri="{FF2B5EF4-FFF2-40B4-BE49-F238E27FC236}">
                <a16:creationId xmlns:a16="http://schemas.microsoft.com/office/drawing/2014/main" id="{94162407-AA0C-9312-9059-6BFB860C46B9}"/>
              </a:ext>
            </a:extLst>
          </p:cNvPr>
          <p:cNvSpPr/>
          <p:nvPr userDrawn="1"/>
        </p:nvSpPr>
        <p:spPr>
          <a:xfrm>
            <a:off x="0" y="0"/>
            <a:ext cx="9144000" cy="5143500"/>
          </a:xfrm>
          <a:prstGeom prst="rect">
            <a:avLst/>
          </a:prstGeom>
          <a:gradFill>
            <a:gsLst>
              <a:gs pos="0">
                <a:schemeClr val="bg1"/>
              </a:gs>
              <a:gs pos="40000">
                <a:schemeClr val="bg1">
                  <a:alpha val="87000"/>
                </a:schemeClr>
              </a:gs>
              <a:gs pos="68000">
                <a:schemeClr val="bg1">
                  <a:alpha val="20000"/>
                </a:schemeClr>
              </a:gs>
              <a:gs pos="100000">
                <a:schemeClr val="bg1">
                  <a:alpha val="7000"/>
                </a:schemeClr>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362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3431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077" y="863601"/>
            <a:ext cx="8055748"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vl6pPr marL="2286000" indent="0">
              <a:buNone/>
              <a:defRPr sz="1500"/>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3" name="Straight Connector 2">
            <a:extLst>
              <a:ext uri="{FF2B5EF4-FFF2-40B4-BE49-F238E27FC236}">
                <a16:creationId xmlns:a16="http://schemas.microsoft.com/office/drawing/2014/main" id="{235777C0-E59A-A9E5-6623-724654A515E2}"/>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629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33810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3284253" y="863601"/>
            <a:ext cx="2603094"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a:extLst>
              <a:ext uri="{FF2B5EF4-FFF2-40B4-BE49-F238E27FC236}">
                <a16:creationId xmlns:a16="http://schemas.microsoft.com/office/drawing/2014/main" id="{05E36F38-EE00-7A4B-A32F-A4AB5D8E7FF2}"/>
              </a:ext>
            </a:extLst>
          </p:cNvPr>
          <p:cNvSpPr>
            <a:spLocks noGrp="1"/>
          </p:cNvSpPr>
          <p:nvPr>
            <p:ph sz="quarter" idx="15"/>
          </p:nvPr>
        </p:nvSpPr>
        <p:spPr>
          <a:xfrm>
            <a:off x="6003776" y="863601"/>
            <a:ext cx="2599660"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6">
            <a:extLst>
              <a:ext uri="{FF2B5EF4-FFF2-40B4-BE49-F238E27FC236}">
                <a16:creationId xmlns:a16="http://schemas.microsoft.com/office/drawing/2014/main" id="{58842B0E-1184-8C47-8BC3-6762905E1D47}"/>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B1BF488B-DF6E-AA43-B948-F03A6AE5016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3" name="Straight Connector 2">
            <a:extLst>
              <a:ext uri="{FF2B5EF4-FFF2-40B4-BE49-F238E27FC236}">
                <a16:creationId xmlns:a16="http://schemas.microsoft.com/office/drawing/2014/main" id="{B43C0010-3F27-EA22-E515-4A49B300098D}"/>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15785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33810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7" y="863601"/>
            <a:ext cx="3971149"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4630480" y="863601"/>
            <a:ext cx="3972956"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6">
            <a:extLst>
              <a:ext uri="{FF2B5EF4-FFF2-40B4-BE49-F238E27FC236}">
                <a16:creationId xmlns:a16="http://schemas.microsoft.com/office/drawing/2014/main" id="{18A545C6-A120-9B45-B8A9-6D40966C369B}"/>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2" name="Rectangle 5">
            <a:extLst>
              <a:ext uri="{FF2B5EF4-FFF2-40B4-BE49-F238E27FC236}">
                <a16:creationId xmlns:a16="http://schemas.microsoft.com/office/drawing/2014/main" id="{2FCD4842-4E3F-4042-898B-956A5334ED27}"/>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3" name="Straight Connector 2">
            <a:extLst>
              <a:ext uri="{FF2B5EF4-FFF2-40B4-BE49-F238E27FC236}">
                <a16:creationId xmlns:a16="http://schemas.microsoft.com/office/drawing/2014/main" id="{1815376F-121B-1A34-4A90-079C6AF6A2F3}"/>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0415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33810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4" name="Content Placeholder 3">
            <a:extLst>
              <a:ext uri="{FF2B5EF4-FFF2-40B4-BE49-F238E27FC236}">
                <a16:creationId xmlns:a16="http://schemas.microsoft.com/office/drawing/2014/main" id="{4952E63D-4548-5B43-A275-309312A46FF1}"/>
              </a:ext>
            </a:extLst>
          </p:cNvPr>
          <p:cNvSpPr>
            <a:spLocks noGrp="1"/>
          </p:cNvSpPr>
          <p:nvPr>
            <p:ph sz="quarter" idx="14"/>
          </p:nvPr>
        </p:nvSpPr>
        <p:spPr>
          <a:xfrm>
            <a:off x="3284253" y="863601"/>
            <a:ext cx="2603094"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a:extLst>
              <a:ext uri="{FF2B5EF4-FFF2-40B4-BE49-F238E27FC236}">
                <a16:creationId xmlns:a16="http://schemas.microsoft.com/office/drawing/2014/main" id="{05E36F38-EE00-7A4B-A32F-A4AB5D8E7FF2}"/>
              </a:ext>
            </a:extLst>
          </p:cNvPr>
          <p:cNvSpPr>
            <a:spLocks noGrp="1"/>
          </p:cNvSpPr>
          <p:nvPr>
            <p:ph sz="quarter" idx="15"/>
          </p:nvPr>
        </p:nvSpPr>
        <p:spPr>
          <a:xfrm>
            <a:off x="6003776" y="863601"/>
            <a:ext cx="2599660" cy="3416004"/>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6">
            <a:extLst>
              <a:ext uri="{FF2B5EF4-FFF2-40B4-BE49-F238E27FC236}">
                <a16:creationId xmlns:a16="http://schemas.microsoft.com/office/drawing/2014/main" id="{58842B0E-1184-8C47-8BC3-6762905E1D47}"/>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B1BF488B-DF6E-AA43-B948-F03A6AE5016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3" name="Straight Connector 2">
            <a:extLst>
              <a:ext uri="{FF2B5EF4-FFF2-40B4-BE49-F238E27FC236}">
                <a16:creationId xmlns:a16="http://schemas.microsoft.com/office/drawing/2014/main" id="{B43C0010-3F27-EA22-E515-4A49B300098D}"/>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6100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7" y="3431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Picture Placeholder 6">
            <a:extLst>
              <a:ext uri="{FF2B5EF4-FFF2-40B4-BE49-F238E27FC236}">
                <a16:creationId xmlns:a16="http://schemas.microsoft.com/office/drawing/2014/main" id="{D64F03B8-6FA1-7D44-8A25-9087ABC76E85}"/>
              </a:ext>
            </a:extLst>
          </p:cNvPr>
          <p:cNvSpPr>
            <a:spLocks noGrp="1"/>
          </p:cNvSpPr>
          <p:nvPr>
            <p:ph type="pic" sz="quarter" idx="14"/>
          </p:nvPr>
        </p:nvSpPr>
        <p:spPr>
          <a:xfrm>
            <a:off x="3288082" y="863600"/>
            <a:ext cx="5325374" cy="3419475"/>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Rectangle 6">
            <a:extLst>
              <a:ext uri="{FF2B5EF4-FFF2-40B4-BE49-F238E27FC236}">
                <a16:creationId xmlns:a16="http://schemas.microsoft.com/office/drawing/2014/main" id="{47BC5648-D86D-1F4F-8D06-B765F91CA13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4DED0C2B-680C-C849-886B-95C255B06945}"/>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3" name="Straight Connector 2">
            <a:extLst>
              <a:ext uri="{FF2B5EF4-FFF2-40B4-BE49-F238E27FC236}">
                <a16:creationId xmlns:a16="http://schemas.microsoft.com/office/drawing/2014/main" id="{1FC5CD52-452A-B92A-9FB4-F020647693F8}"/>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9893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8" y="343184"/>
            <a:ext cx="7571312"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Table Placeholder 8">
            <a:extLst>
              <a:ext uri="{FF2B5EF4-FFF2-40B4-BE49-F238E27FC236}">
                <a16:creationId xmlns:a16="http://schemas.microsoft.com/office/drawing/2014/main" id="{A787EECC-F2E3-0946-9D2E-4318930B8737}"/>
              </a:ext>
            </a:extLst>
          </p:cNvPr>
          <p:cNvSpPr>
            <a:spLocks noGrp="1"/>
          </p:cNvSpPr>
          <p:nvPr>
            <p:ph type="tbl" sz="quarter" idx="14"/>
          </p:nvPr>
        </p:nvSpPr>
        <p:spPr>
          <a:xfrm>
            <a:off x="552391" y="858788"/>
            <a:ext cx="8051043" cy="3424454"/>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0" name="Rectangle 6">
            <a:extLst>
              <a:ext uri="{FF2B5EF4-FFF2-40B4-BE49-F238E27FC236}">
                <a16:creationId xmlns:a16="http://schemas.microsoft.com/office/drawing/2014/main" id="{B568CC1F-705E-CD4C-8292-333F7380A5B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CA7303F7-E442-6547-9ADE-9874399462E2}"/>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3" name="Straight Connector 2">
            <a:extLst>
              <a:ext uri="{FF2B5EF4-FFF2-40B4-BE49-F238E27FC236}">
                <a16:creationId xmlns:a16="http://schemas.microsoft.com/office/drawing/2014/main" id="{071D1497-7016-F095-E29B-40A5E1F6D45D}"/>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7171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7077" y="327967"/>
            <a:ext cx="7577491" cy="338554"/>
          </a:xfrm>
        </p:spPr>
        <p:txBody>
          <a:bodyPr/>
          <a:lstStyle>
            <a:lvl1pPr>
              <a:lnSpc>
                <a:spcPct val="100000"/>
              </a:lnSpc>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Slide Number Placeholder 6">
            <a:extLst>
              <a:ext uri="{FF2B5EF4-FFF2-40B4-BE49-F238E27FC236}">
                <a16:creationId xmlns:a16="http://schemas.microsoft.com/office/drawing/2014/main" id="{B09FD79F-CAA3-B84C-B8F1-19116D429C74}"/>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304AE191-CD74-884A-BF78-FA62A6415154}"/>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3" name="Straight Connector 2">
            <a:extLst>
              <a:ext uri="{FF2B5EF4-FFF2-40B4-BE49-F238E27FC236}">
                <a16:creationId xmlns:a16="http://schemas.microsoft.com/office/drawing/2014/main" id="{7300D63B-8F4F-0C1C-DFB3-7877A4EA1C02}"/>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05630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EFC6AE-FC76-B844-9D31-9E29A41606B8}"/>
              </a:ext>
            </a:extLst>
          </p:cNvPr>
          <p:cNvSpPr/>
          <p:nvPr userDrawn="1"/>
        </p:nvSpPr>
        <p:spPr>
          <a:xfrm rot="10800000">
            <a:off x="0" y="0"/>
            <a:ext cx="9144000" cy="5150374"/>
          </a:xfrm>
          <a:prstGeom prst="rect">
            <a:avLst/>
          </a:prstGeom>
          <a:gradFill>
            <a:gsLst>
              <a:gs pos="100000">
                <a:srgbClr val="C4C1DF"/>
              </a:gs>
              <a:gs pos="0">
                <a:srgbClr val="FBF5E5"/>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t"/>
          <a:lstStyle/>
          <a:p>
            <a:pPr algn="ctr"/>
            <a:endParaRPr lang="en-US" sz="900" err="1">
              <a:solidFill>
                <a:srgbClr val="FFFFFF"/>
              </a:solidFill>
              <a:latin typeface="Calibri Light"/>
              <a:cs typeface="Calibri Light"/>
            </a:endParaRPr>
          </a:p>
        </p:txBody>
      </p:sp>
      <p:cxnSp>
        <p:nvCxnSpPr>
          <p:cNvPr id="7" name="Straight Connector 6">
            <a:extLst>
              <a:ext uri="{FF2B5EF4-FFF2-40B4-BE49-F238E27FC236}">
                <a16:creationId xmlns:a16="http://schemas.microsoft.com/office/drawing/2014/main" id="{F6524CED-7885-CC43-A19B-3F213E15602B}"/>
              </a:ext>
            </a:extLst>
          </p:cNvPr>
          <p:cNvCxnSpPr>
            <a:cxnSpLocks/>
          </p:cNvCxnSpPr>
          <p:nvPr userDrawn="1"/>
        </p:nvCxnSpPr>
        <p:spPr bwMode="auto">
          <a:xfrm>
            <a:off x="0" y="1102470"/>
            <a:ext cx="457200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8" name="Content Placeholder 4">
            <a:extLst>
              <a:ext uri="{FF2B5EF4-FFF2-40B4-BE49-F238E27FC236}">
                <a16:creationId xmlns:a16="http://schemas.microsoft.com/office/drawing/2014/main" id="{18908A05-DE5B-CB4E-A038-3DFB77263C16}"/>
              </a:ext>
            </a:extLst>
          </p:cNvPr>
          <p:cNvSpPr>
            <a:spLocks noGrp="1"/>
          </p:cNvSpPr>
          <p:nvPr>
            <p:ph sz="quarter" idx="10" hasCustomPrompt="1"/>
          </p:nvPr>
        </p:nvSpPr>
        <p:spPr>
          <a:xfrm>
            <a:off x="486697" y="1250061"/>
            <a:ext cx="4085303" cy="1292225"/>
          </a:xfrm>
          <a:prstGeom prst="rect">
            <a:avLst/>
          </a:prstGeom>
        </p:spPr>
        <p:txBody>
          <a:bodyPr lIns="0" tIns="0" rIns="0" bIns="0"/>
          <a:lstStyle>
            <a:lvl1pPr algn="l">
              <a:defRPr sz="2800" b="1">
                <a:solidFill>
                  <a:srgbClr val="503291"/>
                </a:solidFill>
                <a:latin typeface="Calibri" panose="020F0502020204030204" pitchFamily="34" charset="0"/>
                <a:cs typeface="Calibri" panose="020F0502020204030204" pitchFamily="34" charset="0"/>
              </a:defRPr>
            </a:lvl1pPr>
            <a:lvl2pPr marL="0" indent="0" algn="l">
              <a:buNone/>
              <a:defRPr sz="1800">
                <a:solidFill>
                  <a:srgbClr val="21BECE"/>
                </a:solidFill>
                <a:latin typeface="Calibri" panose="020F0502020204030204" pitchFamily="34" charset="0"/>
                <a:cs typeface="Calibri" panose="020F0502020204030204" pitchFamily="34" charset="0"/>
              </a:defRPr>
            </a:lvl2pPr>
            <a:lvl3pPr algn="r">
              <a:defRPr/>
            </a:lvl3pPr>
            <a:lvl4pPr algn="r">
              <a:defRPr/>
            </a:lvl4pPr>
            <a:lvl5pPr algn="r">
              <a:defRPr/>
            </a:lvl5pPr>
          </a:lstStyle>
          <a:p>
            <a:pPr lvl="0"/>
            <a:r>
              <a:rPr lang="en-US"/>
              <a:t>Divider Title</a:t>
            </a:r>
          </a:p>
          <a:p>
            <a:pPr lvl="1"/>
            <a:r>
              <a:rPr lang="en-US"/>
              <a:t>Subtitle</a:t>
            </a:r>
          </a:p>
        </p:txBody>
      </p:sp>
      <p:pic>
        <p:nvPicPr>
          <p:cNvPr id="3" name="Picture 2" descr="A purple and blue text on a black background&#10;&#10;Description automatically generated">
            <a:extLst>
              <a:ext uri="{FF2B5EF4-FFF2-40B4-BE49-F238E27FC236}">
                <a16:creationId xmlns:a16="http://schemas.microsoft.com/office/drawing/2014/main" id="{68AFB523-3AD7-46B9-564E-74E6DECCF133}"/>
              </a:ext>
            </a:extLst>
          </p:cNvPr>
          <p:cNvPicPr>
            <a:picLocks noChangeAspect="1"/>
          </p:cNvPicPr>
          <p:nvPr userDrawn="1"/>
        </p:nvPicPr>
        <p:blipFill>
          <a:blip r:embed="rId2"/>
          <a:stretch>
            <a:fillRect/>
          </a:stretch>
        </p:blipFill>
        <p:spPr>
          <a:xfrm>
            <a:off x="486611" y="429704"/>
            <a:ext cx="1864251" cy="357986"/>
          </a:xfrm>
          <a:prstGeom prst="rect">
            <a:avLst/>
          </a:prstGeom>
        </p:spPr>
      </p:pic>
    </p:spTree>
    <p:extLst>
      <p:ext uri="{BB962C8B-B14F-4D97-AF65-F5344CB8AC3E}">
        <p14:creationId xmlns:p14="http://schemas.microsoft.com/office/powerpoint/2010/main" val="230622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a:xfrm>
            <a:off x="547077" y="2415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spcBef>
                <a:spcPts val="0"/>
              </a:spcBef>
              <a:spcAft>
                <a:spcPts val="200"/>
              </a:spcAft>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Rectangle 6">
            <a:extLst>
              <a:ext uri="{FF2B5EF4-FFF2-40B4-BE49-F238E27FC236}">
                <a16:creationId xmlns:a16="http://schemas.microsoft.com/office/drawing/2014/main" id="{B11EE2EE-6DFD-8943-928D-3BB3B2E9BBFD}"/>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1" name="Rectangle 5">
            <a:extLst>
              <a:ext uri="{FF2B5EF4-FFF2-40B4-BE49-F238E27FC236}">
                <a16:creationId xmlns:a16="http://schemas.microsoft.com/office/drawing/2014/main" id="{0CA177D3-4233-174C-9CBF-C50CB4DAC258}"/>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12" name="Straight Connector 11">
            <a:extLst>
              <a:ext uri="{FF2B5EF4-FFF2-40B4-BE49-F238E27FC236}">
                <a16:creationId xmlns:a16="http://schemas.microsoft.com/office/drawing/2014/main" id="{FE4D269E-B91C-D54E-85F1-389F495E7F3C}"/>
              </a:ext>
            </a:extLst>
          </p:cNvPr>
          <p:cNvCxnSpPr>
            <a:cxnSpLocks/>
          </p:cNvCxnSpPr>
          <p:nvPr userDrawn="1"/>
        </p:nvCxnSpPr>
        <p:spPr bwMode="auto">
          <a:xfrm>
            <a:off x="0" y="67427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21497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Milestone Corporate Overview | May 29, 2024</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396943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573E-E5FC-2DD4-D76B-F8963C8320BE}"/>
              </a:ext>
            </a:extLst>
          </p:cNvPr>
          <p:cNvSpPr>
            <a:spLocks noGrp="1"/>
          </p:cNvSpPr>
          <p:nvPr>
            <p:ph type="ctrTitle"/>
          </p:nvPr>
        </p:nvSpPr>
        <p:spPr>
          <a:xfrm>
            <a:off x="1143000" y="1510626"/>
            <a:ext cx="6858000" cy="1121846"/>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DE5B23A-5740-7D43-75B8-9ED5B21B7D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D182027-3044-9FB4-FEDE-E2E3B610E30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7EFEF05-2268-522A-98A5-A31F200D7715}"/>
              </a:ext>
            </a:extLst>
          </p:cNvPr>
          <p:cNvSpPr>
            <a:spLocks noGrp="1"/>
          </p:cNvSpPr>
          <p:nvPr>
            <p:ph type="ftr" sz="quarter" idx="11"/>
          </p:nvPr>
        </p:nvSpPr>
        <p:spPr/>
        <p:txBody>
          <a:bodyPr/>
          <a:lstStyle/>
          <a:p>
            <a:r>
              <a:rPr lang="en-US"/>
              <a:t>Milestone Corporate Overview | May 29, 2024</a:t>
            </a:r>
          </a:p>
        </p:txBody>
      </p:sp>
      <p:sp>
        <p:nvSpPr>
          <p:cNvPr id="6" name="Slide Number Placeholder 5">
            <a:extLst>
              <a:ext uri="{FF2B5EF4-FFF2-40B4-BE49-F238E27FC236}">
                <a16:creationId xmlns:a16="http://schemas.microsoft.com/office/drawing/2014/main" id="{F45BC03A-9413-5727-9248-D04A5983F423}"/>
              </a:ext>
            </a:extLst>
          </p:cNvPr>
          <p:cNvSpPr>
            <a:spLocks noGrp="1"/>
          </p:cNvSpPr>
          <p:nvPr>
            <p:ph type="sldNum" sz="quarter" idx="12"/>
          </p:nvPr>
        </p:nvSpPr>
        <p:spPr/>
        <p:txBody>
          <a:bodyPr/>
          <a:lstStyle/>
          <a:p>
            <a:fld id="{E6A01BBE-9DB9-4B95-A854-49205BBD88FC}" type="slidenum">
              <a:rPr lang="en-US" smtClean="0"/>
              <a:t>‹#›</a:t>
            </a:fld>
            <a:endParaRPr lang="en-US"/>
          </a:p>
        </p:txBody>
      </p:sp>
    </p:spTree>
    <p:extLst>
      <p:ext uri="{BB962C8B-B14F-4D97-AF65-F5344CB8AC3E}">
        <p14:creationId xmlns:p14="http://schemas.microsoft.com/office/powerpoint/2010/main" val="1432419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7" y="343184"/>
            <a:ext cx="7589847"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6" name="Content Placeholder 5"/>
          <p:cNvSpPr>
            <a:spLocks noGrp="1"/>
          </p:cNvSpPr>
          <p:nvPr>
            <p:ph sz="quarter" idx="12"/>
          </p:nvPr>
        </p:nvSpPr>
        <p:spPr>
          <a:xfrm>
            <a:off x="547688" y="863601"/>
            <a:ext cx="2602992" cy="3419641"/>
          </a:xfrm>
        </p:spPr>
        <p:txBody>
          <a:bodyPr/>
          <a:lstStyle>
            <a:lvl1pPr marL="0" marR="0" indent="0" algn="l" defTabSz="914400" rtl="0" eaLnBrk="1" fontAlgn="base" latinLnBrk="0" hangingPunct="1">
              <a:lnSpc>
                <a:spcPct val="100000"/>
              </a:lnSpc>
              <a:spcBef>
                <a:spcPts val="1200"/>
              </a:spcBef>
              <a:spcAft>
                <a:spcPct val="0"/>
              </a:spcAft>
              <a:buClrTx/>
              <a:buSzTx/>
              <a:buFontTx/>
              <a:buNone/>
              <a:tabLst/>
              <a:defRPr>
                <a:solidFill>
                  <a:schemeClr val="tx1"/>
                </a:solidFill>
                <a:latin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a:solidFill>
                  <a:schemeClr val="tx1"/>
                </a:solidFill>
                <a:latin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a:solidFill>
                  <a:schemeClr val="tx1"/>
                </a:solidFill>
                <a:latin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a:solidFill>
                  <a:schemeClr val="tx1"/>
                </a:solidFill>
                <a:latin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336198"/>
              </a:buClr>
              <a:buSzTx/>
              <a:buFont typeface="Helvetica" pitchFamily="2" charset="0"/>
              <a:buChar char="⁃"/>
              <a:tabLst/>
              <a:defRPr kumimoji="0" lang="en-US" sz="1400" b="0" i="0" u="none" strike="noStrike" kern="0" cap="none" spc="0" normalizeH="0" baseline="0" noProof="0" dirty="0">
                <a:ln>
                  <a:noFill/>
                </a:ln>
                <a:solidFill>
                  <a:srgbClr val="727274"/>
                </a:solidFill>
                <a:effectLst/>
                <a:uLnTx/>
                <a:uFillTx/>
                <a:ea typeface="ＭＳ Ｐゴシック"/>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Picture Placeholder 6">
            <a:extLst>
              <a:ext uri="{FF2B5EF4-FFF2-40B4-BE49-F238E27FC236}">
                <a16:creationId xmlns:a16="http://schemas.microsoft.com/office/drawing/2014/main" id="{D64F03B8-6FA1-7D44-8A25-9087ABC76E85}"/>
              </a:ext>
            </a:extLst>
          </p:cNvPr>
          <p:cNvSpPr>
            <a:spLocks noGrp="1"/>
          </p:cNvSpPr>
          <p:nvPr>
            <p:ph type="pic" sz="quarter" idx="14"/>
          </p:nvPr>
        </p:nvSpPr>
        <p:spPr>
          <a:xfrm>
            <a:off x="3288082" y="863600"/>
            <a:ext cx="5325374" cy="3419475"/>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Rectangle 6">
            <a:extLst>
              <a:ext uri="{FF2B5EF4-FFF2-40B4-BE49-F238E27FC236}">
                <a16:creationId xmlns:a16="http://schemas.microsoft.com/office/drawing/2014/main" id="{47BC5648-D86D-1F4F-8D06-B765F91CA13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4DED0C2B-680C-C849-886B-95C255B06945}"/>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3" name="Straight Connector 2">
            <a:extLst>
              <a:ext uri="{FF2B5EF4-FFF2-40B4-BE49-F238E27FC236}">
                <a16:creationId xmlns:a16="http://schemas.microsoft.com/office/drawing/2014/main" id="{1FC5CD52-452A-B92A-9FB4-F020647693F8}"/>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859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547078" y="343184"/>
            <a:ext cx="7571312" cy="277640"/>
          </a:xfrm>
        </p:spPr>
        <p:txBody>
          <a:bodyPr/>
          <a:lstStyle>
            <a:lvl1pPr>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9" name="Table Placeholder 8">
            <a:extLst>
              <a:ext uri="{FF2B5EF4-FFF2-40B4-BE49-F238E27FC236}">
                <a16:creationId xmlns:a16="http://schemas.microsoft.com/office/drawing/2014/main" id="{A787EECC-F2E3-0946-9D2E-4318930B8737}"/>
              </a:ext>
            </a:extLst>
          </p:cNvPr>
          <p:cNvSpPr>
            <a:spLocks noGrp="1"/>
          </p:cNvSpPr>
          <p:nvPr>
            <p:ph type="tbl" sz="quarter" idx="14"/>
          </p:nvPr>
        </p:nvSpPr>
        <p:spPr>
          <a:xfrm>
            <a:off x="552391" y="858788"/>
            <a:ext cx="8051043" cy="3424454"/>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0" name="Rectangle 6">
            <a:extLst>
              <a:ext uri="{FF2B5EF4-FFF2-40B4-BE49-F238E27FC236}">
                <a16:creationId xmlns:a16="http://schemas.microsoft.com/office/drawing/2014/main" id="{B568CC1F-705E-CD4C-8292-333F7380A5BA}"/>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4" name="Rectangle 5">
            <a:extLst>
              <a:ext uri="{FF2B5EF4-FFF2-40B4-BE49-F238E27FC236}">
                <a16:creationId xmlns:a16="http://schemas.microsoft.com/office/drawing/2014/main" id="{CA7303F7-E442-6547-9ADE-9874399462E2}"/>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3" name="Straight Connector 2">
            <a:extLst>
              <a:ext uri="{FF2B5EF4-FFF2-40B4-BE49-F238E27FC236}">
                <a16:creationId xmlns:a16="http://schemas.microsoft.com/office/drawing/2014/main" id="{071D1497-7016-F095-E29B-40A5E1F6D45D}"/>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8165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7077" y="327967"/>
            <a:ext cx="7577491" cy="338554"/>
          </a:xfrm>
        </p:spPr>
        <p:txBody>
          <a:bodyPr/>
          <a:lstStyle>
            <a:lvl1pPr>
              <a:lnSpc>
                <a:spcPct val="100000"/>
              </a:lnSpc>
              <a:defRPr sz="2200" b="1">
                <a:latin typeface="Calibri" panose="020F0502020204030204" pitchFamily="34" charset="0"/>
                <a:cs typeface="Calibri" panose="020F0502020204030204" pitchFamily="34" charset="0"/>
              </a:defRPr>
            </a:lvl1pPr>
          </a:lstStyle>
          <a:p>
            <a:r>
              <a:rPr lang="en-US"/>
              <a:t>Click to edit Master title style</a:t>
            </a:r>
          </a:p>
        </p:txBody>
      </p:sp>
      <p:sp>
        <p:nvSpPr>
          <p:cNvPr id="8" name="Text Placeholder 7"/>
          <p:cNvSpPr>
            <a:spLocks noGrp="1"/>
          </p:cNvSpPr>
          <p:nvPr>
            <p:ph type="body" sz="quarter" idx="13" hasCustomPrompt="1"/>
          </p:nvPr>
        </p:nvSpPr>
        <p:spPr>
          <a:xfrm>
            <a:off x="552392" y="4288055"/>
            <a:ext cx="8056360" cy="407767"/>
          </a:xfrm>
        </p:spPr>
        <p:txBody>
          <a:bodyPr anchor="b" anchorCtr="0"/>
          <a:lstStyle>
            <a:lvl1pPr>
              <a:defRPr sz="800">
                <a:solidFill>
                  <a:schemeClr val="bg1">
                    <a:lumMod val="65000"/>
                  </a:schemeClr>
                </a:solidFill>
                <a:latin typeface="Calibri" panose="020F0502020204030204" pitchFamily="34" charset="0"/>
                <a:cs typeface="Calibri" panose="020F0502020204030204" pitchFamily="34" charset="0"/>
              </a:defRPr>
            </a:lvl1pPr>
          </a:lstStyle>
          <a:p>
            <a:pPr lvl="0"/>
            <a:r>
              <a:rPr lang="en-US"/>
              <a:t>Source</a:t>
            </a:r>
          </a:p>
        </p:txBody>
      </p:sp>
      <p:sp>
        <p:nvSpPr>
          <p:cNvPr id="7" name="Slide Number Placeholder 6">
            <a:extLst>
              <a:ext uri="{FF2B5EF4-FFF2-40B4-BE49-F238E27FC236}">
                <a16:creationId xmlns:a16="http://schemas.microsoft.com/office/drawing/2014/main" id="{B09FD79F-CAA3-B84C-B8F1-19116D429C74}"/>
              </a:ext>
            </a:extLst>
          </p:cNvPr>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10" name="Rectangle 5">
            <a:extLst>
              <a:ext uri="{FF2B5EF4-FFF2-40B4-BE49-F238E27FC236}">
                <a16:creationId xmlns:a16="http://schemas.microsoft.com/office/drawing/2014/main" id="{304AE191-CD74-884A-BF78-FA62A6415154}"/>
              </a:ext>
            </a:extLst>
          </p:cNvPr>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3" name="Straight Connector 2">
            <a:extLst>
              <a:ext uri="{FF2B5EF4-FFF2-40B4-BE49-F238E27FC236}">
                <a16:creationId xmlns:a16="http://schemas.microsoft.com/office/drawing/2014/main" id="{7300D63B-8F4F-0C1C-DFB3-7877A4EA1C02}"/>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97436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rot="10800000">
            <a:off x="0" y="4788568"/>
            <a:ext cx="9144000" cy="361806"/>
          </a:xfrm>
          <a:prstGeom prst="rect">
            <a:avLst/>
          </a:prstGeom>
          <a:gradFill>
            <a:gsLst>
              <a:gs pos="0">
                <a:srgbClr val="503291"/>
              </a:gs>
              <a:gs pos="100000">
                <a:srgbClr val="9CD8DC"/>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Light"/>
              <a:cs typeface="Calibri Light"/>
            </a:endParaRPr>
          </a:p>
        </p:txBody>
      </p:sp>
      <p:pic>
        <p:nvPicPr>
          <p:cNvPr id="10" name="Picture 9">
            <a:extLst>
              <a:ext uri="{FF2B5EF4-FFF2-40B4-BE49-F238E27FC236}">
                <a16:creationId xmlns:a16="http://schemas.microsoft.com/office/drawing/2014/main" id="{7FEA63CF-D86C-5348-AC61-802A09EBBFA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298614" y="376621"/>
            <a:ext cx="304821" cy="220926"/>
          </a:xfrm>
          <a:prstGeom prst="rect">
            <a:avLst/>
          </a:prstGeom>
        </p:spPr>
      </p:pic>
      <p:sp>
        <p:nvSpPr>
          <p:cNvPr id="1028" name="Rectangle 2"/>
          <p:cNvSpPr>
            <a:spLocks noGrp="1" noChangeArrowheads="1"/>
          </p:cNvSpPr>
          <p:nvPr>
            <p:ph type="title"/>
          </p:nvPr>
        </p:nvSpPr>
        <p:spPr bwMode="auto">
          <a:xfrm>
            <a:off x="547078" y="348264"/>
            <a:ext cx="7563870" cy="2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029" name="Rectangle 3"/>
          <p:cNvSpPr>
            <a:spLocks noGrp="1" noChangeArrowheads="1"/>
          </p:cNvSpPr>
          <p:nvPr>
            <p:ph type="body" idx="1"/>
          </p:nvPr>
        </p:nvSpPr>
        <p:spPr bwMode="auto">
          <a:xfrm>
            <a:off x="547076" y="866039"/>
            <a:ext cx="8056359" cy="36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30" name="Rectangle 6"/>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8" name="Rectangle 5"/>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cxnSp>
        <p:nvCxnSpPr>
          <p:cNvPr id="2" name="Straight Connector 1">
            <a:extLst>
              <a:ext uri="{FF2B5EF4-FFF2-40B4-BE49-F238E27FC236}">
                <a16:creationId xmlns:a16="http://schemas.microsoft.com/office/drawing/2014/main" id="{BA230785-BB22-DB89-9043-F86D3F20FBA4}"/>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4584" r:id="rId1"/>
    <p:sldLayoutId id="2147484673" r:id="rId2"/>
    <p:sldLayoutId id="2147484675" r:id="rId3"/>
    <p:sldLayoutId id="2147484570" r:id="rId4"/>
    <p:sldLayoutId id="2147484571" r:id="rId5"/>
    <p:sldLayoutId id="2147484572" r:id="rId6"/>
    <p:sldLayoutId id="2147484579" r:id="rId7"/>
    <p:sldLayoutId id="2147484585" r:id="rId8"/>
    <p:sldLayoutId id="2147484580" r:id="rId9"/>
    <p:sldLayoutId id="2147484601" r:id="rId10"/>
    <p:sldLayoutId id="2147484737" r:id="rId11"/>
  </p:sldLayoutIdLst>
  <p:hf hdr="0" dt="0"/>
  <p:txStyles>
    <p:titleStyle>
      <a:lvl1pPr algn="l" rtl="0" eaLnBrk="1" fontAlgn="base" hangingPunct="1">
        <a:lnSpc>
          <a:spcPct val="80000"/>
        </a:lnSpc>
        <a:spcBef>
          <a:spcPct val="0"/>
        </a:spcBef>
        <a:spcAft>
          <a:spcPct val="0"/>
        </a:spcAft>
        <a:defRPr sz="2200" b="1" i="0">
          <a:solidFill>
            <a:srgbClr val="50329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p:titleStyle>
    <p:bodyStyle>
      <a:lvl1pPr marL="0" indent="0" algn="l" rtl="0" eaLnBrk="1" fontAlgn="base" hangingPunct="1">
        <a:spcBef>
          <a:spcPts val="1200"/>
        </a:spcBef>
        <a:spcAft>
          <a:spcPct val="0"/>
        </a:spcAft>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3AB1AE-5132-B04B-BE7A-D39E306BDBBF}" type="datetimeFigureOut">
              <a:rPr lang="en-US" smtClean="0"/>
              <a:t>1/10/2025</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0546445-13A7-4D46-966F-5E41449646F8}" type="slidenum">
              <a:rPr lang="en-US" smtClean="0"/>
              <a:t>‹#›</a:t>
            </a:fld>
            <a:endParaRPr lang="en-US"/>
          </a:p>
        </p:txBody>
      </p:sp>
    </p:spTree>
    <p:extLst>
      <p:ext uri="{BB962C8B-B14F-4D97-AF65-F5344CB8AC3E}">
        <p14:creationId xmlns:p14="http://schemas.microsoft.com/office/powerpoint/2010/main" val="2174642645"/>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89" r:id="rId13"/>
    <p:sldLayoutId id="2147484690" r:id="rId14"/>
    <p:sldLayoutId id="2147484691" r:id="rId15"/>
    <p:sldLayoutId id="2147484692" r:id="rId16"/>
    <p:sldLayoutId id="2147484693" r:id="rId17"/>
    <p:sldLayoutId id="2147484694" r:id="rId18"/>
  </p:sldLayoutIdLst>
  <p:txStyles>
    <p:titleStyle>
      <a:lvl1pPr algn="l" defTabSz="685800" rtl="0" eaLnBrk="1" latinLnBrk="0" hangingPunct="1">
        <a:lnSpc>
          <a:spcPct val="90000"/>
        </a:lnSpc>
        <a:spcBef>
          <a:spcPct val="0"/>
        </a:spcBef>
        <a:buNone/>
        <a:defRPr sz="3300" kern="1200">
          <a:ln>
            <a:solidFill>
              <a:srgbClr val="002060"/>
            </a:solidFill>
          </a:ln>
          <a:solidFill>
            <a:srgbClr val="002856"/>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ln>
            <a:solidFill>
              <a:srgbClr val="002060"/>
            </a:solidFill>
          </a:ln>
          <a:solidFill>
            <a:srgbClr val="00285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ln>
            <a:solidFill>
              <a:srgbClr val="002060"/>
            </a:solidFill>
          </a:ln>
          <a:solidFill>
            <a:srgbClr val="00285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ln>
            <a:solidFill>
              <a:srgbClr val="002060"/>
            </a:solidFill>
          </a:ln>
          <a:solidFill>
            <a:srgbClr val="00285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ln>
            <a:solidFill>
              <a:srgbClr val="002060"/>
            </a:solidFill>
          </a:ln>
          <a:solidFill>
            <a:srgbClr val="00285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ln>
            <a:solidFill>
              <a:srgbClr val="002060"/>
            </a:solidFill>
          </a:ln>
          <a:solidFill>
            <a:srgbClr val="00285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rot="10800000">
            <a:off x="0" y="4788568"/>
            <a:ext cx="9144000" cy="361806"/>
          </a:xfrm>
          <a:prstGeom prst="rect">
            <a:avLst/>
          </a:prstGeom>
          <a:gradFill>
            <a:gsLst>
              <a:gs pos="0">
                <a:srgbClr val="503291"/>
              </a:gs>
              <a:gs pos="100000">
                <a:srgbClr val="9CD8DC"/>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Light"/>
              <a:cs typeface="Calibri Light"/>
            </a:endParaRPr>
          </a:p>
        </p:txBody>
      </p:sp>
      <p:pic>
        <p:nvPicPr>
          <p:cNvPr id="10" name="Picture 9">
            <a:extLst>
              <a:ext uri="{FF2B5EF4-FFF2-40B4-BE49-F238E27FC236}">
                <a16:creationId xmlns:a16="http://schemas.microsoft.com/office/drawing/2014/main" id="{7FEA63CF-D86C-5348-AC61-802A09EBBFA8}"/>
              </a:ext>
            </a:extLst>
          </p:cNvPr>
          <p:cNvPicPr>
            <a:picLocks noChangeAspect="1"/>
          </p:cNvPicPr>
          <p:nvPr userDrawn="1"/>
        </p:nvPicPr>
        <p:blipFill>
          <a:blip r:embed="rId16"/>
          <a:stretch>
            <a:fillRect/>
          </a:stretch>
        </p:blipFill>
        <p:spPr>
          <a:xfrm>
            <a:off x="8298614" y="269941"/>
            <a:ext cx="304821" cy="220926"/>
          </a:xfrm>
          <a:prstGeom prst="rect">
            <a:avLst/>
          </a:prstGeom>
        </p:spPr>
      </p:pic>
      <p:sp>
        <p:nvSpPr>
          <p:cNvPr id="1028" name="Rectangle 2"/>
          <p:cNvSpPr>
            <a:spLocks noGrp="1" noChangeArrowheads="1"/>
          </p:cNvSpPr>
          <p:nvPr>
            <p:ph type="title"/>
          </p:nvPr>
        </p:nvSpPr>
        <p:spPr bwMode="auto">
          <a:xfrm>
            <a:off x="547078" y="241584"/>
            <a:ext cx="7563870" cy="2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029" name="Rectangle 3"/>
          <p:cNvSpPr>
            <a:spLocks noGrp="1" noChangeArrowheads="1"/>
          </p:cNvSpPr>
          <p:nvPr>
            <p:ph type="body" idx="1"/>
          </p:nvPr>
        </p:nvSpPr>
        <p:spPr bwMode="auto">
          <a:xfrm>
            <a:off x="547076" y="866039"/>
            <a:ext cx="8056359" cy="36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30" name="Rectangle 6"/>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8" name="Rectangle 5"/>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Commercial Deep-Dive   December 6, 2022</a:t>
            </a:r>
          </a:p>
        </p:txBody>
      </p:sp>
    </p:spTree>
    <p:extLst>
      <p:ext uri="{BB962C8B-B14F-4D97-AF65-F5344CB8AC3E}">
        <p14:creationId xmlns:p14="http://schemas.microsoft.com/office/powerpoint/2010/main" val="2686696320"/>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Lst>
  <p:hf hdr="0" dt="0"/>
  <p:txStyles>
    <p:titleStyle>
      <a:lvl1pPr algn="l" rtl="0" eaLnBrk="1" fontAlgn="base" hangingPunct="1">
        <a:lnSpc>
          <a:spcPct val="80000"/>
        </a:lnSpc>
        <a:spcBef>
          <a:spcPct val="0"/>
        </a:spcBef>
        <a:spcAft>
          <a:spcPct val="0"/>
        </a:spcAft>
        <a:defRPr sz="2200" b="1" i="0">
          <a:solidFill>
            <a:srgbClr val="50329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p:titleStyle>
    <p:bodyStyle>
      <a:lvl1pPr marL="0" indent="0" algn="l" rtl="0" eaLnBrk="1" fontAlgn="base" hangingPunct="1">
        <a:spcBef>
          <a:spcPts val="1200"/>
        </a:spcBef>
        <a:spcAft>
          <a:spcPct val="0"/>
        </a:spcAft>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rot="10800000">
            <a:off x="0" y="4788568"/>
            <a:ext cx="9144000" cy="361806"/>
          </a:xfrm>
          <a:prstGeom prst="rect">
            <a:avLst/>
          </a:prstGeom>
          <a:gradFill>
            <a:gsLst>
              <a:gs pos="0">
                <a:srgbClr val="503291"/>
              </a:gs>
              <a:gs pos="100000">
                <a:srgbClr val="9CD8DC"/>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Light"/>
              <a:cs typeface="Calibri Light"/>
            </a:endParaRPr>
          </a:p>
        </p:txBody>
      </p:sp>
      <p:pic>
        <p:nvPicPr>
          <p:cNvPr id="10" name="Picture 9">
            <a:extLst>
              <a:ext uri="{FF2B5EF4-FFF2-40B4-BE49-F238E27FC236}">
                <a16:creationId xmlns:a16="http://schemas.microsoft.com/office/drawing/2014/main" id="{7FEA63CF-D86C-5348-AC61-802A09EBBFA8}"/>
              </a:ext>
            </a:extLst>
          </p:cNvPr>
          <p:cNvPicPr>
            <a:picLocks noChangeAspect="1"/>
          </p:cNvPicPr>
          <p:nvPr userDrawn="1"/>
        </p:nvPicPr>
        <p:blipFill>
          <a:blip r:embed="rId14"/>
          <a:stretch>
            <a:fillRect/>
          </a:stretch>
        </p:blipFill>
        <p:spPr>
          <a:xfrm>
            <a:off x="8298614" y="269941"/>
            <a:ext cx="304821" cy="220926"/>
          </a:xfrm>
          <a:prstGeom prst="rect">
            <a:avLst/>
          </a:prstGeom>
        </p:spPr>
      </p:pic>
      <p:sp>
        <p:nvSpPr>
          <p:cNvPr id="1028" name="Rectangle 2"/>
          <p:cNvSpPr>
            <a:spLocks noGrp="1" noChangeArrowheads="1"/>
          </p:cNvSpPr>
          <p:nvPr>
            <p:ph type="title"/>
          </p:nvPr>
        </p:nvSpPr>
        <p:spPr bwMode="auto">
          <a:xfrm>
            <a:off x="547078" y="241584"/>
            <a:ext cx="7563870" cy="2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029" name="Rectangle 3"/>
          <p:cNvSpPr>
            <a:spLocks noGrp="1" noChangeArrowheads="1"/>
          </p:cNvSpPr>
          <p:nvPr>
            <p:ph type="body" idx="1"/>
          </p:nvPr>
        </p:nvSpPr>
        <p:spPr bwMode="auto">
          <a:xfrm>
            <a:off x="547076" y="866039"/>
            <a:ext cx="8056359" cy="36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30" name="Rectangle 6"/>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8" name="Rectangle 5"/>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a:t>
            </a:r>
          </a:p>
        </p:txBody>
      </p:sp>
    </p:spTree>
    <p:extLst>
      <p:ext uri="{BB962C8B-B14F-4D97-AF65-F5344CB8AC3E}">
        <p14:creationId xmlns:p14="http://schemas.microsoft.com/office/powerpoint/2010/main" val="1939917343"/>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Lst>
  <p:hf hdr="0" dt="0"/>
  <p:txStyles>
    <p:titleStyle>
      <a:lvl1pPr algn="l" rtl="0" eaLnBrk="1" fontAlgn="base" hangingPunct="1">
        <a:lnSpc>
          <a:spcPct val="80000"/>
        </a:lnSpc>
        <a:spcBef>
          <a:spcPct val="0"/>
        </a:spcBef>
        <a:spcAft>
          <a:spcPct val="0"/>
        </a:spcAft>
        <a:defRPr sz="2200" b="1" i="0">
          <a:solidFill>
            <a:srgbClr val="50329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p:titleStyle>
    <p:bodyStyle>
      <a:lvl1pPr marL="0" indent="0" algn="l" rtl="0" eaLnBrk="1" fontAlgn="base" hangingPunct="1">
        <a:spcBef>
          <a:spcPts val="1200"/>
        </a:spcBef>
        <a:spcAft>
          <a:spcPct val="0"/>
        </a:spcAft>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rot="10800000">
            <a:off x="0" y="4788568"/>
            <a:ext cx="9144000" cy="361806"/>
          </a:xfrm>
          <a:prstGeom prst="rect">
            <a:avLst/>
          </a:prstGeom>
          <a:gradFill>
            <a:gsLst>
              <a:gs pos="0">
                <a:srgbClr val="503291"/>
              </a:gs>
              <a:gs pos="100000">
                <a:srgbClr val="9CD8DC"/>
              </a:gs>
            </a:gsLst>
            <a:lin ang="0" scaled="0"/>
          </a:gra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Light"/>
              <a:cs typeface="Calibri Light"/>
            </a:endParaRPr>
          </a:p>
        </p:txBody>
      </p:sp>
      <p:pic>
        <p:nvPicPr>
          <p:cNvPr id="10" name="Picture 9">
            <a:extLst>
              <a:ext uri="{FF2B5EF4-FFF2-40B4-BE49-F238E27FC236}">
                <a16:creationId xmlns:a16="http://schemas.microsoft.com/office/drawing/2014/main" id="{7FEA63CF-D86C-5348-AC61-802A09EBBFA8}"/>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298614" y="376621"/>
            <a:ext cx="304821" cy="220926"/>
          </a:xfrm>
          <a:prstGeom prst="rect">
            <a:avLst/>
          </a:prstGeom>
        </p:spPr>
      </p:pic>
      <p:sp>
        <p:nvSpPr>
          <p:cNvPr id="1028" name="Rectangle 2"/>
          <p:cNvSpPr>
            <a:spLocks noGrp="1" noChangeArrowheads="1"/>
          </p:cNvSpPr>
          <p:nvPr>
            <p:ph type="title"/>
          </p:nvPr>
        </p:nvSpPr>
        <p:spPr bwMode="auto">
          <a:xfrm>
            <a:off x="547078" y="348264"/>
            <a:ext cx="7563870" cy="2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endParaRPr lang="en-US"/>
          </a:p>
        </p:txBody>
      </p:sp>
      <p:sp>
        <p:nvSpPr>
          <p:cNvPr id="1029" name="Rectangle 3"/>
          <p:cNvSpPr>
            <a:spLocks noGrp="1" noChangeArrowheads="1"/>
          </p:cNvSpPr>
          <p:nvPr>
            <p:ph type="body" idx="1"/>
          </p:nvPr>
        </p:nvSpPr>
        <p:spPr bwMode="auto">
          <a:xfrm>
            <a:off x="547076" y="866039"/>
            <a:ext cx="8056359" cy="364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30" name="Rectangle 6"/>
          <p:cNvSpPr>
            <a:spLocks noGrp="1" noChangeArrowheads="1"/>
          </p:cNvSpPr>
          <p:nvPr>
            <p:ph type="sldNum" sz="quarter" idx="4"/>
          </p:nvPr>
        </p:nvSpPr>
        <p:spPr bwMode="auto">
          <a:xfrm>
            <a:off x="8294590" y="4902572"/>
            <a:ext cx="308845"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42C32FFB-F9AE-46F0-A233-A2E628258990}" type="slidenum">
              <a:rPr lang="en-US" smtClean="0"/>
              <a:pPr/>
              <a:t>‹#›</a:t>
            </a:fld>
            <a:endParaRPr lang="en-US" sz="1000"/>
          </a:p>
        </p:txBody>
      </p:sp>
      <p:sp>
        <p:nvSpPr>
          <p:cNvPr id="8" name="Rectangle 5"/>
          <p:cNvSpPr>
            <a:spLocks noGrp="1" noChangeArrowheads="1"/>
          </p:cNvSpPr>
          <p:nvPr>
            <p:ph type="ftr" sz="quarter" idx="3"/>
          </p:nvPr>
        </p:nvSpPr>
        <p:spPr>
          <a:xfrm>
            <a:off x="547076" y="4903242"/>
            <a:ext cx="7106356" cy="137160"/>
          </a:xfrm>
          <a:prstGeom prst="rect">
            <a:avLst/>
          </a:prstGeom>
        </p:spPr>
        <p:txBody>
          <a:bodyPr vert="horz" wrap="square" lIns="0" tIns="0" rIns="0" bIns="0" numCol="1" anchor="ctr" anchorCtr="0" compatLnSpc="1">
            <a:prstTxWarp prst="textNoShape">
              <a:avLst/>
            </a:prstTxWarp>
          </a:bodyPr>
          <a:lstStyle>
            <a:lvl1pPr algn="l">
              <a:defRPr sz="900" b="0" i="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r>
              <a:rPr lang="en-US"/>
              <a:t>Milestone Corporate Overview | May 29, 2024</a:t>
            </a:r>
          </a:p>
        </p:txBody>
      </p:sp>
      <p:cxnSp>
        <p:nvCxnSpPr>
          <p:cNvPr id="2" name="Straight Connector 1">
            <a:extLst>
              <a:ext uri="{FF2B5EF4-FFF2-40B4-BE49-F238E27FC236}">
                <a16:creationId xmlns:a16="http://schemas.microsoft.com/office/drawing/2014/main" id="{BA230785-BB22-DB89-9043-F86D3F20FBA4}"/>
              </a:ext>
            </a:extLst>
          </p:cNvPr>
          <p:cNvCxnSpPr>
            <a:cxnSpLocks/>
          </p:cNvCxnSpPr>
          <p:nvPr userDrawn="1"/>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19748653"/>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 id="2147484735" r:id="rId12"/>
    <p:sldLayoutId id="2147484736" r:id="rId13"/>
  </p:sldLayoutIdLst>
  <p:hf hdr="0" dt="0"/>
  <p:txStyles>
    <p:titleStyle>
      <a:lvl1pPr algn="l" rtl="0" eaLnBrk="1" fontAlgn="base" hangingPunct="1">
        <a:lnSpc>
          <a:spcPct val="80000"/>
        </a:lnSpc>
        <a:spcBef>
          <a:spcPct val="0"/>
        </a:spcBef>
        <a:spcAft>
          <a:spcPct val="0"/>
        </a:spcAft>
        <a:defRPr sz="2200" b="1" i="0">
          <a:solidFill>
            <a:srgbClr val="50329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p:titleStyle>
    <p:bodyStyle>
      <a:lvl1pPr marL="0" indent="0" algn="l" rtl="0" eaLnBrk="1" fontAlgn="base" hangingPunct="1">
        <a:spcBef>
          <a:spcPts val="1200"/>
        </a:spcBef>
        <a:spcAft>
          <a:spcPct val="0"/>
        </a:spcAft>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5.xml"/><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hyperlink" Target="https://en.ecgpedia.org/index.php?title=Supraventricular_Rhythms" TargetMode="Externa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19.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customXml" Target="../ink/ink13.xml"/><Relationship Id="rId1" Type="http://schemas.openxmlformats.org/officeDocument/2006/relationships/slideLayout" Target="../slideLayouts/slideLayout59.xml"/><Relationship Id="rId6" Type="http://schemas.openxmlformats.org/officeDocument/2006/relationships/image" Target="../media/image16.png"/><Relationship Id="rId11" Type="http://schemas.openxmlformats.org/officeDocument/2006/relationships/customXml" Target="../ink/ink4.xml"/><Relationship Id="rId24" Type="http://schemas.openxmlformats.org/officeDocument/2006/relationships/image" Target="../media/image25.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customXml" Target="../ink/ink8.xml"/><Relationship Id="rId4" Type="http://schemas.openxmlformats.org/officeDocument/2006/relationships/image" Target="../media/image15.png"/><Relationship Id="rId9" Type="http://schemas.openxmlformats.org/officeDocument/2006/relationships/customXml" Target="../ink/ink3.xml"/><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customXml" Target="../ink/ink12.xml"/><Relationship Id="rId30"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9E594388-80E5-7785-6F46-EF6377176607}"/>
              </a:ext>
            </a:extLst>
          </p:cNvPr>
          <p:cNvSpPr txBox="1">
            <a:spLocks/>
          </p:cNvSpPr>
          <p:nvPr/>
        </p:nvSpPr>
        <p:spPr bwMode="auto">
          <a:xfrm>
            <a:off x="1715157" y="1959711"/>
            <a:ext cx="5051674" cy="45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0" algn="l" rtl="0" eaLnBrk="1" fontAlgn="base" hangingPunct="1">
              <a:lnSpc>
                <a:spcPct val="90000"/>
              </a:lnSpc>
              <a:spcBef>
                <a:spcPts val="1000"/>
              </a:spcBef>
              <a:spcAft>
                <a:spcPct val="0"/>
              </a:spcAft>
              <a:defRPr sz="2800" b="1">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0" indent="0" algn="l" rtl="0" eaLnBrk="1" fontAlgn="base" hangingPunct="1">
              <a:spcBef>
                <a:spcPts val="1000"/>
              </a:spcBef>
              <a:spcAft>
                <a:spcPct val="0"/>
              </a:spcAft>
              <a:buClr>
                <a:srgbClr val="21BECE"/>
              </a:buClr>
              <a:buFont typeface="Arial" charset="0"/>
              <a:buNone/>
              <a:defRPr sz="1800" b="0">
                <a:solidFill>
                  <a:schemeClr val="bg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lgn="ctr">
              <a:lnSpc>
                <a:spcPct val="100000"/>
              </a:lnSpc>
            </a:pPr>
            <a:r>
              <a:rPr lang="en-US" sz="2400">
                <a:solidFill>
                  <a:schemeClr val="accent1"/>
                </a:solidFill>
                <a:latin typeface="arboria"/>
                <a:cs typeface="Calibri"/>
              </a:rPr>
              <a:t>Company Overview</a:t>
            </a:r>
          </a:p>
          <a:p>
            <a:pPr algn="ctr">
              <a:lnSpc>
                <a:spcPct val="100000"/>
              </a:lnSpc>
              <a:spcBef>
                <a:spcPts val="0"/>
              </a:spcBef>
            </a:pPr>
            <a:endParaRPr lang="en-US" sz="2000" b="0">
              <a:solidFill>
                <a:schemeClr val="accent1"/>
              </a:solidFill>
              <a:latin typeface="arboria"/>
              <a:cs typeface="Calibri"/>
            </a:endParaRPr>
          </a:p>
          <a:p>
            <a:pPr algn="ctr">
              <a:lnSpc>
                <a:spcPct val="100000"/>
              </a:lnSpc>
              <a:spcBef>
                <a:spcPts val="0"/>
              </a:spcBef>
            </a:pPr>
            <a:r>
              <a:rPr lang="en-US" sz="2000" b="0">
                <a:solidFill>
                  <a:schemeClr val="accent1"/>
                </a:solidFill>
                <a:latin typeface="arboria"/>
                <a:cs typeface="Calibri"/>
              </a:rPr>
              <a:t>January 12, 2025</a:t>
            </a:r>
          </a:p>
          <a:p>
            <a:pPr algn="ctr">
              <a:lnSpc>
                <a:spcPct val="100000"/>
              </a:lnSpc>
              <a:spcBef>
                <a:spcPts val="0"/>
              </a:spcBef>
            </a:pPr>
            <a:endParaRPr lang="en-US" sz="2000" b="0">
              <a:solidFill>
                <a:schemeClr val="accent1"/>
              </a:solidFill>
              <a:latin typeface="arboria"/>
              <a:cs typeface="Calibri"/>
            </a:endParaRPr>
          </a:p>
          <a:p>
            <a:pPr algn="ctr">
              <a:lnSpc>
                <a:spcPct val="100000"/>
              </a:lnSpc>
              <a:spcBef>
                <a:spcPts val="0"/>
              </a:spcBef>
            </a:pPr>
            <a:endParaRPr lang="en-US" sz="2000" b="0">
              <a:solidFill>
                <a:schemeClr val="accent1"/>
              </a:solidFill>
              <a:latin typeface="arboria"/>
              <a:cs typeface="Calibri"/>
            </a:endParaRPr>
          </a:p>
        </p:txBody>
      </p:sp>
    </p:spTree>
    <p:extLst>
      <p:ext uri="{BB962C8B-B14F-4D97-AF65-F5344CB8AC3E}">
        <p14:creationId xmlns:p14="http://schemas.microsoft.com/office/powerpoint/2010/main" val="4183542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EB1B-0588-4209-9E6D-43E454937A35}"/>
              </a:ext>
            </a:extLst>
          </p:cNvPr>
          <p:cNvSpPr>
            <a:spLocks noGrp="1"/>
          </p:cNvSpPr>
          <p:nvPr>
            <p:ph type="title"/>
          </p:nvPr>
        </p:nvSpPr>
        <p:spPr>
          <a:xfrm>
            <a:off x="718457" y="138759"/>
            <a:ext cx="6927866" cy="515887"/>
          </a:xfrm>
        </p:spPr>
        <p:txBody>
          <a:bodyPr/>
          <a:lstStyle/>
          <a:p>
            <a:r>
              <a:rPr lang="en-US"/>
              <a:t>Core PSVT Market is Addressable </a:t>
            </a:r>
            <a:r>
              <a:rPr lang="en-US" i="1"/>
              <a:t>Now*</a:t>
            </a:r>
            <a:r>
              <a:rPr lang="en-US"/>
              <a:t>, with Large Potential for Expansion</a:t>
            </a:r>
            <a:endParaRPr lang="en-CA"/>
          </a:p>
        </p:txBody>
      </p:sp>
      <p:sp>
        <p:nvSpPr>
          <p:cNvPr id="4" name="Text Placeholder 3">
            <a:extLst>
              <a:ext uri="{FF2B5EF4-FFF2-40B4-BE49-F238E27FC236}">
                <a16:creationId xmlns:a16="http://schemas.microsoft.com/office/drawing/2014/main" id="{AFE19CF4-C829-46E7-B3E3-5167E68BF86D}"/>
              </a:ext>
            </a:extLst>
          </p:cNvPr>
          <p:cNvSpPr>
            <a:spLocks noGrp="1"/>
          </p:cNvSpPr>
          <p:nvPr>
            <p:ph type="body" sz="quarter" idx="13"/>
          </p:nvPr>
        </p:nvSpPr>
        <p:spPr/>
        <p:txBody>
          <a:bodyPr/>
          <a:lstStyle/>
          <a:p>
            <a:r>
              <a:rPr lang="en-US"/>
              <a:t>Sources: 1) assumes annual incidence rate for PSVT of ~300k from longitudinal claims analysis and the average time to diagnosis (currently 2-3 years) can be reduced to &lt;6 months 2) Calculated as the difference between PSVT prevalence of 2.1M and annual treatment rate of ~650k from Truven </a:t>
            </a:r>
            <a:r>
              <a:rPr lang="en-US" err="1"/>
              <a:t>MarketScan</a:t>
            </a:r>
            <a:r>
              <a:rPr lang="en-US"/>
              <a:t> data, 2008-2016 analyzed by Precision Xtract, 2019 3) Estimated number of unique patients with annual claims for PSVT from Truven </a:t>
            </a:r>
            <a:r>
              <a:rPr lang="en-US" err="1"/>
              <a:t>MarketScan</a:t>
            </a:r>
            <a:r>
              <a:rPr lang="en-US"/>
              <a:t> data, 2008-2016 analyzed by Precision Xtract, 2019.</a:t>
            </a:r>
            <a:endParaRPr lang="en-CA"/>
          </a:p>
        </p:txBody>
      </p:sp>
      <p:sp>
        <p:nvSpPr>
          <p:cNvPr id="5" name="Slide Number Placeholder 4">
            <a:extLst>
              <a:ext uri="{FF2B5EF4-FFF2-40B4-BE49-F238E27FC236}">
                <a16:creationId xmlns:a16="http://schemas.microsoft.com/office/drawing/2014/main" id="{A5013D0F-A953-4169-9A8B-7F5EAF9C3ACE}"/>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09D591AB-6423-6484-5728-CC7A45E354FE}"/>
              </a:ext>
            </a:extLst>
          </p:cNvPr>
          <p:cNvGrpSpPr/>
          <p:nvPr/>
        </p:nvGrpSpPr>
        <p:grpSpPr>
          <a:xfrm>
            <a:off x="1373296" y="724502"/>
            <a:ext cx="2981724" cy="3459843"/>
            <a:chOff x="1373296" y="724502"/>
            <a:chExt cx="2981724" cy="3459843"/>
          </a:xfrm>
        </p:grpSpPr>
        <p:pic>
          <p:nvPicPr>
            <p:cNvPr id="7" name="Picture 6">
              <a:extLst>
                <a:ext uri="{FF2B5EF4-FFF2-40B4-BE49-F238E27FC236}">
                  <a16:creationId xmlns:a16="http://schemas.microsoft.com/office/drawing/2014/main" id="{722BA8E3-FE37-5506-2CCE-59C1A0EE0675}"/>
                </a:ext>
              </a:extLst>
            </p:cNvPr>
            <p:cNvPicPr>
              <a:picLocks noChangeAspect="1"/>
            </p:cNvPicPr>
            <p:nvPr/>
          </p:nvPicPr>
          <p:blipFill>
            <a:blip r:embed="rId3"/>
            <a:stretch>
              <a:fillRect/>
            </a:stretch>
          </p:blipFill>
          <p:spPr>
            <a:xfrm>
              <a:off x="1373296" y="724502"/>
              <a:ext cx="2981724" cy="3459843"/>
            </a:xfrm>
            <a:prstGeom prst="rect">
              <a:avLst/>
            </a:prstGeom>
          </p:spPr>
        </p:pic>
        <p:sp>
          <p:nvSpPr>
            <p:cNvPr id="8" name="Rectangle: Rounded Corners 7">
              <a:extLst>
                <a:ext uri="{FF2B5EF4-FFF2-40B4-BE49-F238E27FC236}">
                  <a16:creationId xmlns:a16="http://schemas.microsoft.com/office/drawing/2014/main" id="{4C7CBBD8-8A57-7A1F-D6F1-3A9BECB73673}"/>
                </a:ext>
              </a:extLst>
            </p:cNvPr>
            <p:cNvSpPr/>
            <p:nvPr/>
          </p:nvSpPr>
          <p:spPr>
            <a:xfrm>
              <a:off x="2468764" y="1191228"/>
              <a:ext cx="1013406" cy="203444"/>
            </a:xfrm>
            <a:prstGeom prst="round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Calibri"/>
                </a:rPr>
                <a:t>~650k/year</a:t>
              </a:r>
              <a:r>
                <a:rPr kumimoji="0" lang="en-US" sz="1200" b="1" i="0" u="none" strike="noStrike" kern="1200" cap="none" spc="0" normalizeH="0" baseline="30000" noProof="0">
                  <a:ln>
                    <a:noFill/>
                  </a:ln>
                  <a:solidFill>
                    <a:srgbClr val="000000"/>
                  </a:solidFill>
                  <a:effectLst/>
                  <a:uLnTx/>
                  <a:uFillTx/>
                  <a:latin typeface="Calibri"/>
                  <a:ea typeface="+mn-ea"/>
                  <a:cs typeface="Calibri"/>
                </a:rPr>
                <a:t>3</a:t>
              </a:r>
              <a:endParaRPr kumimoji="0" lang="en-CA" sz="1200" b="1" i="0" u="none" strike="noStrike" kern="1200" cap="none" spc="0" normalizeH="0" baseline="0" noProof="0">
                <a:ln>
                  <a:noFill/>
                </a:ln>
                <a:solidFill>
                  <a:srgbClr val="000000"/>
                </a:solidFill>
                <a:effectLst/>
                <a:uLnTx/>
                <a:uFillTx/>
                <a:latin typeface="Calibri"/>
                <a:ea typeface="+mn-ea"/>
                <a:cs typeface="Calibri"/>
              </a:endParaRPr>
            </a:p>
          </p:txBody>
        </p:sp>
        <p:sp>
          <p:nvSpPr>
            <p:cNvPr id="9" name="Rectangle: Rounded Corners 8">
              <a:extLst>
                <a:ext uri="{FF2B5EF4-FFF2-40B4-BE49-F238E27FC236}">
                  <a16:creationId xmlns:a16="http://schemas.microsoft.com/office/drawing/2014/main" id="{D570EE46-C3CF-C551-15DE-83739FFBC1AB}"/>
                </a:ext>
              </a:extLst>
            </p:cNvPr>
            <p:cNvSpPr/>
            <p:nvPr/>
          </p:nvSpPr>
          <p:spPr>
            <a:xfrm>
              <a:off x="2385106" y="2027867"/>
              <a:ext cx="1180722" cy="285518"/>
            </a:xfrm>
            <a:prstGeom prst="round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Calibri"/>
                </a:rPr>
                <a:t>~1.4 Million</a:t>
              </a:r>
              <a:r>
                <a:rPr kumimoji="0" lang="en-US" sz="1200" b="1" i="0" u="none" strike="noStrike" kern="1200" cap="none" spc="0" normalizeH="0" baseline="30000" noProof="0">
                  <a:ln>
                    <a:noFill/>
                  </a:ln>
                  <a:solidFill>
                    <a:srgbClr val="000000"/>
                  </a:solidFill>
                  <a:effectLst/>
                  <a:uLnTx/>
                  <a:uFillTx/>
                  <a:latin typeface="Calibri"/>
                  <a:ea typeface="+mn-ea"/>
                  <a:cs typeface="Calibri"/>
                </a:rPr>
                <a:t>2</a:t>
              </a:r>
              <a:endParaRPr kumimoji="0" lang="en-CA" sz="1200" b="1" i="0" u="none" strike="noStrike" kern="1200" cap="none" spc="0" normalizeH="0" baseline="0" noProof="0">
                <a:ln>
                  <a:noFill/>
                </a:ln>
                <a:solidFill>
                  <a:srgbClr val="000000"/>
                </a:solidFill>
                <a:effectLst/>
                <a:uLnTx/>
                <a:uFillTx/>
                <a:latin typeface="Calibri"/>
                <a:ea typeface="+mn-ea"/>
                <a:cs typeface="Calibri"/>
              </a:endParaRPr>
            </a:p>
          </p:txBody>
        </p:sp>
        <p:sp>
          <p:nvSpPr>
            <p:cNvPr id="10" name="Rectangle: Rounded Corners 9">
              <a:extLst>
                <a:ext uri="{FF2B5EF4-FFF2-40B4-BE49-F238E27FC236}">
                  <a16:creationId xmlns:a16="http://schemas.microsoft.com/office/drawing/2014/main" id="{DDA9CF16-C701-50DB-0021-2DA380D6B536}"/>
                </a:ext>
              </a:extLst>
            </p:cNvPr>
            <p:cNvSpPr/>
            <p:nvPr/>
          </p:nvSpPr>
          <p:spPr>
            <a:xfrm>
              <a:off x="2294845" y="3355548"/>
              <a:ext cx="1013406" cy="285518"/>
            </a:xfrm>
            <a:prstGeom prst="round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Calibri"/>
                </a:rPr>
                <a:t>~600-900k</a:t>
              </a:r>
              <a:r>
                <a:rPr kumimoji="0" lang="en-US" sz="1200" b="1" i="0" u="none" strike="noStrike" kern="1200" cap="none" spc="0" normalizeH="0" baseline="30000" noProof="0">
                  <a:ln>
                    <a:noFill/>
                  </a:ln>
                  <a:solidFill>
                    <a:srgbClr val="000000"/>
                  </a:solidFill>
                  <a:effectLst/>
                  <a:uLnTx/>
                  <a:uFillTx/>
                  <a:latin typeface="Calibri"/>
                  <a:ea typeface="+mn-ea"/>
                  <a:cs typeface="Calibri"/>
                </a:rPr>
                <a:t>1</a:t>
              </a:r>
              <a:endParaRPr kumimoji="0" lang="en-CA" sz="1200" b="1" i="0" u="none" strike="noStrike" kern="1200" cap="none" spc="0" normalizeH="0" baseline="30000" noProof="0">
                <a:ln>
                  <a:noFill/>
                </a:ln>
                <a:solidFill>
                  <a:srgbClr val="000000"/>
                </a:solidFill>
                <a:effectLst/>
                <a:uLnTx/>
                <a:uFillTx/>
                <a:latin typeface="Calibri"/>
                <a:ea typeface="+mn-ea"/>
                <a:cs typeface="Calibri"/>
              </a:endParaRPr>
            </a:p>
          </p:txBody>
        </p:sp>
      </p:grpSp>
      <p:sp>
        <p:nvSpPr>
          <p:cNvPr id="11" name="TextBox 10">
            <a:extLst>
              <a:ext uri="{FF2B5EF4-FFF2-40B4-BE49-F238E27FC236}">
                <a16:creationId xmlns:a16="http://schemas.microsoft.com/office/drawing/2014/main" id="{D0B45074-F286-82BE-F198-1DD93B455933}"/>
              </a:ext>
            </a:extLst>
          </p:cNvPr>
          <p:cNvSpPr txBox="1"/>
          <p:nvPr/>
        </p:nvSpPr>
        <p:spPr>
          <a:xfrm rot="16200000">
            <a:off x="527726" y="936226"/>
            <a:ext cx="1223611" cy="461665"/>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03291"/>
                </a:solidFill>
                <a:effectLst/>
                <a:uLnTx/>
                <a:uFillTx/>
                <a:latin typeface="Calibri"/>
                <a:ea typeface="MS PGothic" pitchFamily="34" charset="-128"/>
                <a:cs typeface="Calibri"/>
              </a:rPr>
              <a:t>Initial Target Market</a:t>
            </a:r>
            <a:endParaRPr kumimoji="0" lang="en-CA" sz="1200" b="1" i="0" u="none" strike="noStrike" kern="1200" cap="none" spc="0" normalizeH="0" baseline="0" noProof="0">
              <a:ln>
                <a:noFill/>
              </a:ln>
              <a:solidFill>
                <a:srgbClr val="503291"/>
              </a:solidFill>
              <a:effectLst/>
              <a:uLnTx/>
              <a:uFillTx/>
              <a:latin typeface="Calibri"/>
              <a:ea typeface="MS PGothic" pitchFamily="34" charset="-128"/>
              <a:cs typeface="Calibri"/>
            </a:endParaRPr>
          </a:p>
        </p:txBody>
      </p:sp>
      <p:sp>
        <p:nvSpPr>
          <p:cNvPr id="12" name="TextBox 11">
            <a:extLst>
              <a:ext uri="{FF2B5EF4-FFF2-40B4-BE49-F238E27FC236}">
                <a16:creationId xmlns:a16="http://schemas.microsoft.com/office/drawing/2014/main" id="{204A016C-F30D-56DC-8048-E1D87BE074C9}"/>
              </a:ext>
            </a:extLst>
          </p:cNvPr>
          <p:cNvSpPr txBox="1"/>
          <p:nvPr/>
        </p:nvSpPr>
        <p:spPr>
          <a:xfrm rot="16200000">
            <a:off x="402670" y="2761456"/>
            <a:ext cx="1473725" cy="461665"/>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503291"/>
                </a:solidFill>
                <a:effectLst/>
                <a:uLnTx/>
                <a:uFillTx/>
                <a:latin typeface="Calibri"/>
                <a:ea typeface="MS PGothic" pitchFamily="34" charset="-128"/>
                <a:cs typeface="Calibri"/>
              </a:rPr>
              <a:t>Future Target Market</a:t>
            </a:r>
            <a:endParaRPr kumimoji="0" lang="en-CA" sz="1200" b="1" i="0" u="none" strike="noStrike" kern="1200" cap="none" spc="0" normalizeH="0" baseline="0" noProof="0">
              <a:ln>
                <a:noFill/>
              </a:ln>
              <a:solidFill>
                <a:srgbClr val="503291"/>
              </a:solidFill>
              <a:effectLst/>
              <a:uLnTx/>
              <a:uFillTx/>
              <a:latin typeface="Calibri"/>
              <a:ea typeface="MS PGothic" pitchFamily="34" charset="-128"/>
              <a:cs typeface="Calibri"/>
            </a:endParaRPr>
          </a:p>
        </p:txBody>
      </p:sp>
      <p:sp>
        <p:nvSpPr>
          <p:cNvPr id="14" name="TextBox 13">
            <a:extLst>
              <a:ext uri="{FF2B5EF4-FFF2-40B4-BE49-F238E27FC236}">
                <a16:creationId xmlns:a16="http://schemas.microsoft.com/office/drawing/2014/main" id="{4CD7947D-2A6B-8E05-EFA8-523DA61F8AC3}"/>
              </a:ext>
            </a:extLst>
          </p:cNvPr>
          <p:cNvSpPr txBox="1"/>
          <p:nvPr/>
        </p:nvSpPr>
        <p:spPr>
          <a:xfrm>
            <a:off x="4021433" y="1136127"/>
            <a:ext cx="3352322"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03291"/>
                </a:solidFill>
                <a:effectLst/>
                <a:uLnTx/>
                <a:uFillTx/>
                <a:latin typeface="Calibri"/>
                <a:ea typeface="MS PGothic" pitchFamily="34" charset="-128"/>
                <a:cs typeface="Calibri"/>
              </a:rPr>
              <a:t>Diagnosed, Annually Treated Patients</a:t>
            </a:r>
            <a:endParaRPr kumimoji="0" lang="en-CA" sz="1400" b="1" i="0" u="none" strike="noStrike" kern="1200" cap="none" spc="0" normalizeH="0" baseline="0" noProof="0">
              <a:ln>
                <a:noFill/>
              </a:ln>
              <a:solidFill>
                <a:srgbClr val="503291"/>
              </a:solidFill>
              <a:effectLst/>
              <a:uLnTx/>
              <a:uFillTx/>
              <a:latin typeface="Calibri"/>
              <a:ea typeface="MS PGothic" pitchFamily="34" charset="-128"/>
              <a:cs typeface="Calibri"/>
            </a:endParaRPr>
          </a:p>
        </p:txBody>
      </p:sp>
      <p:sp>
        <p:nvSpPr>
          <p:cNvPr id="15" name="TextBox 14">
            <a:extLst>
              <a:ext uri="{FF2B5EF4-FFF2-40B4-BE49-F238E27FC236}">
                <a16:creationId xmlns:a16="http://schemas.microsoft.com/office/drawing/2014/main" id="{7C6D68DD-8B2F-8EFC-EFB0-93E54249920A}"/>
              </a:ext>
            </a:extLst>
          </p:cNvPr>
          <p:cNvSpPr txBox="1"/>
          <p:nvPr/>
        </p:nvSpPr>
        <p:spPr>
          <a:xfrm>
            <a:off x="4294000" y="2020698"/>
            <a:ext cx="3352322"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03291"/>
                </a:solidFill>
                <a:effectLst/>
                <a:uLnTx/>
                <a:uFillTx/>
                <a:latin typeface="Calibri"/>
                <a:ea typeface="MS PGothic" pitchFamily="34" charset="-128"/>
                <a:cs typeface="Calibri"/>
              </a:rPr>
              <a:t>Diagnosed, Not Annually Treated Patients</a:t>
            </a:r>
            <a:endParaRPr kumimoji="0" lang="en-CA" sz="1400" b="1" i="0" u="none" strike="noStrike" kern="1200" cap="none" spc="0" normalizeH="0" baseline="0" noProof="0">
              <a:ln>
                <a:noFill/>
              </a:ln>
              <a:solidFill>
                <a:srgbClr val="503291"/>
              </a:solidFill>
              <a:effectLst/>
              <a:uLnTx/>
              <a:uFillTx/>
              <a:latin typeface="Calibri"/>
              <a:ea typeface="MS PGothic" pitchFamily="34" charset="-128"/>
              <a:cs typeface="Calibri"/>
            </a:endParaRPr>
          </a:p>
        </p:txBody>
      </p:sp>
      <p:sp>
        <p:nvSpPr>
          <p:cNvPr id="16" name="TextBox 15">
            <a:extLst>
              <a:ext uri="{FF2B5EF4-FFF2-40B4-BE49-F238E27FC236}">
                <a16:creationId xmlns:a16="http://schemas.microsoft.com/office/drawing/2014/main" id="{8D10B8CC-8836-D88C-EC29-5D79155DDB9E}"/>
              </a:ext>
            </a:extLst>
          </p:cNvPr>
          <p:cNvSpPr txBox="1"/>
          <p:nvPr/>
        </p:nvSpPr>
        <p:spPr>
          <a:xfrm>
            <a:off x="3595361" y="3361272"/>
            <a:ext cx="18363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03291"/>
                </a:solidFill>
                <a:effectLst/>
                <a:uLnTx/>
                <a:uFillTx/>
                <a:latin typeface="Calibri"/>
                <a:ea typeface="MS PGothic" pitchFamily="34" charset="-128"/>
                <a:cs typeface="Calibri"/>
              </a:rPr>
              <a:t>Undiagnosed Patients</a:t>
            </a:r>
            <a:endParaRPr kumimoji="0" lang="en-CA" sz="1400" b="1" i="0" u="none" strike="noStrike" kern="1200" cap="none" spc="0" normalizeH="0" baseline="0" noProof="0">
              <a:ln>
                <a:noFill/>
              </a:ln>
              <a:solidFill>
                <a:srgbClr val="503291"/>
              </a:solidFill>
              <a:effectLst/>
              <a:uLnTx/>
              <a:uFillTx/>
              <a:latin typeface="Calibri"/>
              <a:ea typeface="MS PGothic" pitchFamily="34" charset="-128"/>
              <a:cs typeface="Calibri"/>
            </a:endParaRPr>
          </a:p>
        </p:txBody>
      </p:sp>
      <p:cxnSp>
        <p:nvCxnSpPr>
          <p:cNvPr id="20" name="Straight Connector 19">
            <a:extLst>
              <a:ext uri="{FF2B5EF4-FFF2-40B4-BE49-F238E27FC236}">
                <a16:creationId xmlns:a16="http://schemas.microsoft.com/office/drawing/2014/main" id="{D68EBC5E-8114-E567-1BB2-22A81BCBF735}"/>
              </a:ext>
            </a:extLst>
          </p:cNvPr>
          <p:cNvCxnSpPr/>
          <p:nvPr/>
        </p:nvCxnSpPr>
        <p:spPr bwMode="auto">
          <a:xfrm>
            <a:off x="1980123" y="3048302"/>
            <a:ext cx="1860998"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22" name="Straight Connector 21">
            <a:extLst>
              <a:ext uri="{FF2B5EF4-FFF2-40B4-BE49-F238E27FC236}">
                <a16:creationId xmlns:a16="http://schemas.microsoft.com/office/drawing/2014/main" id="{347E720C-4F6D-CD24-5453-5393AEDCC662}"/>
              </a:ext>
            </a:extLst>
          </p:cNvPr>
          <p:cNvCxnSpPr>
            <a:cxnSpLocks/>
          </p:cNvCxnSpPr>
          <p:nvPr/>
        </p:nvCxnSpPr>
        <p:spPr bwMode="auto">
          <a:xfrm flipV="1">
            <a:off x="4201729" y="1599953"/>
            <a:ext cx="3301730" cy="248"/>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B3D03AD1-E235-2C85-C914-73C8DCD1BFBE}"/>
              </a:ext>
            </a:extLst>
          </p:cNvPr>
          <p:cNvCxnSpPr>
            <a:cxnSpLocks/>
          </p:cNvCxnSpPr>
          <p:nvPr/>
        </p:nvCxnSpPr>
        <p:spPr bwMode="auto">
          <a:xfrm>
            <a:off x="611746" y="1599953"/>
            <a:ext cx="837124" cy="0"/>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DBF7BDA1-088F-29D2-A7D6-B47803D45888}"/>
              </a:ext>
            </a:extLst>
          </p:cNvPr>
          <p:cNvGrpSpPr/>
          <p:nvPr/>
        </p:nvGrpSpPr>
        <p:grpSpPr>
          <a:xfrm>
            <a:off x="7541720" y="757765"/>
            <a:ext cx="1341393" cy="2290537"/>
            <a:chOff x="7541720" y="757765"/>
            <a:chExt cx="1341393" cy="2290537"/>
          </a:xfrm>
        </p:grpSpPr>
        <p:sp>
          <p:nvSpPr>
            <p:cNvPr id="3" name="Right Brace 2">
              <a:extLst>
                <a:ext uri="{FF2B5EF4-FFF2-40B4-BE49-F238E27FC236}">
                  <a16:creationId xmlns:a16="http://schemas.microsoft.com/office/drawing/2014/main" id="{2DEEB78C-AC8B-D352-4F36-CF87C01B071D}"/>
                </a:ext>
              </a:extLst>
            </p:cNvPr>
            <p:cNvSpPr/>
            <p:nvPr/>
          </p:nvSpPr>
          <p:spPr bwMode="auto">
            <a:xfrm>
              <a:off x="7541720" y="757765"/>
              <a:ext cx="371298" cy="2290537"/>
            </a:xfrm>
            <a:prstGeom prst="rightBrac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 name="TextBox 12">
              <a:extLst>
                <a:ext uri="{FF2B5EF4-FFF2-40B4-BE49-F238E27FC236}">
                  <a16:creationId xmlns:a16="http://schemas.microsoft.com/office/drawing/2014/main" id="{FB604FD5-A4C6-5D67-B7EF-559CCBC83D63}"/>
                </a:ext>
              </a:extLst>
            </p:cNvPr>
            <p:cNvSpPr txBox="1"/>
            <p:nvPr/>
          </p:nvSpPr>
          <p:spPr>
            <a:xfrm>
              <a:off x="7791375" y="1578260"/>
              <a:ext cx="1091738"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3291"/>
                  </a:solidFill>
                  <a:effectLst/>
                  <a:uLnTx/>
                  <a:uFillTx/>
                  <a:latin typeface="Calibri"/>
                  <a:ea typeface="MS PGothic" pitchFamily="34" charset="-128"/>
                  <a:cs typeface="+mn-cs"/>
                </a:rPr>
                <a:t>2.1 Million</a:t>
              </a:r>
            </a:p>
          </p:txBody>
        </p:sp>
      </p:grpSp>
      <p:sp>
        <p:nvSpPr>
          <p:cNvPr id="19" name="TextBox 18">
            <a:extLst>
              <a:ext uri="{FF2B5EF4-FFF2-40B4-BE49-F238E27FC236}">
                <a16:creationId xmlns:a16="http://schemas.microsoft.com/office/drawing/2014/main" id="{A6B61B66-77B7-7C8D-A521-BED24141B372}"/>
              </a:ext>
            </a:extLst>
          </p:cNvPr>
          <p:cNvSpPr txBox="1"/>
          <p:nvPr/>
        </p:nvSpPr>
        <p:spPr>
          <a:xfrm>
            <a:off x="478201" y="4015821"/>
            <a:ext cx="110421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S PGothic" pitchFamily="34" charset="-128"/>
                <a:cs typeface="+mn-cs"/>
              </a:rPr>
              <a:t>*if approved</a:t>
            </a:r>
          </a:p>
        </p:txBody>
      </p:sp>
      <p:sp>
        <p:nvSpPr>
          <p:cNvPr id="21" name="Footer Placeholder 1">
            <a:extLst>
              <a:ext uri="{FF2B5EF4-FFF2-40B4-BE49-F238E27FC236}">
                <a16:creationId xmlns:a16="http://schemas.microsoft.com/office/drawing/2014/main" id="{57491C89-1EF7-9D69-2406-ADB3AD6BB3BB}"/>
              </a:ext>
            </a:extLst>
          </p:cNvPr>
          <p:cNvSpPr>
            <a:spLocks noGrp="1"/>
          </p:cNvSpPr>
          <p:nvPr>
            <p:ph type="ftr" sz="quarter" idx="3"/>
          </p:nvPr>
        </p:nvSpPr>
        <p:spPr>
          <a:xfrm>
            <a:off x="547076" y="4903242"/>
            <a:ext cx="7106356" cy="137160"/>
          </a:xfrm>
        </p:spPr>
        <p:txBody>
          <a:bodyPr/>
          <a:lstStyle/>
          <a:p>
            <a:r>
              <a:rPr lang="en-US">
                <a:latin typeface="Calibri"/>
                <a:cs typeface="Calibri"/>
              </a:rPr>
              <a:t>Milestone Corporate Overview</a:t>
            </a:r>
          </a:p>
        </p:txBody>
      </p:sp>
    </p:spTree>
    <p:extLst>
      <p:ext uri="{BB962C8B-B14F-4D97-AF65-F5344CB8AC3E}">
        <p14:creationId xmlns:p14="http://schemas.microsoft.com/office/powerpoint/2010/main" val="9043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346B3A-F792-BA9B-9F65-97FB73396BA8}"/>
              </a:ext>
            </a:extLst>
          </p:cNvPr>
          <p:cNvSpPr/>
          <p:nvPr/>
        </p:nvSpPr>
        <p:spPr>
          <a:xfrm>
            <a:off x="-2" y="1374548"/>
            <a:ext cx="9144001" cy="470678"/>
          </a:xfrm>
          <a:prstGeom prst="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AEA9352E-E0D4-5810-C13D-94A0CA8AD88A}"/>
              </a:ext>
            </a:extLst>
          </p:cNvPr>
          <p:cNvSpPr txBox="1">
            <a:spLocks/>
          </p:cNvSpPr>
          <p:nvPr/>
        </p:nvSpPr>
        <p:spPr>
          <a:xfrm flipV="1">
            <a:off x="-9379" y="1699453"/>
            <a:ext cx="9144001" cy="2691012"/>
          </a:xfrm>
          <a:prstGeom prst="roundRect">
            <a:avLst>
              <a:gd name="adj" fmla="val 0"/>
            </a:avLst>
          </a:prstGeom>
          <a:solidFill>
            <a:schemeClr val="bg1">
              <a:lumMod val="95000"/>
            </a:schemeClr>
          </a:solidFill>
        </p:spPr>
        <p:txBody>
          <a:bodyPr lIns="91440" tIns="91440" rIns="91440" bIns="91440" anchor="ctr">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endParaRPr kumimoji="0" lang="en-US" altLang="ko-KR" sz="1400" b="0" i="0" u="none" strike="noStrike" kern="0" cap="none" spc="0" normalizeH="0" baseline="0" noProof="0">
              <a:ln>
                <a:noFill/>
              </a:ln>
              <a:effectLst/>
              <a:uLnTx/>
              <a:uFillTx/>
              <a:latin typeface="Arial"/>
              <a:cs typeface="Arial" pitchFamily="34" charset="0"/>
              <a:sym typeface="Arial"/>
            </a:endParaRPr>
          </a:p>
        </p:txBody>
      </p:sp>
      <p:sp>
        <p:nvSpPr>
          <p:cNvPr id="16" name="Title 15">
            <a:extLst>
              <a:ext uri="{FF2B5EF4-FFF2-40B4-BE49-F238E27FC236}">
                <a16:creationId xmlns:a16="http://schemas.microsoft.com/office/drawing/2014/main" id="{ECCF4642-FA69-CF41-9258-DF22D715D939}"/>
              </a:ext>
            </a:extLst>
          </p:cNvPr>
          <p:cNvSpPr>
            <a:spLocks noGrp="1"/>
          </p:cNvSpPr>
          <p:nvPr>
            <p:ph type="title"/>
          </p:nvPr>
        </p:nvSpPr>
        <p:spPr>
          <a:xfrm>
            <a:off x="547077" y="207763"/>
            <a:ext cx="7589847" cy="548483"/>
          </a:xfrm>
        </p:spPr>
        <p:txBody>
          <a:bodyPr/>
          <a:lstStyle/>
          <a:p>
            <a:r>
              <a:rPr lang="en-US">
                <a:latin typeface="Calibri"/>
                <a:ea typeface="Calibri"/>
                <a:cs typeface="Calibri"/>
              </a:rPr>
              <a:t>CARDAMYST Has Substantial Potential Value for Stakeholder Groups If Approved</a:t>
            </a:r>
          </a:p>
        </p:txBody>
      </p:sp>
      <p:sp>
        <p:nvSpPr>
          <p:cNvPr id="5" name="Slide Number Placeholder 4">
            <a:extLst>
              <a:ext uri="{FF2B5EF4-FFF2-40B4-BE49-F238E27FC236}">
                <a16:creationId xmlns:a16="http://schemas.microsoft.com/office/drawing/2014/main" id="{17B416BD-A5ED-443B-882E-0C1428FBFE5B}"/>
              </a:ext>
            </a:extLst>
          </p:cNvPr>
          <p:cNvSpPr>
            <a:spLocks noGrp="1"/>
          </p:cNvSpPr>
          <p:nvPr>
            <p:ph type="sldNum" sz="quarter" idx="4"/>
          </p:nvPr>
        </p:nvSpPr>
        <p:spPr/>
        <p:txBody>
          <a:bodyPr/>
          <a:lstStyle/>
          <a:p>
            <a:fld id="{9692CFE2-3987-486D-B055-0D075552CD60}" type="slidenum">
              <a:rPr lang="en-US"/>
              <a:pPr/>
              <a:t>11</a:t>
            </a:fld>
            <a:endParaRPr lang="en-US"/>
          </a:p>
        </p:txBody>
      </p:sp>
      <p:sp>
        <p:nvSpPr>
          <p:cNvPr id="2" name="Footer Placeholder 1">
            <a:extLst>
              <a:ext uri="{FF2B5EF4-FFF2-40B4-BE49-F238E27FC236}">
                <a16:creationId xmlns:a16="http://schemas.microsoft.com/office/drawing/2014/main" id="{27F4CC63-5F5B-4B2B-BE79-964437E7BD3A}"/>
              </a:ext>
            </a:extLst>
          </p:cNvPr>
          <p:cNvSpPr>
            <a:spLocks noGrp="1"/>
          </p:cNvSpPr>
          <p:nvPr>
            <p:ph type="ftr" sz="quarter" idx="3"/>
          </p:nvPr>
        </p:nvSpPr>
        <p:spPr/>
        <p:txBody>
          <a:bodyPr/>
          <a:lstStyle/>
          <a:p>
            <a:r>
              <a:rPr lang="en-US">
                <a:latin typeface="Calibri"/>
                <a:cs typeface="Calibri"/>
              </a:rPr>
              <a:t>Milestone Corporate Overview</a:t>
            </a:r>
          </a:p>
        </p:txBody>
      </p:sp>
      <p:sp>
        <p:nvSpPr>
          <p:cNvPr id="74" name="TextBox 73">
            <a:extLst>
              <a:ext uri="{FF2B5EF4-FFF2-40B4-BE49-F238E27FC236}">
                <a16:creationId xmlns:a16="http://schemas.microsoft.com/office/drawing/2014/main" id="{C8B3F1D6-27B5-44F5-AE94-255BEA288852}"/>
              </a:ext>
            </a:extLst>
          </p:cNvPr>
          <p:cNvSpPr txBox="1"/>
          <p:nvPr/>
        </p:nvSpPr>
        <p:spPr>
          <a:xfrm>
            <a:off x="2362025" y="4881787"/>
            <a:ext cx="4867451" cy="228600"/>
          </a:xfrm>
          <a:prstGeom prst="rect">
            <a:avLst/>
          </a:prstGeom>
          <a:noFill/>
        </p:spPr>
        <p:txBody>
          <a:bodyPr wrap="square" rtlCol="0">
            <a:noAutofit/>
          </a:bodyPr>
          <a:lstStyle/>
          <a:p>
            <a:pPr defTabSz="685783">
              <a:defRPr/>
            </a:pPr>
            <a:endParaRPr lang="en-US" sz="675" kern="0">
              <a:solidFill>
                <a:sysClr val="windowText" lastClr="000000"/>
              </a:solidFill>
              <a:latin typeface="Calibri"/>
              <a:cs typeface="Calibri" panose="020F0502020204030204" pitchFamily="34" charset="0"/>
            </a:endParaRPr>
          </a:p>
        </p:txBody>
      </p:sp>
      <p:sp>
        <p:nvSpPr>
          <p:cNvPr id="30" name="Text Placeholder 4">
            <a:extLst>
              <a:ext uri="{FF2B5EF4-FFF2-40B4-BE49-F238E27FC236}">
                <a16:creationId xmlns:a16="http://schemas.microsoft.com/office/drawing/2014/main" id="{745F2190-BE59-394B-9DB1-BF15FAA4CC9C}"/>
              </a:ext>
            </a:extLst>
          </p:cNvPr>
          <p:cNvSpPr txBox="1">
            <a:spLocks/>
          </p:cNvSpPr>
          <p:nvPr/>
        </p:nvSpPr>
        <p:spPr bwMode="auto">
          <a:xfrm>
            <a:off x="317850" y="4347697"/>
            <a:ext cx="6911626" cy="28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a:solidFill>
                  <a:schemeClr val="tx1">
                    <a:lumMod val="50000"/>
                    <a:lumOff val="50000"/>
                  </a:schemeClr>
                </a:solidFill>
              </a:rPr>
              <a:t>Sources:  Internal market research, PSVT = Paroxysmal Supraventricular Tachycardia, CCB = Calcium Channel Blocker, ED = Emergency Department.</a:t>
            </a:r>
          </a:p>
        </p:txBody>
      </p:sp>
      <p:cxnSp>
        <p:nvCxnSpPr>
          <p:cNvPr id="31" name="Straight Connector 30">
            <a:extLst>
              <a:ext uri="{FF2B5EF4-FFF2-40B4-BE49-F238E27FC236}">
                <a16:creationId xmlns:a16="http://schemas.microsoft.com/office/drawing/2014/main" id="{36573B5F-EA62-0D6D-A0D7-5A2D86529D91}"/>
              </a:ext>
            </a:extLst>
          </p:cNvPr>
          <p:cNvCxnSpPr/>
          <p:nvPr/>
        </p:nvCxnSpPr>
        <p:spPr>
          <a:xfrm>
            <a:off x="3157851" y="1717926"/>
            <a:ext cx="0" cy="2500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386629E-97B2-BB21-4CC7-C222C465D2D2}"/>
              </a:ext>
            </a:extLst>
          </p:cNvPr>
          <p:cNvCxnSpPr/>
          <p:nvPr/>
        </p:nvCxnSpPr>
        <p:spPr>
          <a:xfrm>
            <a:off x="6139655" y="1717926"/>
            <a:ext cx="0" cy="2500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4D73DBE-FF37-5944-EDC2-4AE9E7BDF9BE}"/>
              </a:ext>
            </a:extLst>
          </p:cNvPr>
          <p:cNvSpPr/>
          <p:nvPr/>
        </p:nvSpPr>
        <p:spPr>
          <a:xfrm>
            <a:off x="3289364" y="2860131"/>
            <a:ext cx="2594007" cy="1721835"/>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chemeClr val="tx1"/>
                </a:solidFill>
                <a:latin typeface="Calibri"/>
                <a:cs typeface="Calibri"/>
              </a:rPr>
              <a:t>Designed for patient self-management</a:t>
            </a:r>
          </a:p>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ysClr val="windowText" lastClr="000000"/>
                </a:solidFill>
                <a:latin typeface="Calibri" panose="020F0502020204030204" pitchFamily="34" charset="0"/>
                <a:cs typeface="Calibri" panose="020F0502020204030204" pitchFamily="34" charset="0"/>
              </a:rPr>
              <a:t>Frees up physician time and office resources</a:t>
            </a:r>
          </a:p>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ysClr val="windowText" lastClr="000000"/>
                </a:solidFill>
                <a:latin typeface="Calibri" panose="020F0502020204030204" pitchFamily="34" charset="0"/>
                <a:cs typeface="Calibri" panose="020F0502020204030204" pitchFamily="34" charset="0"/>
              </a:rPr>
              <a:t>Trusted CCB mechanism</a:t>
            </a:r>
          </a:p>
        </p:txBody>
      </p:sp>
      <p:sp>
        <p:nvSpPr>
          <p:cNvPr id="34" name="Rectangle 33">
            <a:extLst>
              <a:ext uri="{FF2B5EF4-FFF2-40B4-BE49-F238E27FC236}">
                <a16:creationId xmlns:a16="http://schemas.microsoft.com/office/drawing/2014/main" id="{44336571-85B9-C6C2-45C7-855D5EE0F4FD}"/>
              </a:ext>
            </a:extLst>
          </p:cNvPr>
          <p:cNvSpPr/>
          <p:nvPr/>
        </p:nvSpPr>
        <p:spPr>
          <a:xfrm>
            <a:off x="52159" y="2871637"/>
            <a:ext cx="3113915" cy="1710330"/>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ysClr val="windowText" lastClr="000000"/>
                </a:solidFill>
                <a:latin typeface="Calibri" panose="020F0502020204030204" pitchFamily="34" charset="0"/>
                <a:cs typeface="Calibri" panose="020F0502020204030204" pitchFamily="34" charset="0"/>
              </a:rPr>
              <a:t>Fast, reliable self-administration</a:t>
            </a:r>
          </a:p>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ysClr val="windowText" lastClr="000000"/>
                </a:solidFill>
                <a:latin typeface="Calibri" panose="020F0502020204030204" pitchFamily="34" charset="0"/>
                <a:cs typeface="Calibri" panose="020F0502020204030204" pitchFamily="34" charset="0"/>
              </a:rPr>
              <a:t>Less disruption, reliance on the Emergency Department</a:t>
            </a:r>
          </a:p>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ysClr val="windowText" lastClr="000000"/>
                </a:solidFill>
                <a:latin typeface="Calibri" panose="020F0502020204030204" pitchFamily="34" charset="0"/>
                <a:cs typeface="Calibri" panose="020F0502020204030204" pitchFamily="34" charset="0"/>
              </a:rPr>
              <a:t>Less fear over when the next event will occur</a:t>
            </a:r>
            <a:endParaRPr lang="en-US" sz="1600">
              <a:solidFill>
                <a:srgbClr val="FFFFFF"/>
              </a:solidFill>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E9D72096-0C76-C1DC-FC88-5654F6A56D4C}"/>
              </a:ext>
            </a:extLst>
          </p:cNvPr>
          <p:cNvSpPr/>
          <p:nvPr/>
        </p:nvSpPr>
        <p:spPr>
          <a:xfrm>
            <a:off x="6264427" y="2860131"/>
            <a:ext cx="2544298" cy="1563214"/>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ysClr val="windowText" lastClr="000000"/>
                </a:solidFill>
                <a:latin typeface="Calibri" panose="020F0502020204030204" pitchFamily="34" charset="0"/>
                <a:cs typeface="Calibri" panose="020F0502020204030204" pitchFamily="34" charset="0"/>
              </a:rPr>
              <a:t>Novel and cost-effective treatment</a:t>
            </a:r>
          </a:p>
          <a:p>
            <a:pPr marL="171450" indent="-171450" defTabSz="685783" eaLnBrk="0" hangingPunct="0">
              <a:spcBef>
                <a:spcPts val="300"/>
              </a:spcBef>
              <a:spcAft>
                <a:spcPts val="0"/>
              </a:spcAft>
              <a:buClr>
                <a:schemeClr val="accent2"/>
              </a:buClr>
              <a:buFont typeface="Arial" panose="020B0604020202020204" pitchFamily="34" charset="0"/>
              <a:buChar char="•"/>
              <a:defRPr/>
            </a:pPr>
            <a:r>
              <a:rPr lang="en-US" sz="1600" kern="0">
                <a:solidFill>
                  <a:sysClr val="windowText" lastClr="000000"/>
                </a:solidFill>
                <a:latin typeface="Calibri" panose="020F0502020204030204" pitchFamily="34" charset="0"/>
                <a:cs typeface="Calibri" panose="020F0502020204030204" pitchFamily="34" charset="0"/>
              </a:rPr>
              <a:t>Reduction in ED/hospital admissions</a:t>
            </a:r>
          </a:p>
        </p:txBody>
      </p:sp>
      <p:sp>
        <p:nvSpPr>
          <p:cNvPr id="37" name="AutoShape 7">
            <a:extLst>
              <a:ext uri="{FF2B5EF4-FFF2-40B4-BE49-F238E27FC236}">
                <a16:creationId xmlns:a16="http://schemas.microsoft.com/office/drawing/2014/main" id="{7AF84811-C8EF-2D7D-C898-72BB24F6E898}"/>
              </a:ext>
            </a:extLst>
          </p:cNvPr>
          <p:cNvSpPr>
            <a:spLocks noChangeAspect="1" noChangeArrowheads="1" noTextEdit="1"/>
          </p:cNvSpPr>
          <p:nvPr/>
        </p:nvSpPr>
        <p:spPr bwMode="auto">
          <a:xfrm>
            <a:off x="4281488" y="1987524"/>
            <a:ext cx="581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8627849F-B205-8AB4-F4E5-85933E7CCBA1}"/>
              </a:ext>
            </a:extLst>
          </p:cNvPr>
          <p:cNvSpPr txBox="1"/>
          <p:nvPr/>
        </p:nvSpPr>
        <p:spPr>
          <a:xfrm>
            <a:off x="136695" y="2377778"/>
            <a:ext cx="2973488" cy="400110"/>
          </a:xfrm>
          <a:prstGeom prst="rect">
            <a:avLst/>
          </a:prstGeom>
          <a:noFill/>
        </p:spPr>
        <p:txBody>
          <a:bodyPr wrap="square" rtlCol="0">
            <a:spAutoFit/>
          </a:bodyPr>
          <a:lstStyle/>
          <a:p>
            <a:r>
              <a:rPr lang="en-US" sz="2000" b="1" spc="0" noProof="0">
                <a:solidFill>
                  <a:schemeClr val="accent1"/>
                </a:solidFill>
                <a:latin typeface="+mj-lt"/>
              </a:rPr>
              <a:t>Patients - Empowerment  </a:t>
            </a:r>
          </a:p>
        </p:txBody>
      </p:sp>
      <p:sp>
        <p:nvSpPr>
          <p:cNvPr id="7" name="TextBox 6">
            <a:extLst>
              <a:ext uri="{FF2B5EF4-FFF2-40B4-BE49-F238E27FC236}">
                <a16:creationId xmlns:a16="http://schemas.microsoft.com/office/drawing/2014/main" id="{9E95326C-05A1-9313-1133-82007B0AC313}"/>
              </a:ext>
            </a:extLst>
          </p:cNvPr>
          <p:cNvSpPr txBox="1"/>
          <p:nvPr/>
        </p:nvSpPr>
        <p:spPr>
          <a:xfrm>
            <a:off x="3251201" y="2181182"/>
            <a:ext cx="2830286" cy="707886"/>
          </a:xfrm>
          <a:prstGeom prst="rect">
            <a:avLst/>
          </a:prstGeom>
          <a:noFill/>
        </p:spPr>
        <p:txBody>
          <a:bodyPr wrap="square" lIns="91440" tIns="45720" rIns="91440" bIns="45720" rtlCol="0" anchor="t">
            <a:spAutoFit/>
          </a:bodyPr>
          <a:lstStyle/>
          <a:p>
            <a:pPr algn="ctr"/>
            <a:r>
              <a:rPr lang="en-US" sz="2000" b="1" spc="0" noProof="0">
                <a:solidFill>
                  <a:schemeClr val="accent1"/>
                </a:solidFill>
                <a:latin typeface="+mj-lt"/>
                <a:ea typeface="MS PGothic"/>
              </a:rPr>
              <a:t>Physicians – </a:t>
            </a:r>
          </a:p>
          <a:p>
            <a:pPr algn="ctr"/>
            <a:r>
              <a:rPr lang="en-US" sz="2000" b="1" spc="0" noProof="0">
                <a:solidFill>
                  <a:schemeClr val="accent1"/>
                </a:solidFill>
                <a:latin typeface="+mj-lt"/>
                <a:ea typeface="MS PGothic"/>
              </a:rPr>
              <a:t>Dependable Tool</a:t>
            </a:r>
          </a:p>
        </p:txBody>
      </p:sp>
      <p:sp>
        <p:nvSpPr>
          <p:cNvPr id="8" name="TextBox 7">
            <a:extLst>
              <a:ext uri="{FF2B5EF4-FFF2-40B4-BE49-F238E27FC236}">
                <a16:creationId xmlns:a16="http://schemas.microsoft.com/office/drawing/2014/main" id="{E84680F8-D1BB-956C-9611-989B413CC8AC}"/>
              </a:ext>
            </a:extLst>
          </p:cNvPr>
          <p:cNvSpPr txBox="1"/>
          <p:nvPr/>
        </p:nvSpPr>
        <p:spPr>
          <a:xfrm>
            <a:off x="6311893" y="2168120"/>
            <a:ext cx="2752278" cy="707886"/>
          </a:xfrm>
          <a:prstGeom prst="rect">
            <a:avLst/>
          </a:prstGeom>
          <a:noFill/>
        </p:spPr>
        <p:txBody>
          <a:bodyPr wrap="square" lIns="91440" tIns="45720" rIns="91440" bIns="45720" rtlCol="0" anchor="t">
            <a:spAutoFit/>
          </a:bodyPr>
          <a:lstStyle/>
          <a:p>
            <a:pPr algn="ctr"/>
            <a:r>
              <a:rPr lang="en-US" sz="2000" b="1" spc="0" noProof="0">
                <a:solidFill>
                  <a:schemeClr val="accent1"/>
                </a:solidFill>
                <a:latin typeface="+mj-lt"/>
              </a:rPr>
              <a:t>Payers – More Efficient Use of R</a:t>
            </a:r>
            <a:r>
              <a:rPr lang="en-US" sz="2000" b="1" err="1">
                <a:solidFill>
                  <a:schemeClr val="accent1"/>
                </a:solidFill>
                <a:latin typeface="+mj-lt"/>
              </a:rPr>
              <a:t>esources</a:t>
            </a:r>
            <a:r>
              <a:rPr lang="en-US" sz="2000" b="1">
                <a:solidFill>
                  <a:schemeClr val="accent1"/>
                </a:solidFill>
                <a:latin typeface="+mj-lt"/>
              </a:rPr>
              <a:t> </a:t>
            </a:r>
            <a:endParaRPr lang="en-US" sz="2000" b="1" spc="0" noProof="0">
              <a:solidFill>
                <a:schemeClr val="accent1"/>
              </a:solidFill>
              <a:latin typeface="+mj-lt"/>
            </a:endParaRPr>
          </a:p>
        </p:txBody>
      </p:sp>
      <p:pic>
        <p:nvPicPr>
          <p:cNvPr id="10" name="Picture 9">
            <a:extLst>
              <a:ext uri="{FF2B5EF4-FFF2-40B4-BE49-F238E27FC236}">
                <a16:creationId xmlns:a16="http://schemas.microsoft.com/office/drawing/2014/main" id="{3325113A-7204-5136-350C-95267A6FE034}"/>
              </a:ext>
            </a:extLst>
          </p:cNvPr>
          <p:cNvPicPr>
            <a:picLocks/>
          </p:cNvPicPr>
          <p:nvPr/>
        </p:nvPicPr>
        <p:blipFill>
          <a:blip r:embed="rId3"/>
          <a:srcRect t="3593" b="3593"/>
          <a:stretch/>
        </p:blipFill>
        <p:spPr>
          <a:xfrm flipH="1">
            <a:off x="725693" y="974822"/>
            <a:ext cx="1737360" cy="1158240"/>
          </a:xfrm>
          <a:prstGeom prst="roundRect">
            <a:avLst>
              <a:gd name="adj" fmla="val 10890"/>
            </a:avLst>
          </a:prstGeom>
        </p:spPr>
      </p:pic>
      <p:pic>
        <p:nvPicPr>
          <p:cNvPr id="12" name="Picture 11" descr="A person with his arms crossed&#10;&#10;Description automatically generated with medium confidence">
            <a:extLst>
              <a:ext uri="{FF2B5EF4-FFF2-40B4-BE49-F238E27FC236}">
                <a16:creationId xmlns:a16="http://schemas.microsoft.com/office/drawing/2014/main" id="{613A7552-B644-C2EE-B025-2A00713FE7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4288" y="974822"/>
            <a:ext cx="1739619" cy="1161288"/>
          </a:xfrm>
          <a:prstGeom prst="roundRect">
            <a:avLst>
              <a:gd name="adj" fmla="val 11090"/>
            </a:avLst>
          </a:prstGeom>
        </p:spPr>
      </p:pic>
      <p:pic>
        <p:nvPicPr>
          <p:cNvPr id="15" name="Picture 14">
            <a:extLst>
              <a:ext uri="{FF2B5EF4-FFF2-40B4-BE49-F238E27FC236}">
                <a16:creationId xmlns:a16="http://schemas.microsoft.com/office/drawing/2014/main" id="{D884229B-2976-FC87-B918-3AF84114FC57}"/>
              </a:ext>
            </a:extLst>
          </p:cNvPr>
          <p:cNvPicPr>
            <a:picLocks noChangeAspect="1"/>
          </p:cNvPicPr>
          <p:nvPr/>
        </p:nvPicPr>
        <p:blipFill>
          <a:blip r:embed="rId5"/>
          <a:srcRect t="5128" b="5128"/>
          <a:stretch>
            <a:fillRect/>
          </a:stretch>
        </p:blipFill>
        <p:spPr>
          <a:xfrm>
            <a:off x="6646074" y="974822"/>
            <a:ext cx="1742945" cy="1161288"/>
          </a:xfrm>
          <a:prstGeom prst="roundRect">
            <a:avLst>
              <a:gd name="adj" fmla="val 15683"/>
            </a:avLst>
          </a:prstGeom>
        </p:spPr>
      </p:pic>
    </p:spTree>
    <p:extLst>
      <p:ext uri="{BB962C8B-B14F-4D97-AF65-F5344CB8AC3E}">
        <p14:creationId xmlns:p14="http://schemas.microsoft.com/office/powerpoint/2010/main" val="124037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6CC494C9-935B-3A89-DCD6-7A782A46C535}"/>
              </a:ext>
            </a:extLst>
          </p:cNvPr>
          <p:cNvSpPr/>
          <p:nvPr/>
        </p:nvSpPr>
        <p:spPr>
          <a:xfrm>
            <a:off x="367922" y="986813"/>
            <a:ext cx="8235513" cy="3427707"/>
          </a:xfrm>
          <a:prstGeom prst="rect">
            <a:avLst/>
          </a:prstGeom>
          <a:solidFill>
            <a:schemeClr val="accent5"/>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F12A8FBD-BCFA-0350-660D-1699BEA27486}"/>
              </a:ext>
            </a:extLst>
          </p:cNvPr>
          <p:cNvSpPr>
            <a:spLocks noGrp="1"/>
          </p:cNvSpPr>
          <p:nvPr>
            <p:ph type="title"/>
          </p:nvPr>
        </p:nvSpPr>
        <p:spPr>
          <a:xfrm>
            <a:off x="371757" y="51854"/>
            <a:ext cx="7334692" cy="677108"/>
          </a:xfrm>
        </p:spPr>
        <p:txBody>
          <a:bodyPr/>
          <a:lstStyle/>
          <a:p>
            <a:r>
              <a:rPr lang="en-US">
                <a:latin typeface="Calibri"/>
                <a:ea typeface="Calibri"/>
                <a:cs typeface="Calibri"/>
              </a:rPr>
              <a:t>Cardiologists Expect to Prescribe CARDAMYST to the Majority of Unablated Patients with PSVT</a:t>
            </a:r>
          </a:p>
        </p:txBody>
      </p:sp>
      <p:sp>
        <p:nvSpPr>
          <p:cNvPr id="10" name="Text Placeholder 9">
            <a:extLst>
              <a:ext uri="{FF2B5EF4-FFF2-40B4-BE49-F238E27FC236}">
                <a16:creationId xmlns:a16="http://schemas.microsoft.com/office/drawing/2014/main" id="{40303A92-A89C-9502-7F6D-474D7FC5BA90}"/>
              </a:ext>
            </a:extLst>
          </p:cNvPr>
          <p:cNvSpPr>
            <a:spLocks noGrp="1"/>
          </p:cNvSpPr>
          <p:nvPr>
            <p:ph type="body" sz="quarter" idx="13"/>
          </p:nvPr>
        </p:nvSpPr>
        <p:spPr>
          <a:xfrm>
            <a:off x="374216" y="4288055"/>
            <a:ext cx="7885026" cy="407767"/>
          </a:xfrm>
        </p:spPr>
        <p:txBody>
          <a:bodyPr/>
          <a:lstStyle/>
          <a:p>
            <a:r>
              <a:rPr lang="en-CA">
                <a:solidFill>
                  <a:schemeClr val="tx1">
                    <a:lumMod val="50000"/>
                    <a:lumOff val="50000"/>
                  </a:schemeClr>
                </a:solidFill>
              </a:rPr>
              <a:t>Source: Quantitative market research conducted by Triangle Insights Group (n=250 cardiologists), June-September 2020; </a:t>
            </a:r>
            <a:r>
              <a:rPr lang="en-US">
                <a:solidFill>
                  <a:schemeClr val="tx1">
                    <a:lumMod val="50000"/>
                    <a:lumOff val="50000"/>
                  </a:schemeClr>
                </a:solidFill>
              </a:rPr>
              <a:t>Estimated number of unique patients with annual claims for PSVT from Truven </a:t>
            </a:r>
            <a:r>
              <a:rPr lang="en-US" err="1">
                <a:solidFill>
                  <a:schemeClr val="tx1">
                    <a:lumMod val="50000"/>
                    <a:lumOff val="50000"/>
                  </a:schemeClr>
                </a:solidFill>
              </a:rPr>
              <a:t>MarketScan</a:t>
            </a:r>
            <a:r>
              <a:rPr lang="en-US">
                <a:solidFill>
                  <a:schemeClr val="tx1">
                    <a:lumMod val="50000"/>
                    <a:lumOff val="50000"/>
                  </a:schemeClr>
                </a:solidFill>
              </a:rPr>
              <a:t> data, 2008-2016 analyzed by Precision Xtract, 2019</a:t>
            </a:r>
          </a:p>
        </p:txBody>
      </p:sp>
      <p:sp>
        <p:nvSpPr>
          <p:cNvPr id="4" name="Slide Number Placeholder 3">
            <a:extLst>
              <a:ext uri="{FF2B5EF4-FFF2-40B4-BE49-F238E27FC236}">
                <a16:creationId xmlns:a16="http://schemas.microsoft.com/office/drawing/2014/main" id="{D89F933C-00A7-BE42-2F29-9377AE65B37B}"/>
              </a:ext>
            </a:extLst>
          </p:cNvPr>
          <p:cNvSpPr>
            <a:spLocks noGrp="1"/>
          </p:cNvSpPr>
          <p:nvPr>
            <p:ph type="sldNum" sz="quarter" idx="4"/>
          </p:nvPr>
        </p:nvSpPr>
        <p:spPr/>
        <p:txBody>
          <a:bodyPr/>
          <a:lstStyle/>
          <a:p>
            <a:fld id="{42C32FFB-F9AE-46F0-A233-A2E628258990}" type="slidenum">
              <a:rPr lang="en-US" smtClean="0"/>
              <a:pPr/>
              <a:t>12</a:t>
            </a:fld>
            <a:endParaRPr lang="en-US" sz="1000"/>
          </a:p>
        </p:txBody>
      </p:sp>
      <p:sp>
        <p:nvSpPr>
          <p:cNvPr id="5" name="Footer Placeholder 4">
            <a:extLst>
              <a:ext uri="{FF2B5EF4-FFF2-40B4-BE49-F238E27FC236}">
                <a16:creationId xmlns:a16="http://schemas.microsoft.com/office/drawing/2014/main" id="{66DACD78-BE73-241C-868E-4A9B30744CE5}"/>
              </a:ext>
            </a:extLst>
          </p:cNvPr>
          <p:cNvSpPr>
            <a:spLocks noGrp="1"/>
          </p:cNvSpPr>
          <p:nvPr>
            <p:ph type="ftr" sz="quarter" idx="3"/>
          </p:nvPr>
        </p:nvSpPr>
        <p:spPr/>
        <p:txBody>
          <a:bodyPr/>
          <a:lstStyle/>
          <a:p>
            <a:r>
              <a:rPr lang="en-US">
                <a:latin typeface="Calibri"/>
                <a:cs typeface="Calibri"/>
              </a:rPr>
              <a:t>Milestone Corporate Overview</a:t>
            </a:r>
          </a:p>
        </p:txBody>
      </p:sp>
      <p:sp>
        <p:nvSpPr>
          <p:cNvPr id="20" name="TextBox 19">
            <a:extLst>
              <a:ext uri="{FF2B5EF4-FFF2-40B4-BE49-F238E27FC236}">
                <a16:creationId xmlns:a16="http://schemas.microsoft.com/office/drawing/2014/main" id="{67073C03-CBEB-E606-6EBF-B12959BD2258}"/>
              </a:ext>
            </a:extLst>
          </p:cNvPr>
          <p:cNvSpPr txBox="1"/>
          <p:nvPr/>
        </p:nvSpPr>
        <p:spPr>
          <a:xfrm>
            <a:off x="2949134" y="1058330"/>
            <a:ext cx="3080152" cy="553998"/>
          </a:xfrm>
          <a:prstGeom prst="rect">
            <a:avLst/>
          </a:prstGeom>
          <a:noFill/>
        </p:spPr>
        <p:txBody>
          <a:bodyPr wrap="square" lIns="91440" tIns="45720" rIns="91440" bIns="45720" rtlCol="0" anchor="t">
            <a:spAutoFit/>
          </a:bodyPr>
          <a:lstStyle/>
          <a:p>
            <a:pPr algn="ctr">
              <a:lnSpc>
                <a:spcPts val="1800"/>
              </a:lnSpc>
            </a:pPr>
            <a:r>
              <a:rPr lang="en-US" sz="1800" b="1">
                <a:latin typeface="+mj-lt"/>
                <a:ea typeface="MS PGothic"/>
              </a:rPr>
              <a:t>Cardiologists’ Stated Adoption</a:t>
            </a:r>
            <a:br>
              <a:rPr lang="en-US" sz="1800" b="1">
                <a:latin typeface="+mj-lt"/>
              </a:rPr>
            </a:br>
            <a:r>
              <a:rPr lang="en-US" sz="1800" b="1">
                <a:latin typeface="+mj-lt"/>
                <a:ea typeface="MS PGothic"/>
              </a:rPr>
              <a:t>of CARDAMYST per Segment</a:t>
            </a:r>
          </a:p>
        </p:txBody>
      </p:sp>
      <p:sp>
        <p:nvSpPr>
          <p:cNvPr id="29" name="TextBox 28">
            <a:extLst>
              <a:ext uri="{FF2B5EF4-FFF2-40B4-BE49-F238E27FC236}">
                <a16:creationId xmlns:a16="http://schemas.microsoft.com/office/drawing/2014/main" id="{C311DD87-F8A8-D478-7382-872351541757}"/>
              </a:ext>
            </a:extLst>
          </p:cNvPr>
          <p:cNvSpPr txBox="1"/>
          <p:nvPr/>
        </p:nvSpPr>
        <p:spPr>
          <a:xfrm>
            <a:off x="317827" y="1012164"/>
            <a:ext cx="2890073" cy="646331"/>
          </a:xfrm>
          <a:prstGeom prst="rect">
            <a:avLst/>
          </a:prstGeom>
          <a:noFill/>
        </p:spPr>
        <p:txBody>
          <a:bodyPr wrap="square" rtlCol="0">
            <a:spAutoFit/>
          </a:bodyPr>
          <a:lstStyle/>
          <a:p>
            <a:pPr algn="ctr"/>
            <a:r>
              <a:rPr lang="en-US" sz="1800">
                <a:latin typeface="+mj-lt"/>
              </a:rPr>
              <a:t>Current</a:t>
            </a:r>
          </a:p>
          <a:p>
            <a:pPr algn="ctr"/>
            <a:r>
              <a:rPr lang="en-US" sz="1800">
                <a:latin typeface="+mj-lt"/>
              </a:rPr>
              <a:t>PSVT Management</a:t>
            </a:r>
          </a:p>
        </p:txBody>
      </p:sp>
      <p:sp>
        <p:nvSpPr>
          <p:cNvPr id="32" name="Arrow: Right 31">
            <a:extLst>
              <a:ext uri="{FF2B5EF4-FFF2-40B4-BE49-F238E27FC236}">
                <a16:creationId xmlns:a16="http://schemas.microsoft.com/office/drawing/2014/main" id="{E79A3FF0-5941-03A3-2DED-4059681CB178}"/>
              </a:ext>
            </a:extLst>
          </p:cNvPr>
          <p:cNvSpPr/>
          <p:nvPr/>
        </p:nvSpPr>
        <p:spPr>
          <a:xfrm>
            <a:off x="3365233" y="1772425"/>
            <a:ext cx="2106974" cy="646083"/>
          </a:xfrm>
          <a:prstGeom prst="rightArrow">
            <a:avLst>
              <a:gd name="adj1" fmla="val 69517"/>
              <a:gd name="adj2" fmla="val 50000"/>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rIns="91440" bIns="91440" rtlCol="0" anchor="ctr" anchorCtr="0"/>
          <a:lstStyle/>
          <a:p>
            <a:pPr algn="ctr"/>
            <a:r>
              <a:rPr lang="en-US" sz="1400" b="1">
                <a:solidFill>
                  <a:srgbClr val="FFFFFF"/>
                </a:solidFill>
                <a:latin typeface="+mj-lt"/>
                <a:cs typeface="Arial"/>
              </a:rPr>
              <a:t>Pill-in-Pocket (PIP) </a:t>
            </a:r>
            <a:r>
              <a:rPr lang="en-US" sz="1800" b="1">
                <a:solidFill>
                  <a:srgbClr val="FFFFFF"/>
                </a:solidFill>
                <a:latin typeface="+mj-lt"/>
                <a:cs typeface="Arial"/>
              </a:rPr>
              <a:t>64%</a:t>
            </a:r>
          </a:p>
        </p:txBody>
      </p:sp>
      <p:sp>
        <p:nvSpPr>
          <p:cNvPr id="33" name="Arrow: Right 32">
            <a:extLst>
              <a:ext uri="{FF2B5EF4-FFF2-40B4-BE49-F238E27FC236}">
                <a16:creationId xmlns:a16="http://schemas.microsoft.com/office/drawing/2014/main" id="{03E31ED9-8F8C-0C19-50F1-BC36F6F896AB}"/>
              </a:ext>
            </a:extLst>
          </p:cNvPr>
          <p:cNvSpPr/>
          <p:nvPr/>
        </p:nvSpPr>
        <p:spPr>
          <a:xfrm>
            <a:off x="3365233" y="2510920"/>
            <a:ext cx="2106974" cy="646083"/>
          </a:xfrm>
          <a:prstGeom prst="rightArrow">
            <a:avLst>
              <a:gd name="adj1" fmla="val 69517"/>
              <a:gd name="adj2" fmla="val 50000"/>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sz="1400" b="1">
                <a:solidFill>
                  <a:srgbClr val="000000"/>
                </a:solidFill>
                <a:latin typeface="+mj-lt"/>
                <a:cs typeface="Arial" panose="020B0604020202020204" pitchFamily="34" charset="0"/>
              </a:rPr>
              <a:t>Chronic Meds Alone </a:t>
            </a:r>
            <a:r>
              <a:rPr lang="en-US" sz="1800" b="1">
                <a:solidFill>
                  <a:srgbClr val="000000"/>
                </a:solidFill>
                <a:latin typeface="+mj-lt"/>
                <a:cs typeface="Arial" panose="020B0604020202020204" pitchFamily="34" charset="0"/>
              </a:rPr>
              <a:t>43%</a:t>
            </a:r>
          </a:p>
        </p:txBody>
      </p:sp>
      <p:sp>
        <p:nvSpPr>
          <p:cNvPr id="37" name="Arrow: Right 36">
            <a:extLst>
              <a:ext uri="{FF2B5EF4-FFF2-40B4-BE49-F238E27FC236}">
                <a16:creationId xmlns:a16="http://schemas.microsoft.com/office/drawing/2014/main" id="{7D7BEDD6-AE30-6CF6-CCEF-60FE2200E18F}"/>
              </a:ext>
            </a:extLst>
          </p:cNvPr>
          <p:cNvSpPr/>
          <p:nvPr/>
        </p:nvSpPr>
        <p:spPr>
          <a:xfrm>
            <a:off x="3365233" y="3285929"/>
            <a:ext cx="2106974" cy="646083"/>
          </a:xfrm>
          <a:prstGeom prst="rightArrow">
            <a:avLst>
              <a:gd name="adj1" fmla="val 69517"/>
              <a:gd name="adj2" fmla="val 50000"/>
            </a:avLst>
          </a:prstGeom>
          <a:solidFill>
            <a:srgbClr val="59D8E5"/>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sz="1400" b="1">
                <a:solidFill>
                  <a:srgbClr val="000000"/>
                </a:solidFill>
                <a:latin typeface="+mj-lt"/>
                <a:cs typeface="Arial" panose="020B0604020202020204" pitchFamily="34" charset="0"/>
              </a:rPr>
              <a:t>No Current Treatment </a:t>
            </a:r>
            <a:r>
              <a:rPr lang="en-US" sz="1800" b="1">
                <a:solidFill>
                  <a:srgbClr val="000000"/>
                </a:solidFill>
                <a:latin typeface="+mj-lt"/>
                <a:cs typeface="Arial" panose="020B0604020202020204" pitchFamily="34" charset="0"/>
              </a:rPr>
              <a:t>53%</a:t>
            </a:r>
          </a:p>
        </p:txBody>
      </p:sp>
      <p:graphicFrame>
        <p:nvGraphicFramePr>
          <p:cNvPr id="2" name="Chart 8">
            <a:extLst>
              <a:ext uri="{FF2B5EF4-FFF2-40B4-BE49-F238E27FC236}">
                <a16:creationId xmlns:a16="http://schemas.microsoft.com/office/drawing/2014/main" id="{C7CE5424-FDE2-E7BB-6802-E6F262E27C68}"/>
              </a:ext>
            </a:extLst>
          </p:cNvPr>
          <p:cNvGraphicFramePr/>
          <p:nvPr>
            <p:extLst>
              <p:ext uri="{D42A27DB-BD31-4B8C-83A1-F6EECF244321}">
                <p14:modId xmlns:p14="http://schemas.microsoft.com/office/powerpoint/2010/main" val="1056160824"/>
              </p:ext>
            </p:extLst>
          </p:nvPr>
        </p:nvGraphicFramePr>
        <p:xfrm>
          <a:off x="5143702" y="1436018"/>
          <a:ext cx="4254030" cy="29389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E647AB6C-9DFC-127E-F609-F604CF4B6900}"/>
              </a:ext>
            </a:extLst>
          </p:cNvPr>
          <p:cNvGraphicFramePr/>
          <p:nvPr>
            <p:extLst>
              <p:ext uri="{D42A27DB-BD31-4B8C-83A1-F6EECF244321}">
                <p14:modId xmlns:p14="http://schemas.microsoft.com/office/powerpoint/2010/main" val="170414422"/>
              </p:ext>
            </p:extLst>
          </p:nvPr>
        </p:nvGraphicFramePr>
        <p:xfrm>
          <a:off x="-158883" y="1427941"/>
          <a:ext cx="4267490" cy="2938976"/>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68E7AEDF-6779-D950-A6F8-8A927699F3E2}"/>
              </a:ext>
            </a:extLst>
          </p:cNvPr>
          <p:cNvSpPr txBox="1"/>
          <p:nvPr/>
        </p:nvSpPr>
        <p:spPr>
          <a:xfrm>
            <a:off x="6029845" y="996822"/>
            <a:ext cx="2553170" cy="646331"/>
          </a:xfrm>
          <a:prstGeom prst="rect">
            <a:avLst/>
          </a:prstGeom>
          <a:noFill/>
        </p:spPr>
        <p:txBody>
          <a:bodyPr wrap="square" lIns="91440" tIns="45720" rIns="91440" bIns="45720" rtlCol="0" anchor="t">
            <a:spAutoFit/>
          </a:bodyPr>
          <a:lstStyle/>
          <a:p>
            <a:pPr algn="ctr"/>
            <a:r>
              <a:rPr lang="en-US" sz="1800">
                <a:latin typeface="+mj-lt"/>
                <a:ea typeface="MS PGothic"/>
              </a:rPr>
              <a:t>Impact of Cardiologist Adoption of CARDAMYST</a:t>
            </a:r>
            <a:endParaRPr lang="en-US" sz="1800">
              <a:latin typeface="+mj-lt"/>
            </a:endParaRPr>
          </a:p>
        </p:txBody>
      </p:sp>
    </p:spTree>
    <p:extLst>
      <p:ext uri="{BB962C8B-B14F-4D97-AF65-F5344CB8AC3E}">
        <p14:creationId xmlns:p14="http://schemas.microsoft.com/office/powerpoint/2010/main" val="2394110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077" y="288239"/>
            <a:ext cx="7589847" cy="277640"/>
          </a:xfrm>
        </p:spPr>
        <p:txBody>
          <a:bodyPr/>
          <a:lstStyle/>
          <a:p>
            <a:r>
              <a:rPr lang="en-US">
                <a:latin typeface="Calibri"/>
                <a:cs typeface="Calibri"/>
              </a:rPr>
              <a:t>Management of Patients with PSVT and Call Point Targeting</a:t>
            </a:r>
          </a:p>
        </p:txBody>
      </p:sp>
      <p:sp>
        <p:nvSpPr>
          <p:cNvPr id="9" name="Content Placeholder 8">
            <a:extLst>
              <a:ext uri="{FF2B5EF4-FFF2-40B4-BE49-F238E27FC236}">
                <a16:creationId xmlns:a16="http://schemas.microsoft.com/office/drawing/2014/main" id="{BB573BFD-32B7-4325-8F65-B85AFB368573}"/>
              </a:ext>
            </a:extLst>
          </p:cNvPr>
          <p:cNvSpPr>
            <a:spLocks noGrp="1"/>
          </p:cNvSpPr>
          <p:nvPr>
            <p:ph sz="quarter" idx="12"/>
          </p:nvPr>
        </p:nvSpPr>
        <p:spPr>
          <a:xfrm>
            <a:off x="542524" y="3490410"/>
            <a:ext cx="8055748" cy="584159"/>
          </a:xfrm>
        </p:spPr>
        <p:txBody>
          <a:bodyPr/>
          <a:lstStyle/>
          <a:p>
            <a:pPr marL="257175" indent="-257175">
              <a:spcBef>
                <a:spcPts val="225"/>
              </a:spcBef>
              <a:spcAft>
                <a:spcPts val="225"/>
              </a:spcAft>
              <a:buFont typeface="Arial" panose="020B0604020202020204" pitchFamily="34" charset="0"/>
              <a:buChar char="•"/>
            </a:pPr>
            <a:r>
              <a:rPr lang="en-US" sz="1400">
                <a:solidFill>
                  <a:schemeClr val="tx1"/>
                </a:solidFill>
                <a:latin typeface="Calibri"/>
                <a:cs typeface="Calibri"/>
              </a:rPr>
              <a:t>Targeted sales force to reach majority of available opportunity</a:t>
            </a:r>
          </a:p>
          <a:p>
            <a:pPr marL="257175" indent="-257175">
              <a:spcBef>
                <a:spcPts val="225"/>
              </a:spcBef>
              <a:spcAft>
                <a:spcPts val="225"/>
              </a:spcAft>
              <a:buFont typeface="Arial" panose="020B0604020202020204" pitchFamily="34" charset="0"/>
              <a:buChar char="•"/>
            </a:pPr>
            <a:r>
              <a:rPr lang="en-US" sz="1400">
                <a:solidFill>
                  <a:schemeClr val="tx1"/>
                </a:solidFill>
                <a:latin typeface="Calibri"/>
                <a:cs typeface="Calibri"/>
              </a:rPr>
              <a:t>Significant overlap with most common CV portfolio call points</a:t>
            </a:r>
            <a:endParaRPr lang="en-CA" sz="1400">
              <a:solidFill>
                <a:schemeClr val="tx1"/>
              </a:solidFill>
              <a:latin typeface="Calibri"/>
              <a:cs typeface="Calibri"/>
            </a:endParaRPr>
          </a:p>
        </p:txBody>
      </p:sp>
      <p:sp>
        <p:nvSpPr>
          <p:cNvPr id="10" name="Text Placeholder 9">
            <a:extLst>
              <a:ext uri="{FF2B5EF4-FFF2-40B4-BE49-F238E27FC236}">
                <a16:creationId xmlns:a16="http://schemas.microsoft.com/office/drawing/2014/main" id="{D60785D9-4E53-49FD-AA55-7B5588281E30}"/>
              </a:ext>
            </a:extLst>
          </p:cNvPr>
          <p:cNvSpPr>
            <a:spLocks noGrp="1"/>
          </p:cNvSpPr>
          <p:nvPr>
            <p:ph type="body" sz="quarter" idx="13"/>
          </p:nvPr>
        </p:nvSpPr>
        <p:spPr>
          <a:xfrm>
            <a:off x="552392" y="4316407"/>
            <a:ext cx="8056360" cy="407767"/>
          </a:xfrm>
        </p:spPr>
        <p:txBody>
          <a:bodyPr/>
          <a:lstStyle/>
          <a:p>
            <a:r>
              <a:rPr lang="en-US">
                <a:solidFill>
                  <a:schemeClr val="tx1">
                    <a:lumMod val="50000"/>
                    <a:lumOff val="50000"/>
                  </a:schemeClr>
                </a:solidFill>
                <a:latin typeface="+mn-lt"/>
                <a:cs typeface="Arial" panose="020B0604020202020204" pitchFamily="34" charset="0"/>
              </a:rPr>
              <a:t>Source:  Internal market research</a:t>
            </a:r>
          </a:p>
        </p:txBody>
      </p:sp>
      <p:sp>
        <p:nvSpPr>
          <p:cNvPr id="6" name="Slide Number Placeholder 5">
            <a:extLst>
              <a:ext uri="{FF2B5EF4-FFF2-40B4-BE49-F238E27FC236}">
                <a16:creationId xmlns:a16="http://schemas.microsoft.com/office/drawing/2014/main" id="{DAE8DDDB-B0EC-40F2-B55F-4EA927511A3A}"/>
              </a:ext>
            </a:extLst>
          </p:cNvPr>
          <p:cNvSpPr>
            <a:spLocks noGrp="1"/>
          </p:cNvSpPr>
          <p:nvPr>
            <p:ph type="sldNum" sz="quarter" idx="4"/>
          </p:nvPr>
        </p:nvSpPr>
        <p:spPr/>
        <p:txBody>
          <a:bodyPr/>
          <a:lstStyle/>
          <a:p>
            <a:pPr>
              <a:defRPr/>
            </a:pPr>
            <a:fld id="{9692CFE2-3987-486D-B055-0D075552CD60}" type="slidenum">
              <a:rPr lang="en-US" smtClean="0"/>
              <a:pPr>
                <a:defRPr/>
              </a:pPr>
              <a:t>13</a:t>
            </a:fld>
            <a:endParaRPr lang="en-US"/>
          </a:p>
        </p:txBody>
      </p:sp>
      <p:graphicFrame>
        <p:nvGraphicFramePr>
          <p:cNvPr id="54" name="Table 53">
            <a:extLst>
              <a:ext uri="{FF2B5EF4-FFF2-40B4-BE49-F238E27FC236}">
                <a16:creationId xmlns:a16="http://schemas.microsoft.com/office/drawing/2014/main" id="{7D990987-68D8-43E2-BF5F-E3D351B779A1}"/>
              </a:ext>
            </a:extLst>
          </p:cNvPr>
          <p:cNvGraphicFramePr>
            <a:graphicFrameLocks noGrp="1"/>
          </p:cNvGraphicFramePr>
          <p:nvPr>
            <p:extLst>
              <p:ext uri="{D42A27DB-BD31-4B8C-83A1-F6EECF244321}">
                <p14:modId xmlns:p14="http://schemas.microsoft.com/office/powerpoint/2010/main" val="908868700"/>
              </p:ext>
            </p:extLst>
          </p:nvPr>
        </p:nvGraphicFramePr>
        <p:xfrm>
          <a:off x="552392" y="915543"/>
          <a:ext cx="8045880" cy="2505899"/>
        </p:xfrm>
        <a:graphic>
          <a:graphicData uri="http://schemas.openxmlformats.org/drawingml/2006/table">
            <a:tbl>
              <a:tblPr firstRow="1" bandRow="1">
                <a:tableStyleId>{5C22544A-7EE6-4342-B048-85BDC9FD1C3A}</a:tableStyleId>
              </a:tblPr>
              <a:tblGrid>
                <a:gridCol w="1484955">
                  <a:extLst>
                    <a:ext uri="{9D8B030D-6E8A-4147-A177-3AD203B41FA5}">
                      <a16:colId xmlns:a16="http://schemas.microsoft.com/office/drawing/2014/main" val="799777775"/>
                    </a:ext>
                  </a:extLst>
                </a:gridCol>
                <a:gridCol w="1604211">
                  <a:extLst>
                    <a:ext uri="{9D8B030D-6E8A-4147-A177-3AD203B41FA5}">
                      <a16:colId xmlns:a16="http://schemas.microsoft.com/office/drawing/2014/main" val="1876640357"/>
                    </a:ext>
                  </a:extLst>
                </a:gridCol>
                <a:gridCol w="2582779">
                  <a:extLst>
                    <a:ext uri="{9D8B030D-6E8A-4147-A177-3AD203B41FA5}">
                      <a16:colId xmlns:a16="http://schemas.microsoft.com/office/drawing/2014/main" val="4013876655"/>
                    </a:ext>
                  </a:extLst>
                </a:gridCol>
                <a:gridCol w="1365992">
                  <a:extLst>
                    <a:ext uri="{9D8B030D-6E8A-4147-A177-3AD203B41FA5}">
                      <a16:colId xmlns:a16="http://schemas.microsoft.com/office/drawing/2014/main" val="3499569880"/>
                    </a:ext>
                  </a:extLst>
                </a:gridCol>
                <a:gridCol w="1007943">
                  <a:extLst>
                    <a:ext uri="{9D8B030D-6E8A-4147-A177-3AD203B41FA5}">
                      <a16:colId xmlns:a16="http://schemas.microsoft.com/office/drawing/2014/main" val="581907771"/>
                    </a:ext>
                  </a:extLst>
                </a:gridCol>
              </a:tblGrid>
              <a:tr h="457010">
                <a:tc gridSpan="2">
                  <a:txBody>
                    <a:bodyPr/>
                    <a:lstStyle/>
                    <a:p>
                      <a:pPr algn="ctr"/>
                      <a:endParaRPr lang="en-US" sz="1200" b="1" u="none">
                        <a:solidFill>
                          <a:schemeClr val="tx1"/>
                        </a:solidFill>
                        <a:latin typeface="+mj-lt"/>
                      </a:endParaRPr>
                    </a:p>
                  </a:txBody>
                  <a:tcPr marL="64691" marR="64691" marT="32345" marB="3234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hMerge="1">
                  <a:txBody>
                    <a:bodyPr/>
                    <a:lstStyle/>
                    <a:p>
                      <a:endParaRPr lang="en-US"/>
                    </a:p>
                  </a:txBody>
                  <a:tcPr/>
                </a:tc>
                <a:tc>
                  <a:txBody>
                    <a:bodyPr/>
                    <a:lstStyle/>
                    <a:p>
                      <a:pPr marL="0" indent="0" algn="ctr">
                        <a:spcBef>
                          <a:spcPts val="400"/>
                        </a:spcBef>
                        <a:spcAft>
                          <a:spcPts val="400"/>
                        </a:spcAft>
                        <a:buFont typeface="Arial" panose="020B0604020202020204" pitchFamily="34" charset="0"/>
                        <a:buNone/>
                      </a:pPr>
                      <a:r>
                        <a:rPr lang="en-US" sz="1200" b="1" i="0" baseline="0">
                          <a:solidFill>
                            <a:schemeClr val="tx1"/>
                          </a:solidFill>
                          <a:latin typeface="+mj-lt"/>
                        </a:rPr>
                        <a:t>Clinical Cardiologists</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D9D9D9"/>
                    </a:solidFill>
                  </a:tcPr>
                </a:tc>
                <a:tc>
                  <a:txBody>
                    <a:bodyPr/>
                    <a:lstStyle/>
                    <a:p>
                      <a:pPr marL="0" indent="0" algn="ctr">
                        <a:spcBef>
                          <a:spcPts val="400"/>
                        </a:spcBef>
                        <a:spcAft>
                          <a:spcPts val="400"/>
                        </a:spcAft>
                        <a:buFont typeface="Arial" panose="020B0604020202020204" pitchFamily="34" charset="0"/>
                        <a:buNone/>
                      </a:pPr>
                      <a:r>
                        <a:rPr lang="en-US" sz="1200" b="1" i="0" baseline="0">
                          <a:solidFill>
                            <a:schemeClr val="tx1"/>
                          </a:solidFill>
                          <a:latin typeface="+mj-lt"/>
                        </a:rPr>
                        <a:t>Primary Care Physicians</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D9D9D9"/>
                    </a:solidFill>
                  </a:tcPr>
                </a:tc>
                <a:tc>
                  <a:txBody>
                    <a:bodyPr/>
                    <a:lstStyle/>
                    <a:p>
                      <a:pPr marL="0" indent="0" algn="ctr">
                        <a:spcBef>
                          <a:spcPts val="400"/>
                        </a:spcBef>
                        <a:spcAft>
                          <a:spcPts val="400"/>
                        </a:spcAft>
                        <a:buFont typeface="Arial" panose="020B0604020202020204" pitchFamily="34" charset="0"/>
                        <a:buNone/>
                      </a:pPr>
                      <a:r>
                        <a:rPr lang="en-US" sz="1200" b="1" i="0" baseline="0">
                          <a:solidFill>
                            <a:schemeClr val="tx1"/>
                          </a:solidFill>
                          <a:latin typeface="+mj-lt"/>
                        </a:rPr>
                        <a:t>Electro-physiologists</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175398222"/>
                  </a:ext>
                </a:extLst>
              </a:tr>
              <a:tr h="354140">
                <a:tc gridSpan="2">
                  <a:txBody>
                    <a:bodyPr/>
                    <a:lstStyle/>
                    <a:p>
                      <a:pPr algn="ctr"/>
                      <a:r>
                        <a:rPr lang="en-US" sz="1700" b="1" i="0" u="none">
                          <a:solidFill>
                            <a:schemeClr val="bg1"/>
                          </a:solidFill>
                          <a:latin typeface="+mj-lt"/>
                        </a:rPr>
                        <a:t>% of patients managed </a:t>
                      </a:r>
                    </a:p>
                  </a:txBody>
                  <a:tcPr marL="64691" marR="64691" marT="32345" marB="3234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1"/>
                    </a:solidFill>
                  </a:tcPr>
                </a:tc>
                <a:tc hMerge="1">
                  <a:txBody>
                    <a:bodyPr/>
                    <a:lstStyle/>
                    <a:p>
                      <a:endParaRPr lang="en-US"/>
                    </a:p>
                  </a:txBody>
                  <a:tcPr/>
                </a:tc>
                <a:tc>
                  <a:txBody>
                    <a:bodyPr/>
                    <a:lstStyle/>
                    <a:p>
                      <a:pPr marL="0" indent="0" algn="ctr">
                        <a:spcBef>
                          <a:spcPts val="400"/>
                        </a:spcBef>
                        <a:spcAft>
                          <a:spcPts val="400"/>
                        </a:spcAft>
                        <a:buFont typeface="Arial" panose="020B0604020202020204" pitchFamily="34" charset="0"/>
                        <a:buNone/>
                      </a:pPr>
                      <a:r>
                        <a:rPr lang="en-US" sz="1700" b="1" i="0" baseline="0">
                          <a:solidFill>
                            <a:schemeClr val="accent1"/>
                          </a:solidFill>
                          <a:latin typeface="+mj-lt"/>
                        </a:rPr>
                        <a:t>~60%</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indent="0" algn="ctr">
                        <a:spcBef>
                          <a:spcPts val="400"/>
                        </a:spcBef>
                        <a:spcAft>
                          <a:spcPts val="400"/>
                        </a:spcAft>
                        <a:buFont typeface="Arial" panose="020B0604020202020204" pitchFamily="34" charset="0"/>
                        <a:buNone/>
                      </a:pPr>
                      <a:r>
                        <a:rPr lang="en-US" sz="1700" b="1" i="0" baseline="0">
                          <a:solidFill>
                            <a:schemeClr val="accent1"/>
                          </a:solidFill>
                          <a:latin typeface="+mj-lt"/>
                        </a:rPr>
                        <a:t>~30%</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pPr marL="0" indent="0" algn="ctr">
                        <a:spcBef>
                          <a:spcPts val="400"/>
                        </a:spcBef>
                        <a:spcAft>
                          <a:spcPts val="400"/>
                        </a:spcAft>
                        <a:buFont typeface="Arial" panose="020B0604020202020204" pitchFamily="34" charset="0"/>
                        <a:buNone/>
                      </a:pPr>
                      <a:r>
                        <a:rPr lang="en-US" sz="1700" b="1" i="0" baseline="0">
                          <a:solidFill>
                            <a:schemeClr val="accent1"/>
                          </a:solidFill>
                          <a:latin typeface="+mj-lt"/>
                        </a:rPr>
                        <a:t>~10%</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872958619"/>
                  </a:ext>
                </a:extLst>
              </a:tr>
              <a:tr h="575255">
                <a:tc>
                  <a:txBody>
                    <a:bodyPr/>
                    <a:lstStyle/>
                    <a:p>
                      <a:pPr algn="ctr"/>
                      <a:r>
                        <a:rPr lang="en-US" sz="1200" b="1" u="none">
                          <a:solidFill>
                            <a:schemeClr val="tx1"/>
                          </a:solidFill>
                          <a:latin typeface="+mj-lt"/>
                        </a:rPr>
                        <a:t>Long-term Use</a:t>
                      </a:r>
                      <a:endParaRPr lang="en-US" sz="1100" b="0" u="none">
                        <a:solidFill>
                          <a:schemeClr val="tx1"/>
                        </a:solidFill>
                        <a:latin typeface="+mj-lt"/>
                      </a:endParaRPr>
                    </a:p>
                  </a:txBody>
                  <a:tcPr marL="64691" marR="64691" marT="32345" marB="3234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1" u="none">
                          <a:solidFill>
                            <a:schemeClr val="tx1"/>
                          </a:solidFill>
                          <a:latin typeface="+mj-lt"/>
                        </a:rPr>
                        <a:t>Add to or Replace Chronic Medications</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rowSpan="2" gridSpan="2">
                  <a:txBody>
                    <a:bodyPr/>
                    <a:lstStyle/>
                    <a:p>
                      <a:pPr marL="0" marR="0" lvl="0" indent="0" algn="ctr"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endParaRPr lang="en-US" sz="1400" b="1" baseline="0">
                        <a:solidFill>
                          <a:srgbClr val="FFFFCC"/>
                        </a:solidFill>
                        <a:latin typeface="+mj-lt"/>
                      </a:endParaRP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2"/>
                    </a:solidFill>
                  </a:tcPr>
                </a:tc>
                <a:tc rowSpan="2" hMerge="1">
                  <a:txBody>
                    <a:bodyPr/>
                    <a:lstStyle/>
                    <a:p>
                      <a:pPr marL="0" marR="0" lvl="0" indent="0" algn="ctr"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endParaRPr lang="en-US" sz="1800" b="1" baseline="0">
                        <a:solidFill>
                          <a:schemeClr val="tx1"/>
                        </a:solidFill>
                        <a:latin typeface="+mj-lt"/>
                      </a:endParaRPr>
                    </a:p>
                  </a:txBody>
                  <a:tcPr marL="121666" marR="121666" marT="60833" marB="60833"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FFFCC"/>
                    </a:solidFill>
                  </a:tcPr>
                </a:tc>
                <a:tc>
                  <a:txBody>
                    <a:bodyPr/>
                    <a:lstStyle/>
                    <a:p>
                      <a:pPr marL="0" indent="0" algn="ctr">
                        <a:spcBef>
                          <a:spcPts val="400"/>
                        </a:spcBef>
                        <a:spcAft>
                          <a:spcPts val="400"/>
                        </a:spcAft>
                        <a:buFont typeface="Arial" panose="020B0604020202020204" pitchFamily="34" charset="0"/>
                        <a:buNone/>
                      </a:pPr>
                      <a:endParaRPr lang="en-US" sz="1400" b="1" i="0" baseline="0">
                        <a:solidFill>
                          <a:schemeClr val="tx1"/>
                        </a:solidFill>
                        <a:latin typeface="+mj-lt"/>
                      </a:endParaRP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07599159"/>
                  </a:ext>
                </a:extLst>
              </a:tr>
              <a:tr h="585375">
                <a:tc>
                  <a:txBody>
                    <a:bodyPr/>
                    <a:lstStyle/>
                    <a:p>
                      <a:pPr algn="ctr"/>
                      <a:r>
                        <a:rPr lang="en-US" sz="1200" b="1" u="none" kern="1200">
                          <a:solidFill>
                            <a:schemeClr val="tx1"/>
                          </a:solidFill>
                          <a:latin typeface="+mj-lt"/>
                          <a:ea typeface="+mn-ea"/>
                          <a:cs typeface="+mn-cs"/>
                        </a:rPr>
                        <a:t>Medium-term Use</a:t>
                      </a:r>
                    </a:p>
                  </a:txBody>
                  <a:tcPr marL="64691" marR="64691" marT="32345" marB="3234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n-US" sz="1100" b="0" i="1" u="none">
                          <a:solidFill>
                            <a:schemeClr val="tx1"/>
                          </a:solidFill>
                          <a:latin typeface="+mj-lt"/>
                        </a:rPr>
                        <a:t>Defer Ablation</a:t>
                      </a:r>
                      <a:endParaRPr lang="en-CA" sz="1400"/>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gridSpan="2" vMerge="1">
                  <a:txBody>
                    <a:bodyPr/>
                    <a:lstStyle/>
                    <a:p>
                      <a:endParaRPr lang="en-CA"/>
                    </a:p>
                  </a:txBody>
                  <a:tcPr/>
                </a:tc>
                <a:tc hMerge="1" vMerge="1">
                  <a:txBody>
                    <a:bodyPr/>
                    <a:lstStyle/>
                    <a:p>
                      <a:endParaRPr lang="en-CA"/>
                    </a:p>
                  </a:txBody>
                  <a:tcPr/>
                </a:tc>
                <a:tc rowSpan="2">
                  <a:txBody>
                    <a:bodyPr/>
                    <a:lstStyle/>
                    <a:p>
                      <a:endParaRPr lang="en-CA"/>
                    </a:p>
                  </a:txBody>
                  <a:tcPr marL="91250" marR="91250" marT="45625" marB="45625" anchor="ctr">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978563506"/>
                  </a:ext>
                </a:extLst>
              </a:tr>
              <a:tr h="534119">
                <a:tc>
                  <a:txBody>
                    <a:bodyPr/>
                    <a:lstStyle/>
                    <a:p>
                      <a:pPr algn="ctr"/>
                      <a:r>
                        <a:rPr lang="en-US" sz="1200" b="1" u="none" kern="1200">
                          <a:solidFill>
                            <a:schemeClr val="tx1"/>
                          </a:solidFill>
                          <a:latin typeface="+mj-lt"/>
                          <a:ea typeface="+mn-ea"/>
                          <a:cs typeface="+mn-cs"/>
                        </a:rPr>
                        <a:t>  Short-term Use</a:t>
                      </a:r>
                      <a:endParaRPr lang="en-US" sz="1400"/>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n-US" sz="1100" b="0" i="1" u="none">
                          <a:solidFill>
                            <a:schemeClr val="tx1"/>
                          </a:solidFill>
                          <a:latin typeface="+mj-lt"/>
                        </a:rPr>
                        <a:t>Bridge to Ablation</a:t>
                      </a: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85000"/>
                      </a:schemeClr>
                    </a:solidFill>
                  </a:tcPr>
                </a:tc>
                <a:tc gridSpan="2">
                  <a:txBody>
                    <a:bodyPr/>
                    <a:lstStyle/>
                    <a:p>
                      <a:pPr marL="0" marR="0" lvl="0" indent="0" algn="ctr"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endParaRPr lang="en-US" sz="1000" b="1" kern="1200" baseline="0">
                        <a:solidFill>
                          <a:srgbClr val="FFFFCC"/>
                        </a:solidFill>
                        <a:latin typeface="+mj-lt"/>
                        <a:ea typeface="+mn-ea"/>
                        <a:cs typeface="+mn-cs"/>
                      </a:endParaRPr>
                    </a:p>
                  </a:txBody>
                  <a:tcPr marL="91250" marR="91250" marT="45625" marB="45625"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hMerge="1">
                  <a:txBody>
                    <a:bodyPr/>
                    <a:lstStyle/>
                    <a:p>
                      <a:pPr algn="ctr"/>
                      <a:endParaRPr lang="en-US" sz="1300">
                        <a:solidFill>
                          <a:schemeClr val="bg1">
                            <a:lumMod val="50000"/>
                          </a:schemeClr>
                        </a:solidFill>
                        <a:latin typeface="+mj-lt"/>
                      </a:endParaRPr>
                    </a:p>
                  </a:txBody>
                  <a:tcPr marL="121666" marR="121666" marT="60833" marB="60833"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vMerge="1">
                  <a:txBody>
                    <a:bodyPr/>
                    <a:lstStyle/>
                    <a:p>
                      <a:pPr algn="ctr"/>
                      <a:endParaRPr lang="en-US" sz="1800">
                        <a:latin typeface="+mj-lt"/>
                      </a:endParaRPr>
                    </a:p>
                  </a:txBody>
                  <a:tcPr marL="121666" marR="121666" marT="60833" marB="60833"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F7DBD5"/>
                    </a:solidFill>
                  </a:tcPr>
                </a:tc>
                <a:extLst>
                  <a:ext uri="{0D108BD9-81ED-4DB2-BD59-A6C34878D82A}">
                    <a16:rowId xmlns:a16="http://schemas.microsoft.com/office/drawing/2014/main" val="3858109773"/>
                  </a:ext>
                </a:extLst>
              </a:tr>
            </a:tbl>
          </a:graphicData>
        </a:graphic>
      </p:graphicFrame>
      <p:sp>
        <p:nvSpPr>
          <p:cNvPr id="55" name="Rectangle 54">
            <a:extLst>
              <a:ext uri="{FF2B5EF4-FFF2-40B4-BE49-F238E27FC236}">
                <a16:creationId xmlns:a16="http://schemas.microsoft.com/office/drawing/2014/main" id="{4631E23B-D2EA-4D06-813A-1EEF4703FD2A}"/>
              </a:ext>
            </a:extLst>
          </p:cNvPr>
          <p:cNvSpPr/>
          <p:nvPr/>
        </p:nvSpPr>
        <p:spPr bwMode="auto">
          <a:xfrm>
            <a:off x="4455380" y="2173641"/>
            <a:ext cx="1152521" cy="317559"/>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hangingPunct="0"/>
            <a:r>
              <a:rPr lang="en-US" sz="1200" b="1">
                <a:latin typeface="Calibri"/>
                <a:cs typeface="Calibri"/>
              </a:rPr>
              <a:t>Primary Target</a:t>
            </a:r>
          </a:p>
        </p:txBody>
      </p:sp>
      <p:sp>
        <p:nvSpPr>
          <p:cNvPr id="56" name="Rectangle 55">
            <a:extLst>
              <a:ext uri="{FF2B5EF4-FFF2-40B4-BE49-F238E27FC236}">
                <a16:creationId xmlns:a16="http://schemas.microsoft.com/office/drawing/2014/main" id="{04EA9C9B-30E8-4597-A4BA-8355D3A7B633}"/>
              </a:ext>
            </a:extLst>
          </p:cNvPr>
          <p:cNvSpPr/>
          <p:nvPr/>
        </p:nvSpPr>
        <p:spPr bwMode="auto">
          <a:xfrm>
            <a:off x="7653432" y="2664112"/>
            <a:ext cx="916504" cy="414284"/>
          </a:xfrm>
          <a:prstGeom prst="rect">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hangingPunct="0"/>
            <a:r>
              <a:rPr lang="en-US" sz="1200" b="1">
                <a:latin typeface="Calibri"/>
                <a:cs typeface="Calibri"/>
              </a:rPr>
              <a:t>Secondary Target</a:t>
            </a:r>
          </a:p>
        </p:txBody>
      </p:sp>
      <p:sp>
        <p:nvSpPr>
          <p:cNvPr id="57" name="TextBox 56">
            <a:extLst>
              <a:ext uri="{FF2B5EF4-FFF2-40B4-BE49-F238E27FC236}">
                <a16:creationId xmlns:a16="http://schemas.microsoft.com/office/drawing/2014/main" id="{504602AA-86CA-4828-8A1F-255358361CCD}"/>
              </a:ext>
            </a:extLst>
          </p:cNvPr>
          <p:cNvSpPr txBox="1"/>
          <p:nvPr/>
        </p:nvSpPr>
        <p:spPr>
          <a:xfrm>
            <a:off x="2362024" y="4881787"/>
            <a:ext cx="4867451" cy="228600"/>
          </a:xfrm>
          <a:prstGeom prst="rect">
            <a:avLst/>
          </a:prstGeom>
          <a:noFill/>
        </p:spPr>
        <p:txBody>
          <a:bodyPr wrap="square" rtlCol="0">
            <a:noAutofit/>
          </a:bodyPr>
          <a:lstStyle/>
          <a:p>
            <a:pPr defTabSz="685800" fontAlgn="auto">
              <a:spcBef>
                <a:spcPts val="0"/>
              </a:spcBef>
              <a:spcAft>
                <a:spcPts val="0"/>
              </a:spcAft>
              <a:defRPr/>
            </a:pPr>
            <a:endParaRPr lang="en-US" sz="600" kern="0">
              <a:solidFill>
                <a:sysClr val="windowText" lastClr="000000"/>
              </a:solidFill>
            </a:endParaRPr>
          </a:p>
        </p:txBody>
      </p:sp>
      <p:cxnSp>
        <p:nvCxnSpPr>
          <p:cNvPr id="5" name="Straight Connector 4">
            <a:extLst>
              <a:ext uri="{FF2B5EF4-FFF2-40B4-BE49-F238E27FC236}">
                <a16:creationId xmlns:a16="http://schemas.microsoft.com/office/drawing/2014/main" id="{8A7D1322-4DCE-4949-AC77-6467D5142841}"/>
              </a:ext>
            </a:extLst>
          </p:cNvPr>
          <p:cNvCxnSpPr>
            <a:cxnSpLocks/>
          </p:cNvCxnSpPr>
          <p:nvPr/>
        </p:nvCxnSpPr>
        <p:spPr bwMode="auto">
          <a:xfrm flipV="1">
            <a:off x="549387" y="2871254"/>
            <a:ext cx="3085671" cy="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F2C9F784-0668-41B5-9FBF-E5AF9AC52D3F}"/>
              </a:ext>
            </a:extLst>
          </p:cNvPr>
          <p:cNvCxnSpPr>
            <a:cxnSpLocks/>
          </p:cNvCxnSpPr>
          <p:nvPr/>
        </p:nvCxnSpPr>
        <p:spPr bwMode="auto">
          <a:xfrm flipH="1">
            <a:off x="2034357" y="1719681"/>
            <a:ext cx="2858" cy="169541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8F61520-BE76-45B4-82A1-FDBC9E912198}"/>
              </a:ext>
            </a:extLst>
          </p:cNvPr>
          <p:cNvCxnSpPr>
            <a:cxnSpLocks/>
          </p:cNvCxnSpPr>
          <p:nvPr/>
        </p:nvCxnSpPr>
        <p:spPr bwMode="auto">
          <a:xfrm>
            <a:off x="551263" y="2296896"/>
            <a:ext cx="3075774" cy="1"/>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6" name="Footer Placeholder 4">
            <a:extLst>
              <a:ext uri="{FF2B5EF4-FFF2-40B4-BE49-F238E27FC236}">
                <a16:creationId xmlns:a16="http://schemas.microsoft.com/office/drawing/2014/main" id="{25637B1F-223D-43F7-AA56-3EBBCDD7F4B3}"/>
              </a:ext>
            </a:extLst>
          </p:cNvPr>
          <p:cNvSpPr>
            <a:spLocks noGrp="1"/>
          </p:cNvSpPr>
          <p:nvPr>
            <p:ph type="ftr" sz="quarter" idx="3"/>
          </p:nvPr>
        </p:nvSpPr>
        <p:spPr>
          <a:xfrm>
            <a:off x="547076" y="4903242"/>
            <a:ext cx="7106356" cy="137160"/>
          </a:xfrm>
        </p:spPr>
        <p:txBody>
          <a:bodyPr/>
          <a:lstStyle/>
          <a:p>
            <a:r>
              <a:rPr lang="en-US">
                <a:latin typeface="Calibri"/>
                <a:cs typeface="Calibri"/>
              </a:rPr>
              <a:t>Milestone Corporate Overview</a:t>
            </a:r>
          </a:p>
        </p:txBody>
      </p:sp>
      <p:sp>
        <p:nvSpPr>
          <p:cNvPr id="3" name="Arrow: Right 2">
            <a:extLst>
              <a:ext uri="{FF2B5EF4-FFF2-40B4-BE49-F238E27FC236}">
                <a16:creationId xmlns:a16="http://schemas.microsoft.com/office/drawing/2014/main" id="{B9B91ABD-6458-4B4F-977B-9B02C7A0A8B2}"/>
              </a:ext>
            </a:extLst>
          </p:cNvPr>
          <p:cNvSpPr/>
          <p:nvPr/>
        </p:nvSpPr>
        <p:spPr>
          <a:xfrm>
            <a:off x="3434533" y="1215140"/>
            <a:ext cx="380631" cy="675230"/>
          </a:xfrm>
          <a:prstGeom prst="rightArrow">
            <a:avLst>
              <a:gd name="adj1" fmla="val 50000"/>
              <a:gd name="adj2" fmla="val 48585"/>
            </a:avLst>
          </a:prstGeom>
          <a:solidFill>
            <a:schemeClr val="accent1"/>
          </a:solidFill>
          <a:ln>
            <a:solidFill>
              <a:schemeClr val="accent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03BD6FC-2ACA-86BE-8FA1-2CFE501E404F}"/>
              </a:ext>
            </a:extLst>
          </p:cNvPr>
          <p:cNvSpPr/>
          <p:nvPr/>
        </p:nvSpPr>
        <p:spPr>
          <a:xfrm>
            <a:off x="0" y="4016295"/>
            <a:ext cx="9144000" cy="541854"/>
          </a:xfrm>
          <a:prstGeom prst="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sz="1800" b="1">
                <a:latin typeface="Calibri"/>
                <a:ea typeface="MS PGothic"/>
                <a:cs typeface="Calibri"/>
              </a:rPr>
              <a:t>Majority of patients with PSVT managed by CV specialists, leading to commercial efficiencies</a:t>
            </a:r>
          </a:p>
        </p:txBody>
      </p:sp>
      <p:sp>
        <p:nvSpPr>
          <p:cNvPr id="7" name="Rectangle 6">
            <a:extLst>
              <a:ext uri="{FF2B5EF4-FFF2-40B4-BE49-F238E27FC236}">
                <a16:creationId xmlns:a16="http://schemas.microsoft.com/office/drawing/2014/main" id="{941CCFB5-658E-CA62-A84A-48D5CF11625F}"/>
              </a:ext>
            </a:extLst>
          </p:cNvPr>
          <p:cNvSpPr/>
          <p:nvPr/>
        </p:nvSpPr>
        <p:spPr>
          <a:xfrm>
            <a:off x="6233329" y="1719681"/>
            <a:ext cx="1356191" cy="1171230"/>
          </a:xfrm>
          <a:prstGeom prst="rect">
            <a:avLst/>
          </a:prstGeom>
          <a:pattFill prst="pct75">
            <a:fgClr>
              <a:schemeClr val="tx2"/>
            </a:fgClr>
            <a:bgClr>
              <a:schemeClr val="bg1"/>
            </a:bgClr>
          </a:patt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45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8EC2C2F8-99F4-9542-9D20-9EE90EB38F37}"/>
              </a:ext>
            </a:extLst>
          </p:cNvPr>
          <p:cNvSpPr>
            <a:spLocks noGrp="1"/>
          </p:cNvSpPr>
          <p:nvPr>
            <p:ph type="title"/>
          </p:nvPr>
        </p:nvSpPr>
        <p:spPr/>
        <p:txBody>
          <a:bodyPr/>
          <a:lstStyle/>
          <a:p>
            <a:r>
              <a:rPr lang="en-US"/>
              <a:t>Peak US Market Opportunity for CARDAMYST in PSVT</a:t>
            </a:r>
          </a:p>
        </p:txBody>
      </p:sp>
      <p:sp>
        <p:nvSpPr>
          <p:cNvPr id="4" name="Content Placeholder 3">
            <a:extLst>
              <a:ext uri="{FF2B5EF4-FFF2-40B4-BE49-F238E27FC236}">
                <a16:creationId xmlns:a16="http://schemas.microsoft.com/office/drawing/2014/main" id="{A0255731-5336-4F8F-99FA-C8C7F80B9B53}"/>
              </a:ext>
            </a:extLst>
          </p:cNvPr>
          <p:cNvSpPr>
            <a:spLocks noGrp="1"/>
          </p:cNvSpPr>
          <p:nvPr>
            <p:ph sz="quarter" idx="12"/>
          </p:nvPr>
        </p:nvSpPr>
        <p:spPr>
          <a:xfrm>
            <a:off x="5413149" y="734919"/>
            <a:ext cx="1801368" cy="307777"/>
          </a:xfrm>
        </p:spPr>
        <p:txBody>
          <a:bodyPr/>
          <a:lstStyle/>
          <a:p>
            <a:pPr>
              <a:spcBef>
                <a:spcPts val="600"/>
              </a:spcBef>
              <a:spcAft>
                <a:spcPts val="600"/>
              </a:spcAft>
            </a:pPr>
            <a:r>
              <a:rPr lang="en-US" sz="1400" b="1">
                <a:latin typeface="+mj-lt"/>
              </a:rPr>
              <a:t>Patients with PSVT</a:t>
            </a:r>
            <a:endParaRPr lang="en-US" sz="1400">
              <a:latin typeface="+mj-lt"/>
            </a:endParaRPr>
          </a:p>
        </p:txBody>
      </p:sp>
      <p:sp>
        <p:nvSpPr>
          <p:cNvPr id="67" name="Text Placeholder 66">
            <a:extLst>
              <a:ext uri="{FF2B5EF4-FFF2-40B4-BE49-F238E27FC236}">
                <a16:creationId xmlns:a16="http://schemas.microsoft.com/office/drawing/2014/main" id="{0930BB8E-69B8-714B-BC2D-E7BDF3A8221F}"/>
              </a:ext>
            </a:extLst>
          </p:cNvPr>
          <p:cNvSpPr>
            <a:spLocks noGrp="1"/>
          </p:cNvSpPr>
          <p:nvPr>
            <p:ph type="body" sz="quarter" idx="13"/>
          </p:nvPr>
        </p:nvSpPr>
        <p:spPr>
          <a:xfrm>
            <a:off x="487078" y="4320984"/>
            <a:ext cx="8349944" cy="407767"/>
          </a:xfrm>
        </p:spPr>
        <p:txBody>
          <a:bodyPr/>
          <a:lstStyle/>
          <a:p>
            <a:pPr>
              <a:spcBef>
                <a:spcPts val="0"/>
              </a:spcBef>
            </a:pPr>
            <a:endParaRPr lang="en-US"/>
          </a:p>
          <a:p>
            <a:pPr>
              <a:spcBef>
                <a:spcPts val="0"/>
              </a:spcBef>
            </a:pPr>
            <a:r>
              <a:rPr lang="en-US"/>
              <a:t>*Patient stated severity of SVT episode (mild, moderate, or severe) </a:t>
            </a:r>
          </a:p>
          <a:p>
            <a:pPr>
              <a:spcBef>
                <a:spcPts val="0"/>
              </a:spcBef>
            </a:pPr>
            <a:endParaRPr lang="en-US"/>
          </a:p>
          <a:p>
            <a:pPr>
              <a:spcBef>
                <a:spcPts val="0"/>
              </a:spcBef>
            </a:pPr>
            <a:r>
              <a:rPr lang="en-US"/>
              <a:t>Sources: Internal estimates based on market and outcomes research, Milestone Pharmaceuticals. </a:t>
            </a:r>
            <a:r>
              <a:rPr lang="en-US" b="1"/>
              <a:t>1.</a:t>
            </a:r>
            <a:r>
              <a:rPr lang="en-US"/>
              <a:t> </a:t>
            </a:r>
            <a:r>
              <a:rPr lang="en-US" err="1"/>
              <a:t>Rehorn</a:t>
            </a:r>
            <a:r>
              <a:rPr lang="en-US"/>
              <a:t> et al. Journal of Cardiovascular Electrophysiology.  2021 Aug; 32(8): 2199-2206.  </a:t>
            </a:r>
            <a:r>
              <a:rPr lang="en-US" err="1"/>
              <a:t>doi</a:t>
            </a:r>
            <a:r>
              <a:rPr lang="en-US"/>
              <a:t>: 10.1111/jce.15109.  </a:t>
            </a:r>
            <a:r>
              <a:rPr lang="en-US" err="1"/>
              <a:t>Epub</a:t>
            </a:r>
            <a:r>
              <a:rPr lang="en-US"/>
              <a:t> 2021 Jun 14. </a:t>
            </a:r>
            <a:r>
              <a:rPr lang="en-US" b="1"/>
              <a:t>2. </a:t>
            </a:r>
            <a:r>
              <a:rPr lang="en-US"/>
              <a:t>2019 market research with patients conducted by </a:t>
            </a:r>
            <a:r>
              <a:rPr lang="en-US" err="1"/>
              <a:t>BluePrint</a:t>
            </a:r>
            <a:r>
              <a:rPr lang="en-US"/>
              <a:t> Research Group (n=247) . </a:t>
            </a:r>
            <a:r>
              <a:rPr lang="en-US" b="1"/>
              <a:t>3. </a:t>
            </a:r>
            <a:r>
              <a:rPr lang="en-US"/>
              <a:t>2020 market research with HCPs conducted by Triangle Insights Group, 2020 (n=250).</a:t>
            </a:r>
          </a:p>
        </p:txBody>
      </p:sp>
      <p:sp>
        <p:nvSpPr>
          <p:cNvPr id="5" name="Slide Number Placeholder 4">
            <a:extLst>
              <a:ext uri="{FF2B5EF4-FFF2-40B4-BE49-F238E27FC236}">
                <a16:creationId xmlns:a16="http://schemas.microsoft.com/office/drawing/2014/main" id="{84649F5C-E3F8-471E-B01C-5E20BE220C58}"/>
              </a:ext>
            </a:extLst>
          </p:cNvPr>
          <p:cNvSpPr>
            <a:spLocks noGrp="1"/>
          </p:cNvSpPr>
          <p:nvPr>
            <p:ph type="sldNum" sz="quarter" idx="4"/>
          </p:nvPr>
        </p:nvSpPr>
        <p:spPr>
          <a:xfrm>
            <a:off x="8298941" y="4902573"/>
            <a:ext cx="308845" cy="138499"/>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9F5E69-EB2C-4F11-9229-479C5EB051BB}"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9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29F63366-45DF-49E8-8A2B-3275EAE53305}"/>
              </a:ext>
            </a:extLst>
          </p:cNvPr>
          <p:cNvSpPr>
            <a:spLocks noGrp="1"/>
          </p:cNvSpPr>
          <p:nvPr>
            <p:ph type="ftr" sz="quarter" idx="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1200" cap="none" spc="0" normalizeH="0" baseline="0" noProof="0">
                <a:ln>
                  <a:noFill/>
                </a:ln>
                <a:solidFill>
                  <a:srgbClr val="503291"/>
                </a:solidFill>
                <a:effectLst/>
                <a:uLnTx/>
                <a:uFillTx/>
                <a:latin typeface="Calibri" panose="020F0502020204030204" pitchFamily="34" charset="0"/>
                <a:cs typeface="Calibri" panose="020F0502020204030204" pitchFamily="34" charset="0"/>
              </a:rPr>
              <a:t>Milestone Corporate Overview</a:t>
            </a:r>
            <a:endParaRPr kumimoji="0" lang="en-US" sz="900" b="0" i="0" u="none" strike="noStrike" kern="1200" cap="none" spc="0" normalizeH="0" baseline="0" noProof="0">
              <a:ln>
                <a:noFill/>
              </a:ln>
              <a:solidFill>
                <a:srgbClr val="503291"/>
              </a:solidFill>
              <a:effectLst/>
              <a:uLnTx/>
              <a:uFillTx/>
              <a:latin typeface="Calibri" panose="020F0502020204030204" pitchFamily="34" charset="0"/>
              <a:cs typeface="Calibri" panose="020F0502020204030204" pitchFamily="34" charset="0"/>
            </a:endParaRPr>
          </a:p>
        </p:txBody>
      </p:sp>
      <p:sp>
        <p:nvSpPr>
          <p:cNvPr id="37" name="Down Arrow 36">
            <a:extLst>
              <a:ext uri="{FF2B5EF4-FFF2-40B4-BE49-F238E27FC236}">
                <a16:creationId xmlns:a16="http://schemas.microsoft.com/office/drawing/2014/main" id="{87FA0120-EB44-3A45-AF66-63BA7EE0EB9C}"/>
              </a:ext>
            </a:extLst>
          </p:cNvPr>
          <p:cNvSpPr/>
          <p:nvPr/>
        </p:nvSpPr>
        <p:spPr>
          <a:xfrm>
            <a:off x="2227477" y="1132435"/>
            <a:ext cx="304800" cy="2737391"/>
          </a:xfrm>
          <a:prstGeom prst="downArrow">
            <a:avLst/>
          </a:prstGeom>
          <a:solidFill>
            <a:schemeClr val="accent2">
              <a:lumMod val="7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Callout: Down Arrow 5">
            <a:extLst>
              <a:ext uri="{FF2B5EF4-FFF2-40B4-BE49-F238E27FC236}">
                <a16:creationId xmlns:a16="http://schemas.microsoft.com/office/drawing/2014/main" id="{29B14A16-7CBF-9748-8302-136E16B5C67C}"/>
              </a:ext>
            </a:extLst>
          </p:cNvPr>
          <p:cNvSpPr/>
          <p:nvPr/>
        </p:nvSpPr>
        <p:spPr>
          <a:xfrm>
            <a:off x="1316980" y="1015490"/>
            <a:ext cx="2473543" cy="32259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2.6 million patients</a:t>
            </a:r>
            <a:r>
              <a:rPr kumimoji="0" lang="en-US" sz="14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CA" sz="1400" b="0" i="0" u="none" strike="noStrike" kern="1200" cap="none" spc="0" normalizeH="0" baseline="30000" noProof="0" err="1">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Rectangle: Rounded Corners 6">
            <a:extLst>
              <a:ext uri="{FF2B5EF4-FFF2-40B4-BE49-F238E27FC236}">
                <a16:creationId xmlns:a16="http://schemas.microsoft.com/office/drawing/2014/main" id="{DD957C9C-5944-7740-A502-B9A8C5A50EB5}"/>
              </a:ext>
            </a:extLst>
          </p:cNvPr>
          <p:cNvSpPr/>
          <p:nvPr/>
        </p:nvSpPr>
        <p:spPr>
          <a:xfrm>
            <a:off x="222249" y="963289"/>
            <a:ext cx="1112086" cy="407767"/>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Calibri" panose="020F0502020204030204" pitchFamily="34" charset="0"/>
              </a:rPr>
              <a:t>US Prevalence (2030)</a:t>
            </a:r>
            <a:endParaRPr kumimoji="0" lang="en-CA" sz="1100" b="1" i="0" u="none" strike="noStrike" kern="1200" cap="none" spc="0" normalizeH="0" baseline="0" noProof="0" err="1">
              <a:ln>
                <a:noFill/>
              </a:ln>
              <a:solidFill>
                <a:srgbClr val="000000"/>
              </a:solidFill>
              <a:effectLst/>
              <a:uLnTx/>
              <a:uFillTx/>
              <a:latin typeface="Calibri"/>
              <a:ea typeface="+mn-ea"/>
              <a:cs typeface="Calibri" panose="020F0502020204030204" pitchFamily="34" charset="0"/>
            </a:endParaRPr>
          </a:p>
        </p:txBody>
      </p:sp>
      <p:sp>
        <p:nvSpPr>
          <p:cNvPr id="45" name="Callout: Down Arrow 30">
            <a:extLst>
              <a:ext uri="{FF2B5EF4-FFF2-40B4-BE49-F238E27FC236}">
                <a16:creationId xmlns:a16="http://schemas.microsoft.com/office/drawing/2014/main" id="{34C28A3A-BAA3-534B-88F1-5C6B6A627158}"/>
              </a:ext>
            </a:extLst>
          </p:cNvPr>
          <p:cNvSpPr/>
          <p:nvPr/>
        </p:nvSpPr>
        <p:spPr>
          <a:xfrm>
            <a:off x="1316980" y="1587170"/>
            <a:ext cx="2473543" cy="32259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~1.0-1.6 million patients</a:t>
            </a:r>
          </a:p>
        </p:txBody>
      </p:sp>
      <p:sp>
        <p:nvSpPr>
          <p:cNvPr id="46" name="Rectangle: Rounded Corners 20">
            <a:extLst>
              <a:ext uri="{FF2B5EF4-FFF2-40B4-BE49-F238E27FC236}">
                <a16:creationId xmlns:a16="http://schemas.microsoft.com/office/drawing/2014/main" id="{35CBF91F-3886-884F-8520-BA554DDCE6C5}"/>
              </a:ext>
            </a:extLst>
          </p:cNvPr>
          <p:cNvSpPr/>
          <p:nvPr/>
        </p:nvSpPr>
        <p:spPr>
          <a:xfrm>
            <a:off x="222249" y="1532771"/>
            <a:ext cx="1112086" cy="407767"/>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Calibri" panose="020F0502020204030204" pitchFamily="34" charset="0"/>
              </a:rPr>
              <a:t>Addressable Market (2030)</a:t>
            </a:r>
            <a:endParaRPr kumimoji="0" lang="en-CA" sz="1100" b="1" i="0" u="none" strike="noStrike" kern="1200" cap="none" spc="0" normalizeH="0" baseline="0" noProof="0" err="1">
              <a:ln>
                <a:noFill/>
              </a:ln>
              <a:solidFill>
                <a:srgbClr val="000000"/>
              </a:solidFill>
              <a:effectLst/>
              <a:uLnTx/>
              <a:uFillTx/>
              <a:latin typeface="Calibri"/>
              <a:ea typeface="+mn-ea"/>
              <a:cs typeface="Calibri" panose="020F0502020204030204" pitchFamily="34" charset="0"/>
            </a:endParaRPr>
          </a:p>
        </p:txBody>
      </p:sp>
      <p:sp>
        <p:nvSpPr>
          <p:cNvPr id="48" name="Callout: Down Arrow 31">
            <a:extLst>
              <a:ext uri="{FF2B5EF4-FFF2-40B4-BE49-F238E27FC236}">
                <a16:creationId xmlns:a16="http://schemas.microsoft.com/office/drawing/2014/main" id="{C114EADD-795C-4148-B66F-FFF35517E634}"/>
              </a:ext>
            </a:extLst>
          </p:cNvPr>
          <p:cNvSpPr/>
          <p:nvPr/>
        </p:nvSpPr>
        <p:spPr>
          <a:xfrm>
            <a:off x="1316980" y="2166718"/>
            <a:ext cx="2473543" cy="32259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~500-800K patients</a:t>
            </a:r>
          </a:p>
        </p:txBody>
      </p:sp>
      <p:sp>
        <p:nvSpPr>
          <p:cNvPr id="49" name="Rectangle: Rounded Corners 27">
            <a:extLst>
              <a:ext uri="{FF2B5EF4-FFF2-40B4-BE49-F238E27FC236}">
                <a16:creationId xmlns:a16="http://schemas.microsoft.com/office/drawing/2014/main" id="{754FB975-1F73-4340-8AD3-A8D31E73F614}"/>
              </a:ext>
            </a:extLst>
          </p:cNvPr>
          <p:cNvSpPr/>
          <p:nvPr/>
        </p:nvSpPr>
        <p:spPr>
          <a:xfrm>
            <a:off x="222249" y="2115029"/>
            <a:ext cx="1112086" cy="407767"/>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Calibri" panose="020F0502020204030204" pitchFamily="34" charset="0"/>
              </a:rPr>
              <a:t>Peak Share</a:t>
            </a:r>
            <a:endParaRPr kumimoji="0" lang="en-CA" sz="1100" b="1" i="0" u="none" strike="noStrike" kern="1200" cap="none" spc="0" normalizeH="0" baseline="0" noProof="0" err="1">
              <a:ln>
                <a:noFill/>
              </a:ln>
              <a:solidFill>
                <a:srgbClr val="000000"/>
              </a:solidFill>
              <a:effectLst/>
              <a:uLnTx/>
              <a:uFillTx/>
              <a:latin typeface="Calibri"/>
              <a:ea typeface="+mn-ea"/>
              <a:cs typeface="Calibri" panose="020F0502020204030204" pitchFamily="34" charset="0"/>
            </a:endParaRPr>
          </a:p>
        </p:txBody>
      </p:sp>
      <p:sp>
        <p:nvSpPr>
          <p:cNvPr id="51" name="Callout: Down Arrow 32">
            <a:extLst>
              <a:ext uri="{FF2B5EF4-FFF2-40B4-BE49-F238E27FC236}">
                <a16:creationId xmlns:a16="http://schemas.microsoft.com/office/drawing/2014/main" id="{E637E288-02AC-C840-B0F0-639C8D0521AC}"/>
              </a:ext>
            </a:extLst>
          </p:cNvPr>
          <p:cNvSpPr/>
          <p:nvPr/>
        </p:nvSpPr>
        <p:spPr>
          <a:xfrm>
            <a:off x="1316980" y="2729328"/>
            <a:ext cx="2473543" cy="32259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~4-6 / year </a:t>
            </a:r>
          </a:p>
        </p:txBody>
      </p:sp>
      <p:sp>
        <p:nvSpPr>
          <p:cNvPr id="52" name="Rectangle: Rounded Corners 29">
            <a:extLst>
              <a:ext uri="{FF2B5EF4-FFF2-40B4-BE49-F238E27FC236}">
                <a16:creationId xmlns:a16="http://schemas.microsoft.com/office/drawing/2014/main" id="{A4469C1F-E747-EA40-AEB1-80C8810DBAD4}"/>
              </a:ext>
            </a:extLst>
          </p:cNvPr>
          <p:cNvSpPr/>
          <p:nvPr/>
        </p:nvSpPr>
        <p:spPr>
          <a:xfrm>
            <a:off x="222249" y="2676389"/>
            <a:ext cx="1112086" cy="407767"/>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Calibri" panose="020F0502020204030204" pitchFamily="34" charset="0"/>
              </a:rPr>
              <a:t>Episodes Treated/Pt</a:t>
            </a:r>
            <a:endParaRPr kumimoji="0" lang="en-CA" sz="1100" b="1" i="0" u="none" strike="noStrike" kern="1200" cap="none" spc="0" normalizeH="0" baseline="0" noProof="0" err="1">
              <a:ln>
                <a:noFill/>
              </a:ln>
              <a:solidFill>
                <a:srgbClr val="000000"/>
              </a:solidFill>
              <a:effectLst/>
              <a:uLnTx/>
              <a:uFillTx/>
              <a:latin typeface="Calibri"/>
              <a:ea typeface="+mn-ea"/>
              <a:cs typeface="Calibri" panose="020F0502020204030204" pitchFamily="34" charset="0"/>
            </a:endParaRPr>
          </a:p>
        </p:txBody>
      </p:sp>
      <p:sp>
        <p:nvSpPr>
          <p:cNvPr id="54" name="Callout: Down Arrow 32">
            <a:extLst>
              <a:ext uri="{FF2B5EF4-FFF2-40B4-BE49-F238E27FC236}">
                <a16:creationId xmlns:a16="http://schemas.microsoft.com/office/drawing/2014/main" id="{E170D51C-5F70-1948-AA08-43F1F04514D2}"/>
              </a:ext>
            </a:extLst>
          </p:cNvPr>
          <p:cNvSpPr/>
          <p:nvPr/>
        </p:nvSpPr>
        <p:spPr>
          <a:xfrm>
            <a:off x="1316980" y="3293060"/>
            <a:ext cx="2473543" cy="32259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~2.5 to 4.0 million episodes/</a:t>
            </a:r>
            <a:r>
              <a:rPr kumimoji="0" lang="en-US" sz="14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yr</a:t>
            </a:r>
            <a:endParaRPr kumimoji="0" lang="en-CA"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5" name="Rectangle: Rounded Corners 34">
            <a:extLst>
              <a:ext uri="{FF2B5EF4-FFF2-40B4-BE49-F238E27FC236}">
                <a16:creationId xmlns:a16="http://schemas.microsoft.com/office/drawing/2014/main" id="{E84B0D8B-6CFB-B34A-A202-B235F7B8BF23}"/>
              </a:ext>
            </a:extLst>
          </p:cNvPr>
          <p:cNvSpPr/>
          <p:nvPr/>
        </p:nvSpPr>
        <p:spPr>
          <a:xfrm>
            <a:off x="222249" y="3246488"/>
            <a:ext cx="1112086" cy="407767"/>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Calibri" panose="020F0502020204030204" pitchFamily="34" charset="0"/>
              </a:rPr>
              <a:t>Episodes/</a:t>
            </a:r>
            <a:r>
              <a:rPr kumimoji="0" lang="en-US" sz="1100" b="1" i="0" u="none" strike="noStrike" kern="1200" cap="none" spc="0" normalizeH="0" baseline="0" noProof="0" err="1">
                <a:ln>
                  <a:noFill/>
                </a:ln>
                <a:solidFill>
                  <a:srgbClr val="000000"/>
                </a:solidFill>
                <a:effectLst/>
                <a:uLnTx/>
                <a:uFillTx/>
                <a:latin typeface="Calibri"/>
                <a:ea typeface="+mn-ea"/>
                <a:cs typeface="Calibri" panose="020F0502020204030204" pitchFamily="34" charset="0"/>
              </a:rPr>
              <a:t>Yr</a:t>
            </a:r>
            <a:endParaRPr kumimoji="0" lang="en-CA" sz="1100" b="1" i="0" u="none" strike="noStrike" kern="1200" cap="none" spc="0" normalizeH="0" baseline="0" noProof="0" err="1">
              <a:ln>
                <a:noFill/>
              </a:ln>
              <a:solidFill>
                <a:srgbClr val="000000"/>
              </a:solidFill>
              <a:effectLst/>
              <a:uLnTx/>
              <a:uFillTx/>
              <a:latin typeface="Calibri"/>
              <a:ea typeface="+mn-ea"/>
              <a:cs typeface="Calibri" panose="020F0502020204030204" pitchFamily="34" charset="0"/>
            </a:endParaRPr>
          </a:p>
        </p:txBody>
      </p:sp>
      <p:sp>
        <p:nvSpPr>
          <p:cNvPr id="56" name="TextBox 55">
            <a:extLst>
              <a:ext uri="{FF2B5EF4-FFF2-40B4-BE49-F238E27FC236}">
                <a16:creationId xmlns:a16="http://schemas.microsoft.com/office/drawing/2014/main" id="{51091027-9C33-914B-93B8-EE95E6882157}"/>
              </a:ext>
            </a:extLst>
          </p:cNvPr>
          <p:cNvSpPr txBox="1"/>
          <p:nvPr/>
        </p:nvSpPr>
        <p:spPr>
          <a:xfrm>
            <a:off x="1419171" y="3879837"/>
            <a:ext cx="1921411"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mn-cs"/>
              </a:rPr>
              <a:t>Peak Net Sales</a:t>
            </a:r>
            <a:endParaRPr kumimoji="0" lang="en-CA" sz="1100" b="1"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mn-cs"/>
            </a:endParaRPr>
          </a:p>
        </p:txBody>
      </p:sp>
      <p:sp>
        <p:nvSpPr>
          <p:cNvPr id="23" name="TextBox 22">
            <a:extLst>
              <a:ext uri="{FF2B5EF4-FFF2-40B4-BE49-F238E27FC236}">
                <a16:creationId xmlns:a16="http://schemas.microsoft.com/office/drawing/2014/main" id="{E131A8C3-5C30-40FD-BD80-578C7B18259B}"/>
              </a:ext>
            </a:extLst>
          </p:cNvPr>
          <p:cNvSpPr txBox="1"/>
          <p:nvPr/>
        </p:nvSpPr>
        <p:spPr>
          <a:xfrm>
            <a:off x="2432950" y="1335852"/>
            <a:ext cx="966584" cy="215444"/>
          </a:xfrm>
          <a:prstGeom prst="rect">
            <a:avLst/>
          </a:prstGeom>
          <a:noFill/>
        </p:spPr>
        <p:txBody>
          <a:bodyPr wrap="square" rtlCol="0">
            <a:spAutoFit/>
          </a:bodyPr>
          <a:lstStyle/>
          <a:p>
            <a:pPr marL="11588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503291"/>
                </a:solidFill>
                <a:effectLst/>
                <a:uLnTx/>
                <a:uFillTx/>
                <a:latin typeface="Calibri" panose="020F0502020204030204" pitchFamily="34" charset="0"/>
                <a:ea typeface="MS PGothic" pitchFamily="34" charset="-128"/>
                <a:cs typeface="+mn-cs"/>
              </a:rPr>
              <a:t>~40-60%</a:t>
            </a:r>
            <a:r>
              <a:rPr kumimoji="0" lang="en-US" sz="800" b="1" i="0" u="none" strike="noStrike" kern="1200" cap="none" spc="0" normalizeH="0" baseline="30000" noProof="0">
                <a:ln>
                  <a:noFill/>
                </a:ln>
                <a:solidFill>
                  <a:srgbClr val="503291"/>
                </a:solidFill>
                <a:effectLst/>
                <a:uLnTx/>
                <a:uFillTx/>
                <a:latin typeface="Calibri" panose="020F0502020204030204" pitchFamily="34" charset="0"/>
                <a:ea typeface="MS PGothic" pitchFamily="34" charset="-128"/>
                <a:cs typeface="+mn-cs"/>
              </a:rPr>
              <a:t>2</a:t>
            </a:r>
            <a:endParaRPr kumimoji="0" lang="en-US" sz="800" b="1" i="0" u="none" strike="noStrike" kern="1200" cap="none" spc="0" normalizeH="0" baseline="0" noProof="0">
              <a:ln>
                <a:noFill/>
              </a:ln>
              <a:solidFill>
                <a:srgbClr val="503291"/>
              </a:solidFill>
              <a:effectLst/>
              <a:uLnTx/>
              <a:uFillTx/>
              <a:latin typeface="Calibri" panose="020F0502020204030204" pitchFamily="34" charset="0"/>
              <a:ea typeface="MS PGothic" pitchFamily="34" charset="-128"/>
              <a:cs typeface="+mn-cs"/>
            </a:endParaRPr>
          </a:p>
        </p:txBody>
      </p:sp>
      <p:sp>
        <p:nvSpPr>
          <p:cNvPr id="24" name="TextBox 23">
            <a:extLst>
              <a:ext uri="{FF2B5EF4-FFF2-40B4-BE49-F238E27FC236}">
                <a16:creationId xmlns:a16="http://schemas.microsoft.com/office/drawing/2014/main" id="{02B06F23-05E6-4A1A-9621-B941B5084C23}"/>
              </a:ext>
            </a:extLst>
          </p:cNvPr>
          <p:cNvSpPr txBox="1"/>
          <p:nvPr/>
        </p:nvSpPr>
        <p:spPr>
          <a:xfrm>
            <a:off x="2499287" y="1927433"/>
            <a:ext cx="966584" cy="215444"/>
          </a:xfrm>
          <a:prstGeom prst="rect">
            <a:avLst/>
          </a:prstGeom>
          <a:noFill/>
        </p:spPr>
        <p:txBody>
          <a:bodyPr wrap="square" rtlCol="0">
            <a:spAutoFit/>
          </a:bodyPr>
          <a:lstStyle/>
          <a:p>
            <a:pPr marL="11588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503291"/>
                </a:solidFill>
                <a:effectLst/>
                <a:uLnTx/>
                <a:uFillTx/>
                <a:latin typeface="Calibri" panose="020F0502020204030204" pitchFamily="34" charset="0"/>
                <a:ea typeface="MS PGothic" pitchFamily="34" charset="-128"/>
                <a:cs typeface="+mn-cs"/>
              </a:rPr>
              <a:t>50%</a:t>
            </a:r>
            <a:r>
              <a:rPr kumimoji="0" lang="en-US" sz="800" b="0" i="0" u="none" strike="noStrike" kern="1200" cap="none" spc="0" normalizeH="0" baseline="30000" noProof="0">
                <a:ln>
                  <a:noFill/>
                </a:ln>
                <a:solidFill>
                  <a:srgbClr val="503291"/>
                </a:solidFill>
                <a:effectLst/>
                <a:uLnTx/>
                <a:uFillTx/>
                <a:latin typeface="Calibri" panose="020F0502020204030204" pitchFamily="34" charset="0"/>
                <a:ea typeface="MS PGothic" pitchFamily="34" charset="-128"/>
                <a:cs typeface="+mn-cs"/>
              </a:rPr>
              <a:t>3</a:t>
            </a:r>
            <a:r>
              <a:rPr kumimoji="0" lang="en-US" sz="800" b="0" i="0" u="none" strike="noStrike" kern="1200" cap="none" spc="0" normalizeH="0" baseline="0" noProof="0">
                <a:ln>
                  <a:noFill/>
                </a:ln>
                <a:solidFill>
                  <a:srgbClr val="503291"/>
                </a:solidFill>
                <a:effectLst/>
                <a:uLnTx/>
                <a:uFillTx/>
                <a:latin typeface="Calibri" panose="020F0502020204030204" pitchFamily="34" charset="0"/>
                <a:ea typeface="MS PGothic" pitchFamily="34" charset="-128"/>
                <a:cs typeface="+mn-cs"/>
              </a:rPr>
              <a:t> </a:t>
            </a:r>
          </a:p>
        </p:txBody>
      </p:sp>
      <p:sp>
        <p:nvSpPr>
          <p:cNvPr id="25" name="TextBox 24">
            <a:extLst>
              <a:ext uri="{FF2B5EF4-FFF2-40B4-BE49-F238E27FC236}">
                <a16:creationId xmlns:a16="http://schemas.microsoft.com/office/drawing/2014/main" id="{6369FDE7-550A-4CE6-B3A9-994B9016690B}"/>
              </a:ext>
            </a:extLst>
          </p:cNvPr>
          <p:cNvSpPr txBox="1"/>
          <p:nvPr/>
        </p:nvSpPr>
        <p:spPr>
          <a:xfrm>
            <a:off x="2411067" y="3071454"/>
            <a:ext cx="966584" cy="215444"/>
          </a:xfrm>
          <a:prstGeom prst="rect">
            <a:avLst/>
          </a:prstGeom>
          <a:noFill/>
        </p:spPr>
        <p:txBody>
          <a:bodyPr wrap="square" rtlCol="0">
            <a:spAutoFit/>
          </a:bodyPr>
          <a:lstStyle/>
          <a:p>
            <a:pPr marL="115888" marR="0" lvl="0" indent="-1158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503291"/>
                </a:solidFill>
                <a:effectLst/>
                <a:uLnTx/>
                <a:uFillTx/>
                <a:latin typeface="Calibri" panose="020F0502020204030204" pitchFamily="34" charset="0"/>
                <a:ea typeface="MS PGothic" pitchFamily="34" charset="-128"/>
                <a:cs typeface="+mn-cs"/>
              </a:rPr>
              <a:t>Avg of 5 / </a:t>
            </a:r>
            <a:r>
              <a:rPr kumimoji="0" lang="en-US" sz="800" b="1" i="0" u="none" strike="noStrike" kern="1200" cap="none" spc="0" normalizeH="0" baseline="0" noProof="0" err="1">
                <a:ln>
                  <a:noFill/>
                </a:ln>
                <a:solidFill>
                  <a:srgbClr val="503291"/>
                </a:solidFill>
                <a:effectLst/>
                <a:uLnTx/>
                <a:uFillTx/>
                <a:latin typeface="Calibri" panose="020F0502020204030204" pitchFamily="34" charset="0"/>
                <a:ea typeface="MS PGothic" pitchFamily="34" charset="-128"/>
                <a:cs typeface="+mn-cs"/>
              </a:rPr>
              <a:t>yr</a:t>
            </a:r>
            <a:r>
              <a:rPr kumimoji="0" lang="en-US" sz="800" b="1" i="0" u="none" strike="noStrike" kern="1200" cap="none" spc="0" normalizeH="0" baseline="0" noProof="0">
                <a:ln>
                  <a:noFill/>
                </a:ln>
                <a:solidFill>
                  <a:srgbClr val="503291"/>
                </a:solidFill>
                <a:effectLst/>
                <a:uLnTx/>
                <a:uFillTx/>
                <a:latin typeface="Calibri" panose="020F0502020204030204" pitchFamily="34" charset="0"/>
                <a:ea typeface="MS PGothic" pitchFamily="34" charset="-128"/>
                <a:cs typeface="+mn-cs"/>
              </a:rPr>
              <a:t>  </a:t>
            </a:r>
          </a:p>
        </p:txBody>
      </p:sp>
      <p:sp>
        <p:nvSpPr>
          <p:cNvPr id="6" name="TextBox 5">
            <a:extLst>
              <a:ext uri="{FF2B5EF4-FFF2-40B4-BE49-F238E27FC236}">
                <a16:creationId xmlns:a16="http://schemas.microsoft.com/office/drawing/2014/main" id="{987A0C4F-2009-4840-BE7F-30CD7CD7A8E5}"/>
              </a:ext>
            </a:extLst>
          </p:cNvPr>
          <p:cNvSpPr txBox="1"/>
          <p:nvPr/>
        </p:nvSpPr>
        <p:spPr>
          <a:xfrm>
            <a:off x="4238825" y="2524259"/>
            <a:ext cx="663964"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503291"/>
                </a:solidFill>
                <a:effectLst/>
                <a:uLnTx/>
                <a:uFillTx/>
                <a:latin typeface="Calibri"/>
                <a:ea typeface="MS PGothic" pitchFamily="34" charset="-128"/>
                <a:cs typeface="+mn-cs"/>
              </a:rPr>
              <a:t>12-15</a:t>
            </a:r>
          </a:p>
        </p:txBody>
      </p:sp>
      <p:sp>
        <p:nvSpPr>
          <p:cNvPr id="33" name="TextBox 32">
            <a:extLst>
              <a:ext uri="{FF2B5EF4-FFF2-40B4-BE49-F238E27FC236}">
                <a16:creationId xmlns:a16="http://schemas.microsoft.com/office/drawing/2014/main" id="{B7C5F9DB-E2D1-47DB-AEB0-C30E17168CA6}"/>
              </a:ext>
            </a:extLst>
          </p:cNvPr>
          <p:cNvSpPr txBox="1"/>
          <p:nvPr/>
        </p:nvSpPr>
        <p:spPr>
          <a:xfrm>
            <a:off x="4168951" y="1021994"/>
            <a:ext cx="64472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503291"/>
                </a:solidFill>
                <a:effectLst/>
                <a:uLnTx/>
                <a:uFillTx/>
                <a:latin typeface="Calibri"/>
                <a:ea typeface="MS PGothic" pitchFamily="34" charset="-128"/>
                <a:cs typeface="+mn-cs"/>
              </a:rPr>
              <a:t>~60%</a:t>
            </a:r>
          </a:p>
        </p:txBody>
      </p:sp>
      <p:sp>
        <p:nvSpPr>
          <p:cNvPr id="34" name="TextBox 33">
            <a:extLst>
              <a:ext uri="{FF2B5EF4-FFF2-40B4-BE49-F238E27FC236}">
                <a16:creationId xmlns:a16="http://schemas.microsoft.com/office/drawing/2014/main" id="{7B0DA619-CEDF-4C09-81BE-A68C819CBCD6}"/>
              </a:ext>
            </a:extLst>
          </p:cNvPr>
          <p:cNvSpPr txBox="1"/>
          <p:nvPr/>
        </p:nvSpPr>
        <p:spPr>
          <a:xfrm>
            <a:off x="4291119" y="3005095"/>
            <a:ext cx="542136"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503291"/>
                </a:solidFill>
                <a:effectLst/>
                <a:uLnTx/>
                <a:uFillTx/>
                <a:latin typeface="Calibri"/>
                <a:ea typeface="MS PGothic" pitchFamily="34" charset="-128"/>
                <a:cs typeface="+mn-cs"/>
              </a:rPr>
              <a:t>60%</a:t>
            </a:r>
          </a:p>
        </p:txBody>
      </p:sp>
      <p:sp>
        <p:nvSpPr>
          <p:cNvPr id="35" name="TextBox 34">
            <a:extLst>
              <a:ext uri="{FF2B5EF4-FFF2-40B4-BE49-F238E27FC236}">
                <a16:creationId xmlns:a16="http://schemas.microsoft.com/office/drawing/2014/main" id="{F1B28D3C-206A-4B5A-A96E-DEFD0897E6C8}"/>
              </a:ext>
            </a:extLst>
          </p:cNvPr>
          <p:cNvSpPr txBox="1"/>
          <p:nvPr/>
        </p:nvSpPr>
        <p:spPr>
          <a:xfrm>
            <a:off x="4312355" y="3440493"/>
            <a:ext cx="542136"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503291"/>
                </a:solidFill>
                <a:effectLst/>
                <a:uLnTx/>
                <a:uFillTx/>
                <a:latin typeface="Calibri"/>
                <a:ea typeface="MS PGothic" pitchFamily="34" charset="-128"/>
                <a:cs typeface="+mn-cs"/>
              </a:rPr>
              <a:t>35%</a:t>
            </a:r>
          </a:p>
        </p:txBody>
      </p:sp>
      <p:sp>
        <p:nvSpPr>
          <p:cNvPr id="36" name="TextBox 35">
            <a:extLst>
              <a:ext uri="{FF2B5EF4-FFF2-40B4-BE49-F238E27FC236}">
                <a16:creationId xmlns:a16="http://schemas.microsoft.com/office/drawing/2014/main" id="{B5037A5E-7B8D-45A7-AF76-C92D818F8E92}"/>
              </a:ext>
            </a:extLst>
          </p:cNvPr>
          <p:cNvSpPr txBox="1"/>
          <p:nvPr/>
        </p:nvSpPr>
        <p:spPr>
          <a:xfrm>
            <a:off x="4220989" y="1579320"/>
            <a:ext cx="64472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503291"/>
                </a:solidFill>
                <a:effectLst/>
                <a:uLnTx/>
                <a:uFillTx/>
                <a:latin typeface="Calibri"/>
                <a:ea typeface="MS PGothic" pitchFamily="34" charset="-128"/>
                <a:cs typeface="+mn-cs"/>
              </a:rPr>
              <a:t>~45%</a:t>
            </a:r>
          </a:p>
        </p:txBody>
      </p:sp>
      <p:sp>
        <p:nvSpPr>
          <p:cNvPr id="7" name="Left Brace 6">
            <a:extLst>
              <a:ext uri="{FF2B5EF4-FFF2-40B4-BE49-F238E27FC236}">
                <a16:creationId xmlns:a16="http://schemas.microsoft.com/office/drawing/2014/main" id="{9B03D7CA-8572-4CC5-BC6E-CDE9DDF60928}"/>
              </a:ext>
            </a:extLst>
          </p:cNvPr>
          <p:cNvSpPr/>
          <p:nvPr/>
        </p:nvSpPr>
        <p:spPr bwMode="auto">
          <a:xfrm>
            <a:off x="3813090" y="1125088"/>
            <a:ext cx="366822" cy="579193"/>
          </a:xfrm>
          <a:prstGeom prst="leftBrace">
            <a:avLst>
              <a:gd name="adj1" fmla="val 8333"/>
              <a:gd name="adj2" fmla="val 5428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31" name="TextBox 30">
            <a:extLst>
              <a:ext uri="{FF2B5EF4-FFF2-40B4-BE49-F238E27FC236}">
                <a16:creationId xmlns:a16="http://schemas.microsoft.com/office/drawing/2014/main" id="{5D2A8AB7-F208-4C0A-813B-A1FE1D8A240B}"/>
              </a:ext>
            </a:extLst>
          </p:cNvPr>
          <p:cNvSpPr txBox="1"/>
          <p:nvPr/>
        </p:nvSpPr>
        <p:spPr>
          <a:xfrm>
            <a:off x="4830867" y="994339"/>
            <a:ext cx="3770863"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S PGothic" pitchFamily="34" charset="-128"/>
                <a:cs typeface="+mn-cs"/>
              </a:rPr>
              <a:t>with multiple 10+ minute moderate/severe* episodes per year</a:t>
            </a:r>
          </a:p>
        </p:txBody>
      </p:sp>
      <p:sp>
        <p:nvSpPr>
          <p:cNvPr id="39" name="TextBox 38">
            <a:extLst>
              <a:ext uri="{FF2B5EF4-FFF2-40B4-BE49-F238E27FC236}">
                <a16:creationId xmlns:a16="http://schemas.microsoft.com/office/drawing/2014/main" id="{708B2E07-B438-4C90-B282-DE83CFAA85B7}"/>
              </a:ext>
            </a:extLst>
          </p:cNvPr>
          <p:cNvSpPr txBox="1"/>
          <p:nvPr/>
        </p:nvSpPr>
        <p:spPr>
          <a:xfrm>
            <a:off x="4830867" y="1602642"/>
            <a:ext cx="4585062"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S PGothic" pitchFamily="34" charset="-128"/>
                <a:cs typeface="+mn-cs"/>
              </a:rPr>
              <a:t>Experience an average duration ≥30 min / episode </a:t>
            </a:r>
          </a:p>
        </p:txBody>
      </p:sp>
      <p:sp>
        <p:nvSpPr>
          <p:cNvPr id="41" name="TextBox 40">
            <a:extLst>
              <a:ext uri="{FF2B5EF4-FFF2-40B4-BE49-F238E27FC236}">
                <a16:creationId xmlns:a16="http://schemas.microsoft.com/office/drawing/2014/main" id="{FAF3D4CF-7A3D-4FCA-B025-7774F277927B}"/>
              </a:ext>
            </a:extLst>
          </p:cNvPr>
          <p:cNvSpPr txBox="1"/>
          <p:nvPr/>
        </p:nvSpPr>
        <p:spPr>
          <a:xfrm>
            <a:off x="4830867" y="2549700"/>
            <a:ext cx="4585062"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S PGothic" pitchFamily="34" charset="-128"/>
                <a:cs typeface="+mn-cs"/>
              </a:rPr>
              <a:t>median annual episode frequency</a:t>
            </a:r>
          </a:p>
        </p:txBody>
      </p:sp>
      <p:sp>
        <p:nvSpPr>
          <p:cNvPr id="43" name="TextBox 42">
            <a:extLst>
              <a:ext uri="{FF2B5EF4-FFF2-40B4-BE49-F238E27FC236}">
                <a16:creationId xmlns:a16="http://schemas.microsoft.com/office/drawing/2014/main" id="{FC0705D0-64B8-4373-AE51-247B68F5BA61}"/>
              </a:ext>
            </a:extLst>
          </p:cNvPr>
          <p:cNvSpPr txBox="1"/>
          <p:nvPr/>
        </p:nvSpPr>
        <p:spPr>
          <a:xfrm>
            <a:off x="4830867" y="3020048"/>
            <a:ext cx="4585062"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S PGothic" pitchFamily="34" charset="-128"/>
                <a:cs typeface="+mn-cs"/>
              </a:rPr>
              <a:t>last at least 10 minutes</a:t>
            </a:r>
          </a:p>
        </p:txBody>
      </p:sp>
      <p:sp>
        <p:nvSpPr>
          <p:cNvPr id="44" name="TextBox 43">
            <a:extLst>
              <a:ext uri="{FF2B5EF4-FFF2-40B4-BE49-F238E27FC236}">
                <a16:creationId xmlns:a16="http://schemas.microsoft.com/office/drawing/2014/main" id="{D472F514-F77A-4421-A050-7FF1AD06D9D1}"/>
              </a:ext>
            </a:extLst>
          </p:cNvPr>
          <p:cNvSpPr txBox="1"/>
          <p:nvPr/>
        </p:nvSpPr>
        <p:spPr>
          <a:xfrm>
            <a:off x="4830867" y="3455881"/>
            <a:ext cx="3131659"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S PGothic" pitchFamily="34" charset="-128"/>
                <a:cs typeface="+mn-cs"/>
              </a:rPr>
              <a:t>last at least 30 minutes</a:t>
            </a:r>
          </a:p>
        </p:txBody>
      </p:sp>
      <p:sp>
        <p:nvSpPr>
          <p:cNvPr id="47" name="TextBox 46">
            <a:extLst>
              <a:ext uri="{FF2B5EF4-FFF2-40B4-BE49-F238E27FC236}">
                <a16:creationId xmlns:a16="http://schemas.microsoft.com/office/drawing/2014/main" id="{2C36F9E4-C227-45AA-9954-6411CD1CE875}"/>
              </a:ext>
            </a:extLst>
          </p:cNvPr>
          <p:cNvSpPr txBox="1"/>
          <p:nvPr/>
        </p:nvSpPr>
        <p:spPr>
          <a:xfrm>
            <a:off x="5413149" y="2236587"/>
            <a:ext cx="1740692"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a:ea typeface="MS PGothic" pitchFamily="34" charset="-128"/>
                <a:cs typeface="+mn-cs"/>
              </a:rPr>
              <a:t>Episodes of PSVT</a:t>
            </a:r>
          </a:p>
        </p:txBody>
      </p:sp>
      <p:sp>
        <p:nvSpPr>
          <p:cNvPr id="50" name="Left Brace 49">
            <a:extLst>
              <a:ext uri="{FF2B5EF4-FFF2-40B4-BE49-F238E27FC236}">
                <a16:creationId xmlns:a16="http://schemas.microsoft.com/office/drawing/2014/main" id="{D554D31C-54D5-44A0-BEFD-F1EC4E85CDB6}"/>
              </a:ext>
            </a:extLst>
          </p:cNvPr>
          <p:cNvSpPr/>
          <p:nvPr/>
        </p:nvSpPr>
        <p:spPr bwMode="auto">
          <a:xfrm>
            <a:off x="3813523" y="2688433"/>
            <a:ext cx="366822" cy="932796"/>
          </a:xfrm>
          <a:prstGeom prst="leftBrace">
            <a:avLst>
              <a:gd name="adj1" fmla="val 8333"/>
              <a:gd name="adj2" fmla="val 5428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98830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129B7E-689F-B147-9902-0D1E51D17E90}"/>
              </a:ext>
            </a:extLst>
          </p:cNvPr>
          <p:cNvGrpSpPr/>
          <p:nvPr/>
        </p:nvGrpSpPr>
        <p:grpSpPr>
          <a:xfrm>
            <a:off x="5118004" y="1287881"/>
            <a:ext cx="1498760" cy="2606862"/>
            <a:chOff x="5184623" y="1786717"/>
            <a:chExt cx="1498760" cy="2666328"/>
          </a:xfrm>
        </p:grpSpPr>
        <p:sp>
          <p:nvSpPr>
            <p:cNvPr id="41" name="Rectangle 40">
              <a:extLst>
                <a:ext uri="{FF2B5EF4-FFF2-40B4-BE49-F238E27FC236}">
                  <a16:creationId xmlns:a16="http://schemas.microsoft.com/office/drawing/2014/main" id="{E629BA89-057A-A746-8A86-EB248AE6C2A2}"/>
                </a:ext>
              </a:extLst>
            </p:cNvPr>
            <p:cNvSpPr/>
            <p:nvPr/>
          </p:nvSpPr>
          <p:spPr>
            <a:xfrm flipH="1">
              <a:off x="6538268" y="1786717"/>
              <a:ext cx="141122" cy="2223661"/>
            </a:xfrm>
            <a:prstGeom prst="rect">
              <a:avLst/>
            </a:prstGeom>
            <a:solidFill>
              <a:schemeClr val="accent1">
                <a:lumMod val="7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panose="020F0502020204030204" pitchFamily="34" charset="0"/>
                <a:cs typeface="Calibri" panose="020F0502020204030204" pitchFamily="34" charset="0"/>
              </a:endParaRPr>
            </a:p>
          </p:txBody>
        </p:sp>
        <p:sp>
          <p:nvSpPr>
            <p:cNvPr id="45" name="Arrow: Bent-Up 13">
              <a:extLst>
                <a:ext uri="{FF2B5EF4-FFF2-40B4-BE49-F238E27FC236}">
                  <a16:creationId xmlns:a16="http://schemas.microsoft.com/office/drawing/2014/main" id="{0CE07CD8-F8A5-3F4E-AEAD-E0A018F6205F}"/>
                </a:ext>
              </a:extLst>
            </p:cNvPr>
            <p:cNvSpPr/>
            <p:nvPr/>
          </p:nvSpPr>
          <p:spPr>
            <a:xfrm rot="16200000" flipH="1">
              <a:off x="5636827" y="3406489"/>
              <a:ext cx="594352" cy="1498760"/>
            </a:xfrm>
            <a:prstGeom prst="bentUpArrow">
              <a:avLst>
                <a:gd name="adj1" fmla="val 25000"/>
                <a:gd name="adj2" fmla="val 25473"/>
                <a:gd name="adj3" fmla="val 25000"/>
              </a:avLst>
            </a:prstGeom>
            <a:solidFill>
              <a:schemeClr val="accent1">
                <a:lumMod val="7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3C2B59B1-A5A8-A945-842E-333F5BF7F0B0}"/>
              </a:ext>
            </a:extLst>
          </p:cNvPr>
          <p:cNvGrpSpPr/>
          <p:nvPr/>
        </p:nvGrpSpPr>
        <p:grpSpPr>
          <a:xfrm>
            <a:off x="2249988" y="1287881"/>
            <a:ext cx="1556200" cy="2606862"/>
            <a:chOff x="2348016" y="1615168"/>
            <a:chExt cx="1600752" cy="2666328"/>
          </a:xfrm>
        </p:grpSpPr>
        <p:sp>
          <p:nvSpPr>
            <p:cNvPr id="10" name="Rectangle 9">
              <a:extLst>
                <a:ext uri="{FF2B5EF4-FFF2-40B4-BE49-F238E27FC236}">
                  <a16:creationId xmlns:a16="http://schemas.microsoft.com/office/drawing/2014/main" id="{1A7CD59F-1782-364D-83DA-EF84590E4172}"/>
                </a:ext>
              </a:extLst>
            </p:cNvPr>
            <p:cNvSpPr/>
            <p:nvPr/>
          </p:nvSpPr>
          <p:spPr>
            <a:xfrm>
              <a:off x="2352280" y="1615168"/>
              <a:ext cx="150726" cy="2223661"/>
            </a:xfrm>
            <a:prstGeom prst="rect">
              <a:avLst/>
            </a:prstGeom>
            <a:solidFill>
              <a:schemeClr val="accent2">
                <a:lumMod val="7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panose="020F0502020204030204" pitchFamily="34" charset="0"/>
                <a:cs typeface="Calibri" panose="020F0502020204030204" pitchFamily="34" charset="0"/>
              </a:endParaRPr>
            </a:p>
          </p:txBody>
        </p:sp>
        <p:sp>
          <p:nvSpPr>
            <p:cNvPr id="14" name="Arrow: Bent-Up 13">
              <a:extLst>
                <a:ext uri="{FF2B5EF4-FFF2-40B4-BE49-F238E27FC236}">
                  <a16:creationId xmlns:a16="http://schemas.microsoft.com/office/drawing/2014/main" id="{E52251F2-2AA9-47DA-B8D3-EBA1DF0CBC87}"/>
                </a:ext>
              </a:extLst>
            </p:cNvPr>
            <p:cNvSpPr/>
            <p:nvPr/>
          </p:nvSpPr>
          <p:spPr>
            <a:xfrm rot="5400000">
              <a:off x="2851216" y="3183944"/>
              <a:ext cx="594352" cy="1600752"/>
            </a:xfrm>
            <a:prstGeom prst="bentUpArrow">
              <a:avLst>
                <a:gd name="adj1" fmla="val 25000"/>
                <a:gd name="adj2" fmla="val 25473"/>
                <a:gd name="adj3" fmla="val 25000"/>
              </a:avLst>
            </a:prstGeom>
            <a:solidFill>
              <a:schemeClr val="accent2">
                <a:lumMod val="7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Calibri" panose="020F0502020204030204" pitchFamily="34" charset="0"/>
                <a:cs typeface="Calibri" panose="020F0502020204030204" pitchFamily="34" charset="0"/>
              </a:endParaRPr>
            </a:p>
          </p:txBody>
        </p:sp>
      </p:grpSp>
      <p:sp>
        <p:nvSpPr>
          <p:cNvPr id="2" name="Title 1">
            <a:extLst>
              <a:ext uri="{FF2B5EF4-FFF2-40B4-BE49-F238E27FC236}">
                <a16:creationId xmlns:a16="http://schemas.microsoft.com/office/drawing/2014/main" id="{F81497C5-5EFA-4C4E-BDD9-5B164E6D8848}"/>
              </a:ext>
            </a:extLst>
          </p:cNvPr>
          <p:cNvSpPr>
            <a:spLocks noGrp="1"/>
          </p:cNvSpPr>
          <p:nvPr>
            <p:ph type="title"/>
          </p:nvPr>
        </p:nvSpPr>
        <p:spPr>
          <a:xfrm>
            <a:off x="547077" y="179770"/>
            <a:ext cx="5751085" cy="548483"/>
          </a:xfrm>
        </p:spPr>
        <p:txBody>
          <a:bodyPr/>
          <a:lstStyle/>
          <a:p>
            <a:r>
              <a:rPr lang="en-US"/>
              <a:t>Peak US Market Opportunity for CARDAMYST in PSVT and AFib-RVR</a:t>
            </a:r>
          </a:p>
        </p:txBody>
      </p:sp>
      <p:sp>
        <p:nvSpPr>
          <p:cNvPr id="18" name="Text Placeholder 17">
            <a:extLst>
              <a:ext uri="{FF2B5EF4-FFF2-40B4-BE49-F238E27FC236}">
                <a16:creationId xmlns:a16="http://schemas.microsoft.com/office/drawing/2014/main" id="{386DF610-9F7C-5442-B6B4-6F2EE75059BB}"/>
              </a:ext>
            </a:extLst>
          </p:cNvPr>
          <p:cNvSpPr>
            <a:spLocks noGrp="1"/>
          </p:cNvSpPr>
          <p:nvPr>
            <p:ph type="body" sz="quarter" idx="13"/>
          </p:nvPr>
        </p:nvSpPr>
        <p:spPr>
          <a:xfrm>
            <a:off x="547076" y="4502646"/>
            <a:ext cx="8056360" cy="407767"/>
          </a:xfrm>
        </p:spPr>
        <p:txBody>
          <a:bodyPr anchor="t"/>
          <a:lstStyle/>
          <a:p>
            <a:r>
              <a:rPr lang="en-US">
                <a:solidFill>
                  <a:schemeClr val="bg1">
                    <a:lumMod val="50000"/>
                  </a:schemeClr>
                </a:solidFill>
              </a:rPr>
              <a:t>Sources: </a:t>
            </a:r>
            <a:r>
              <a:rPr lang="en-US" b="1">
                <a:solidFill>
                  <a:schemeClr val="bg1">
                    <a:lumMod val="50000"/>
                  </a:schemeClr>
                </a:solidFill>
              </a:rPr>
              <a:t>1.</a:t>
            </a:r>
            <a:r>
              <a:rPr lang="en-US">
                <a:solidFill>
                  <a:schemeClr val="bg1">
                    <a:lumMod val="50000"/>
                  </a:schemeClr>
                </a:solidFill>
              </a:rPr>
              <a:t> </a:t>
            </a:r>
            <a:r>
              <a:rPr lang="en-US" err="1">
                <a:solidFill>
                  <a:schemeClr val="bg1">
                    <a:lumMod val="50000"/>
                  </a:schemeClr>
                </a:solidFill>
              </a:rPr>
              <a:t>Rehorn</a:t>
            </a:r>
            <a:r>
              <a:rPr lang="en-US">
                <a:solidFill>
                  <a:schemeClr val="bg1">
                    <a:lumMod val="50000"/>
                  </a:schemeClr>
                </a:solidFill>
              </a:rPr>
              <a:t> et al. Journal of Cardiovascular Electrophysiology.  2021 Aug; 32(8): 2199-2206.  </a:t>
            </a:r>
            <a:r>
              <a:rPr lang="en-US" err="1">
                <a:solidFill>
                  <a:schemeClr val="bg1">
                    <a:lumMod val="50000"/>
                  </a:schemeClr>
                </a:solidFill>
              </a:rPr>
              <a:t>doi</a:t>
            </a:r>
            <a:r>
              <a:rPr lang="en-US">
                <a:solidFill>
                  <a:schemeClr val="bg1">
                    <a:lumMod val="50000"/>
                  </a:schemeClr>
                </a:solidFill>
              </a:rPr>
              <a:t>: 10.1111/jce.15109. ; </a:t>
            </a:r>
            <a:r>
              <a:rPr lang="en-US" b="1">
                <a:solidFill>
                  <a:schemeClr val="bg1">
                    <a:lumMod val="50000"/>
                  </a:schemeClr>
                </a:solidFill>
              </a:rPr>
              <a:t>2.</a:t>
            </a:r>
            <a:r>
              <a:rPr lang="en-US">
                <a:solidFill>
                  <a:schemeClr val="bg1">
                    <a:lumMod val="50000"/>
                  </a:schemeClr>
                </a:solidFill>
              </a:rPr>
              <a:t> 2019 market research with patients conducted by </a:t>
            </a:r>
            <a:r>
              <a:rPr lang="en-US" err="1">
                <a:solidFill>
                  <a:schemeClr val="bg1">
                    <a:lumMod val="50000"/>
                  </a:schemeClr>
                </a:solidFill>
              </a:rPr>
              <a:t>BluePrint</a:t>
            </a:r>
            <a:r>
              <a:rPr lang="en-US">
                <a:solidFill>
                  <a:schemeClr val="bg1">
                    <a:lumMod val="50000"/>
                  </a:schemeClr>
                </a:solidFill>
              </a:rPr>
              <a:t> Research Group, ( n=247); </a:t>
            </a:r>
            <a:r>
              <a:rPr lang="en-US" b="1">
                <a:solidFill>
                  <a:schemeClr val="bg1">
                    <a:lumMod val="50000"/>
                  </a:schemeClr>
                </a:solidFill>
              </a:rPr>
              <a:t>3.</a:t>
            </a:r>
            <a:r>
              <a:rPr lang="en-US">
                <a:solidFill>
                  <a:schemeClr val="bg1">
                    <a:lumMod val="50000"/>
                  </a:schemeClr>
                </a:solidFill>
              </a:rPr>
              <a:t> 2020 market research with healthcare providers conducted by Triangle Insights Group, (n=250)</a:t>
            </a:r>
          </a:p>
        </p:txBody>
      </p:sp>
      <p:sp>
        <p:nvSpPr>
          <p:cNvPr id="5" name="Slide Number Placeholder 4">
            <a:extLst>
              <a:ext uri="{FF2B5EF4-FFF2-40B4-BE49-F238E27FC236}">
                <a16:creationId xmlns:a16="http://schemas.microsoft.com/office/drawing/2014/main" id="{84649F5C-E3F8-471E-B01C-5E20BE220C58}"/>
              </a:ext>
            </a:extLst>
          </p:cNvPr>
          <p:cNvSpPr>
            <a:spLocks noGrp="1"/>
          </p:cNvSpPr>
          <p:nvPr>
            <p:ph type="sldNum" sz="quarter" idx="4"/>
          </p:nvPr>
        </p:nvSpPr>
        <p:spPr/>
        <p:txBody>
          <a:bodyPr/>
          <a:lstStyle/>
          <a:p>
            <a:pPr>
              <a:defRPr/>
            </a:pPr>
            <a:fld id="{DD9F5E69-EB2C-4F11-9229-479C5EB051BB}" type="slidenum">
              <a:rPr lang="en-US" smtClean="0"/>
              <a:pPr>
                <a:defRPr/>
              </a:pPr>
              <a:t>15</a:t>
            </a:fld>
            <a:endParaRPr lang="en-US"/>
          </a:p>
        </p:txBody>
      </p:sp>
      <p:sp>
        <p:nvSpPr>
          <p:cNvPr id="3" name="Footer Placeholder 2">
            <a:extLst>
              <a:ext uri="{FF2B5EF4-FFF2-40B4-BE49-F238E27FC236}">
                <a16:creationId xmlns:a16="http://schemas.microsoft.com/office/drawing/2014/main" id="{29F63366-45DF-49E8-8A2B-3275EAE53305}"/>
              </a:ext>
            </a:extLst>
          </p:cNvPr>
          <p:cNvSpPr>
            <a:spLocks noGrp="1"/>
          </p:cNvSpPr>
          <p:nvPr>
            <p:ph type="ftr" sz="quarter" idx="3"/>
          </p:nvPr>
        </p:nvSpPr>
        <p:spPr/>
        <p:txBody>
          <a:bodyPr/>
          <a:lstStyle/>
          <a:p>
            <a:r>
              <a:rPr lang="en-US">
                <a:latin typeface="Calibri"/>
                <a:cs typeface="Calibri"/>
              </a:rPr>
              <a:t>Milestone Corporate Overview</a:t>
            </a:r>
          </a:p>
        </p:txBody>
      </p:sp>
      <p:sp>
        <p:nvSpPr>
          <p:cNvPr id="6" name="Callout: Down Arrow 5">
            <a:extLst>
              <a:ext uri="{FF2B5EF4-FFF2-40B4-BE49-F238E27FC236}">
                <a16:creationId xmlns:a16="http://schemas.microsoft.com/office/drawing/2014/main" id="{D415FA11-7FFA-44F6-9707-E209253F0E07}"/>
              </a:ext>
            </a:extLst>
          </p:cNvPr>
          <p:cNvSpPr/>
          <p:nvPr/>
        </p:nvSpPr>
        <p:spPr>
          <a:xfrm>
            <a:off x="1203637" y="1102661"/>
            <a:ext cx="2409646" cy="323165"/>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r>
              <a:rPr lang="en-US" sz="1200">
                <a:solidFill>
                  <a:schemeClr val="tx1"/>
                </a:solidFill>
                <a:latin typeface="Calibri" panose="020F0502020204030204" pitchFamily="34" charset="0"/>
                <a:cs typeface="Calibri" panose="020F0502020204030204" pitchFamily="34" charset="0"/>
              </a:rPr>
              <a:t>~2.6 million patients</a:t>
            </a:r>
            <a:r>
              <a:rPr lang="en-US" sz="1200" baseline="30000">
                <a:solidFill>
                  <a:schemeClr val="tx1"/>
                </a:solidFill>
                <a:latin typeface="Calibri" panose="020F0502020204030204" pitchFamily="34" charset="0"/>
                <a:cs typeface="Calibri" panose="020F0502020204030204" pitchFamily="34" charset="0"/>
              </a:rPr>
              <a:t>1</a:t>
            </a:r>
            <a:endParaRPr lang="en-CA" sz="1200" baseline="30000">
              <a:solidFill>
                <a:schemeClr val="tx1"/>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09B08D5-F67D-4F54-AEB5-F039A89D4F45}"/>
              </a:ext>
            </a:extLst>
          </p:cNvPr>
          <p:cNvSpPr/>
          <p:nvPr/>
        </p:nvSpPr>
        <p:spPr>
          <a:xfrm>
            <a:off x="4027857" y="1140982"/>
            <a:ext cx="831872" cy="268515"/>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algn="ctr"/>
            <a:r>
              <a:rPr lang="en-US" sz="800" b="1">
                <a:solidFill>
                  <a:schemeClr val="tx1"/>
                </a:solidFill>
                <a:cs typeface="Calibri" panose="020F0502020204030204" pitchFamily="34" charset="0"/>
              </a:rPr>
              <a:t>US Prevalence</a:t>
            </a:r>
            <a:br>
              <a:rPr lang="en-US" sz="800" b="1">
                <a:solidFill>
                  <a:schemeClr val="tx1"/>
                </a:solidFill>
                <a:cs typeface="Calibri" panose="020F0502020204030204" pitchFamily="34" charset="0"/>
              </a:rPr>
            </a:br>
            <a:r>
              <a:rPr lang="en-US" sz="800" b="1">
                <a:solidFill>
                  <a:schemeClr val="tx1"/>
                </a:solidFill>
                <a:cs typeface="Calibri" panose="020F0502020204030204" pitchFamily="34" charset="0"/>
              </a:rPr>
              <a:t>(2030)</a:t>
            </a:r>
            <a:endParaRPr lang="en-CA" sz="800" b="1" err="1">
              <a:solidFill>
                <a:schemeClr val="tx1"/>
              </a:solidFill>
              <a:cs typeface="Calibri" panose="020F0502020204030204" pitchFamily="34" charset="0"/>
            </a:endParaRPr>
          </a:p>
        </p:txBody>
      </p:sp>
      <p:sp>
        <p:nvSpPr>
          <p:cNvPr id="8" name="TextBox 7">
            <a:extLst>
              <a:ext uri="{FF2B5EF4-FFF2-40B4-BE49-F238E27FC236}">
                <a16:creationId xmlns:a16="http://schemas.microsoft.com/office/drawing/2014/main" id="{C182A63F-EAA2-4662-94B8-782EEA5DA83F}"/>
              </a:ext>
            </a:extLst>
          </p:cNvPr>
          <p:cNvSpPr txBox="1"/>
          <p:nvPr/>
        </p:nvSpPr>
        <p:spPr>
          <a:xfrm>
            <a:off x="2493984" y="1418898"/>
            <a:ext cx="1222845" cy="215444"/>
          </a:xfrm>
          <a:prstGeom prst="rect">
            <a:avLst/>
          </a:prstGeom>
          <a:noFill/>
        </p:spPr>
        <p:txBody>
          <a:bodyPr wrap="square" rtlCol="0">
            <a:spAutoFit/>
          </a:bodyPr>
          <a:lstStyle/>
          <a:p>
            <a:r>
              <a:rPr lang="en-US" sz="800">
                <a:latin typeface="Calibri" panose="020F0502020204030204" pitchFamily="34" charset="0"/>
              </a:rPr>
              <a:t>~40-60%</a:t>
            </a:r>
            <a:r>
              <a:rPr lang="en-US" sz="800" baseline="30000">
                <a:latin typeface="Calibri" panose="020F0502020204030204" pitchFamily="34" charset="0"/>
              </a:rPr>
              <a:t>2</a:t>
            </a:r>
            <a:r>
              <a:rPr lang="en-US" sz="800">
                <a:solidFill>
                  <a:srgbClr val="FF0000"/>
                </a:solidFill>
                <a:latin typeface="Calibri" panose="020F0502020204030204" pitchFamily="34" charset="0"/>
              </a:rPr>
              <a:t> </a:t>
            </a:r>
          </a:p>
        </p:txBody>
      </p:sp>
      <p:sp>
        <p:nvSpPr>
          <p:cNvPr id="31" name="Callout: Down Arrow 30">
            <a:extLst>
              <a:ext uri="{FF2B5EF4-FFF2-40B4-BE49-F238E27FC236}">
                <a16:creationId xmlns:a16="http://schemas.microsoft.com/office/drawing/2014/main" id="{E9B6629A-4F77-47CF-87FF-D47D0B72F148}"/>
              </a:ext>
            </a:extLst>
          </p:cNvPr>
          <p:cNvSpPr/>
          <p:nvPr/>
        </p:nvSpPr>
        <p:spPr>
          <a:xfrm>
            <a:off x="1203637" y="1620137"/>
            <a:ext cx="2409646" cy="323165"/>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r>
              <a:rPr lang="en-US" sz="1200">
                <a:solidFill>
                  <a:schemeClr val="tx1"/>
                </a:solidFill>
                <a:latin typeface="Calibri" panose="020F0502020204030204" pitchFamily="34" charset="0"/>
                <a:cs typeface="Calibri" panose="020F0502020204030204" pitchFamily="34" charset="0"/>
              </a:rPr>
              <a:t>~1.0-1.6 million patients</a:t>
            </a:r>
            <a:endParaRPr lang="en-CA" sz="1200" err="1">
              <a:solidFill>
                <a:schemeClr val="tx1"/>
              </a:solidFill>
              <a:latin typeface="Calibri" panose="020F0502020204030204" pitchFamily="34" charset="0"/>
              <a:cs typeface="Calibri" panose="020F0502020204030204" pitchFamily="34" charset="0"/>
            </a:endParaRPr>
          </a:p>
        </p:txBody>
      </p:sp>
      <p:sp>
        <p:nvSpPr>
          <p:cNvPr id="32" name="Callout: Down Arrow 31">
            <a:extLst>
              <a:ext uri="{FF2B5EF4-FFF2-40B4-BE49-F238E27FC236}">
                <a16:creationId xmlns:a16="http://schemas.microsoft.com/office/drawing/2014/main" id="{067F3F3A-8338-4DC8-9413-C19BAEAB711B}"/>
              </a:ext>
            </a:extLst>
          </p:cNvPr>
          <p:cNvSpPr/>
          <p:nvPr/>
        </p:nvSpPr>
        <p:spPr>
          <a:xfrm>
            <a:off x="1203637" y="2137613"/>
            <a:ext cx="2409646" cy="323165"/>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r>
              <a:rPr lang="en-US" sz="1200">
                <a:solidFill>
                  <a:schemeClr val="tx1"/>
                </a:solidFill>
                <a:latin typeface="Calibri" panose="020F0502020204030204" pitchFamily="34" charset="0"/>
                <a:cs typeface="Calibri" panose="020F0502020204030204" pitchFamily="34" charset="0"/>
              </a:rPr>
              <a:t>~500k-800k patients</a:t>
            </a:r>
            <a:endParaRPr lang="en-CA" sz="1200" err="1">
              <a:solidFill>
                <a:schemeClr val="tx1"/>
              </a:solidFill>
              <a:latin typeface="Calibri" panose="020F0502020204030204" pitchFamily="34" charset="0"/>
              <a:cs typeface="Calibri" panose="020F0502020204030204" pitchFamily="34" charset="0"/>
            </a:endParaRPr>
          </a:p>
        </p:txBody>
      </p:sp>
      <p:sp>
        <p:nvSpPr>
          <p:cNvPr id="33" name="Callout: Down Arrow 32">
            <a:extLst>
              <a:ext uri="{FF2B5EF4-FFF2-40B4-BE49-F238E27FC236}">
                <a16:creationId xmlns:a16="http://schemas.microsoft.com/office/drawing/2014/main" id="{5006E7A3-3566-43FC-87EA-E7A4BC8A5FC1}"/>
              </a:ext>
            </a:extLst>
          </p:cNvPr>
          <p:cNvSpPr/>
          <p:nvPr/>
        </p:nvSpPr>
        <p:spPr>
          <a:xfrm>
            <a:off x="1203637" y="2655089"/>
            <a:ext cx="2409646" cy="323165"/>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r>
              <a:rPr lang="en-US" sz="1200">
                <a:solidFill>
                  <a:schemeClr val="tx1"/>
                </a:solidFill>
                <a:latin typeface="Calibri" panose="020F0502020204030204" pitchFamily="34" charset="0"/>
                <a:cs typeface="Calibri" panose="020F0502020204030204" pitchFamily="34" charset="0"/>
              </a:rPr>
              <a:t>4-6/year</a:t>
            </a:r>
            <a:endParaRPr lang="en-CA" sz="1200" err="1">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A3195A01-4173-46DB-BBB3-49BF2915FFE6}"/>
              </a:ext>
            </a:extLst>
          </p:cNvPr>
          <p:cNvSpPr/>
          <p:nvPr/>
        </p:nvSpPr>
        <p:spPr>
          <a:xfrm>
            <a:off x="4027857" y="1661188"/>
            <a:ext cx="831872" cy="268515"/>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algn="ctr"/>
            <a:r>
              <a:rPr lang="en-US" sz="800" b="1">
                <a:solidFill>
                  <a:schemeClr val="tx1"/>
                </a:solidFill>
                <a:cs typeface="Calibri" panose="020F0502020204030204" pitchFamily="34" charset="0"/>
              </a:rPr>
              <a:t>Addressable Market</a:t>
            </a:r>
            <a:endParaRPr lang="en-CA" sz="800" b="1" err="1">
              <a:solidFill>
                <a:schemeClr val="tx1"/>
              </a:solidFill>
              <a:cs typeface="Calibri" panose="020F0502020204030204" pitchFamily="34" charset="0"/>
            </a:endParaRPr>
          </a:p>
        </p:txBody>
      </p:sp>
      <p:sp>
        <p:nvSpPr>
          <p:cNvPr id="28" name="Rectangle: Rounded Corners 27">
            <a:extLst>
              <a:ext uri="{FF2B5EF4-FFF2-40B4-BE49-F238E27FC236}">
                <a16:creationId xmlns:a16="http://schemas.microsoft.com/office/drawing/2014/main" id="{9421544E-BA32-4AA0-A952-4ECF9E252ED0}"/>
              </a:ext>
            </a:extLst>
          </p:cNvPr>
          <p:cNvSpPr/>
          <p:nvPr/>
        </p:nvSpPr>
        <p:spPr>
          <a:xfrm>
            <a:off x="4027857" y="2181394"/>
            <a:ext cx="831872" cy="268515"/>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bIns="0" rtlCol="0" anchor="ctr" anchorCtr="0"/>
          <a:lstStyle/>
          <a:p>
            <a:pPr algn="ctr"/>
            <a:r>
              <a:rPr lang="en-US" sz="800" b="1">
                <a:solidFill>
                  <a:schemeClr val="tx1"/>
                </a:solidFill>
                <a:cs typeface="Calibri" panose="020F0502020204030204" pitchFamily="34" charset="0"/>
              </a:rPr>
              <a:t>Peak Share</a:t>
            </a:r>
            <a:endParaRPr lang="en-CA" sz="800" b="1" err="1">
              <a:solidFill>
                <a:schemeClr val="tx1"/>
              </a:solidFill>
              <a:cs typeface="Calibri" panose="020F0502020204030204" pitchFamily="34" charset="0"/>
            </a:endParaRPr>
          </a:p>
        </p:txBody>
      </p:sp>
      <p:sp>
        <p:nvSpPr>
          <p:cNvPr id="30" name="Rectangle: Rounded Corners 29">
            <a:extLst>
              <a:ext uri="{FF2B5EF4-FFF2-40B4-BE49-F238E27FC236}">
                <a16:creationId xmlns:a16="http://schemas.microsoft.com/office/drawing/2014/main" id="{FF04B65D-C221-42A7-A53B-273DA9AE96F8}"/>
              </a:ext>
            </a:extLst>
          </p:cNvPr>
          <p:cNvSpPr/>
          <p:nvPr/>
        </p:nvSpPr>
        <p:spPr>
          <a:xfrm>
            <a:off x="4027857" y="2701601"/>
            <a:ext cx="831872" cy="268515"/>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rIns="91440" bIns="0" rtlCol="0" anchor="ctr" anchorCtr="0"/>
          <a:lstStyle/>
          <a:p>
            <a:pPr algn="ctr"/>
            <a:r>
              <a:rPr lang="en-US" sz="800" b="1">
                <a:solidFill>
                  <a:schemeClr val="tx1"/>
                </a:solidFill>
                <a:cs typeface="Calibri"/>
              </a:rPr>
              <a:t>Episodes/Pt</a:t>
            </a:r>
            <a:endParaRPr lang="en-CA" sz="800" b="1" err="1">
              <a:solidFill>
                <a:schemeClr val="tx1"/>
              </a:solidFill>
              <a:cs typeface="Calibri"/>
            </a:endParaRPr>
          </a:p>
        </p:txBody>
      </p:sp>
      <p:sp>
        <p:nvSpPr>
          <p:cNvPr id="35" name="Rectangle: Rounded Corners 34">
            <a:extLst>
              <a:ext uri="{FF2B5EF4-FFF2-40B4-BE49-F238E27FC236}">
                <a16:creationId xmlns:a16="http://schemas.microsoft.com/office/drawing/2014/main" id="{E334DBB3-BF6B-4515-A3ED-BD596ABBB4E9}"/>
              </a:ext>
            </a:extLst>
          </p:cNvPr>
          <p:cNvSpPr/>
          <p:nvPr/>
        </p:nvSpPr>
        <p:spPr>
          <a:xfrm>
            <a:off x="4027857" y="3215499"/>
            <a:ext cx="831872" cy="268515"/>
          </a:xfrm>
          <a:prstGeom prst="roundRect">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0" rIns="91440" bIns="0" rtlCol="0" anchor="ctr" anchorCtr="0"/>
          <a:lstStyle/>
          <a:p>
            <a:pPr algn="ctr"/>
            <a:r>
              <a:rPr lang="en-US" sz="800" b="1">
                <a:solidFill>
                  <a:schemeClr val="tx1"/>
                </a:solidFill>
                <a:cs typeface="Calibri"/>
              </a:rPr>
              <a:t>Episodes/</a:t>
            </a:r>
            <a:r>
              <a:rPr lang="en-US" sz="800" b="1" err="1">
                <a:solidFill>
                  <a:schemeClr val="tx1"/>
                </a:solidFill>
                <a:cs typeface="Calibri"/>
              </a:rPr>
              <a:t>Yr</a:t>
            </a:r>
            <a:endParaRPr lang="en-CA" sz="800" b="1" err="1">
              <a:solidFill>
                <a:schemeClr val="tx1"/>
              </a:solidFill>
              <a:cs typeface="Calibri"/>
            </a:endParaRPr>
          </a:p>
        </p:txBody>
      </p:sp>
      <p:sp>
        <p:nvSpPr>
          <p:cNvPr id="36" name="TextBox 35">
            <a:extLst>
              <a:ext uri="{FF2B5EF4-FFF2-40B4-BE49-F238E27FC236}">
                <a16:creationId xmlns:a16="http://schemas.microsoft.com/office/drawing/2014/main" id="{571C81BD-CA23-4C8E-8BBB-545B54BF902F}"/>
              </a:ext>
            </a:extLst>
          </p:cNvPr>
          <p:cNvSpPr txBox="1"/>
          <p:nvPr/>
        </p:nvSpPr>
        <p:spPr>
          <a:xfrm>
            <a:off x="2493984" y="1944741"/>
            <a:ext cx="1222845" cy="215444"/>
          </a:xfrm>
          <a:prstGeom prst="rect">
            <a:avLst/>
          </a:prstGeom>
          <a:noFill/>
        </p:spPr>
        <p:txBody>
          <a:bodyPr wrap="square" rtlCol="0">
            <a:spAutoFit/>
          </a:bodyPr>
          <a:lstStyle/>
          <a:p>
            <a:r>
              <a:rPr lang="en-US" sz="800">
                <a:latin typeface="Calibri" panose="020F0502020204030204" pitchFamily="34" charset="0"/>
              </a:rPr>
              <a:t>~50%</a:t>
            </a:r>
            <a:r>
              <a:rPr lang="en-US" sz="800" baseline="30000">
                <a:latin typeface="Calibri" panose="020F0502020204030204" pitchFamily="34" charset="0"/>
              </a:rPr>
              <a:t>3</a:t>
            </a:r>
            <a:endParaRPr lang="en-US" sz="800" baseline="30000">
              <a:highlight>
                <a:srgbClr val="FFFF00"/>
              </a:highlight>
              <a:latin typeface="Calibri" panose="020F0502020204030204" pitchFamily="34" charset="0"/>
            </a:endParaRPr>
          </a:p>
        </p:txBody>
      </p:sp>
      <p:sp>
        <p:nvSpPr>
          <p:cNvPr id="9" name="TextBox 8">
            <a:extLst>
              <a:ext uri="{FF2B5EF4-FFF2-40B4-BE49-F238E27FC236}">
                <a16:creationId xmlns:a16="http://schemas.microsoft.com/office/drawing/2014/main" id="{1754BBD3-58C2-4DFA-978D-E8432A4129FD}"/>
              </a:ext>
            </a:extLst>
          </p:cNvPr>
          <p:cNvSpPr txBox="1"/>
          <p:nvPr/>
        </p:nvSpPr>
        <p:spPr>
          <a:xfrm>
            <a:off x="3741346" y="3604196"/>
            <a:ext cx="1446916" cy="276999"/>
          </a:xfrm>
          <a:prstGeom prst="rect">
            <a:avLst/>
          </a:prstGeom>
          <a:noFill/>
        </p:spPr>
        <p:txBody>
          <a:bodyPr wrap="square" rtlCol="0">
            <a:spAutoFit/>
          </a:bodyPr>
          <a:lstStyle/>
          <a:p>
            <a:r>
              <a:rPr lang="en-US" sz="1200">
                <a:latin typeface="Calibri" panose="020F0502020204030204" pitchFamily="34" charset="0"/>
              </a:rPr>
              <a:t>2030 Peak Net Sales</a:t>
            </a:r>
            <a:endParaRPr lang="en-CA" sz="1200">
              <a:latin typeface="Calibri" panose="020F0502020204030204" pitchFamily="34" charset="0"/>
            </a:endParaRPr>
          </a:p>
        </p:txBody>
      </p:sp>
      <p:sp>
        <p:nvSpPr>
          <p:cNvPr id="37" name="Callout: Down Arrow 36">
            <a:extLst>
              <a:ext uri="{FF2B5EF4-FFF2-40B4-BE49-F238E27FC236}">
                <a16:creationId xmlns:a16="http://schemas.microsoft.com/office/drawing/2014/main" id="{C0EA2862-87AA-4CC0-BA80-65D9F99D37E8}"/>
              </a:ext>
            </a:extLst>
          </p:cNvPr>
          <p:cNvSpPr/>
          <p:nvPr/>
        </p:nvSpPr>
        <p:spPr>
          <a:xfrm>
            <a:off x="5329741" y="1112800"/>
            <a:ext cx="2406648" cy="323165"/>
          </a:xfrm>
          <a:prstGeom prst="rect">
            <a:avLst/>
          </a:prstGeom>
          <a:solidFill>
            <a:schemeClr val="tx2"/>
          </a:solidFill>
          <a:ln>
            <a:solidFill>
              <a:schemeClr val="tx2"/>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r>
              <a:rPr lang="en-US" sz="1200">
                <a:solidFill>
                  <a:schemeClr val="tx1"/>
                </a:solidFill>
                <a:latin typeface="Calibri" panose="020F0502020204030204" pitchFamily="34" charset="0"/>
                <a:cs typeface="Calibri" panose="020F0502020204030204" pitchFamily="34" charset="0"/>
              </a:rPr>
              <a:t>~10 million patients</a:t>
            </a:r>
            <a:endParaRPr lang="en-CA" sz="1200" err="1">
              <a:solidFill>
                <a:schemeClr val="tx1"/>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CAE95B1B-3A43-46C0-8D16-FD7AAE608907}"/>
              </a:ext>
            </a:extLst>
          </p:cNvPr>
          <p:cNvSpPr txBox="1"/>
          <p:nvPr/>
        </p:nvSpPr>
        <p:spPr>
          <a:xfrm>
            <a:off x="6717135" y="1418898"/>
            <a:ext cx="1003413" cy="215444"/>
          </a:xfrm>
          <a:prstGeom prst="rect">
            <a:avLst/>
          </a:prstGeom>
          <a:noFill/>
        </p:spPr>
        <p:txBody>
          <a:bodyPr wrap="square" rtlCol="0">
            <a:spAutoFit/>
          </a:bodyPr>
          <a:lstStyle/>
          <a:p>
            <a:r>
              <a:rPr lang="en-US" sz="800">
                <a:latin typeface="Calibri" panose="020F0502020204030204" pitchFamily="34" charset="0"/>
              </a:rPr>
              <a:t>~30-40%</a:t>
            </a:r>
          </a:p>
        </p:txBody>
      </p:sp>
      <p:sp>
        <p:nvSpPr>
          <p:cNvPr id="42" name="Callout: Down Arrow 41">
            <a:extLst>
              <a:ext uri="{FF2B5EF4-FFF2-40B4-BE49-F238E27FC236}">
                <a16:creationId xmlns:a16="http://schemas.microsoft.com/office/drawing/2014/main" id="{A11C18F0-9B66-43E6-9521-2BC14634A79A}"/>
              </a:ext>
            </a:extLst>
          </p:cNvPr>
          <p:cNvSpPr/>
          <p:nvPr/>
        </p:nvSpPr>
        <p:spPr>
          <a:xfrm>
            <a:off x="5329741" y="1627741"/>
            <a:ext cx="2406648" cy="323165"/>
          </a:xfrm>
          <a:prstGeom prst="rect">
            <a:avLst/>
          </a:prstGeom>
          <a:solidFill>
            <a:schemeClr val="tx2"/>
          </a:solidFill>
          <a:ln>
            <a:solidFill>
              <a:schemeClr val="tx2"/>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r>
              <a:rPr lang="en-US" sz="1200">
                <a:solidFill>
                  <a:schemeClr val="tx1"/>
                </a:solidFill>
                <a:latin typeface="Calibri" panose="020F0502020204030204" pitchFamily="34" charset="0"/>
                <a:cs typeface="Calibri" panose="020F0502020204030204" pitchFamily="34" charset="0"/>
              </a:rPr>
              <a:t>~3-4 million patients</a:t>
            </a:r>
            <a:endParaRPr lang="en-CA" sz="1200" err="1">
              <a:solidFill>
                <a:schemeClr val="tx1"/>
              </a:solidFill>
              <a:latin typeface="Calibri" panose="020F0502020204030204" pitchFamily="34" charset="0"/>
              <a:cs typeface="Calibri" panose="020F0502020204030204" pitchFamily="34" charset="0"/>
            </a:endParaRPr>
          </a:p>
        </p:txBody>
      </p:sp>
      <p:sp>
        <p:nvSpPr>
          <p:cNvPr id="43" name="Callout: Down Arrow 42">
            <a:extLst>
              <a:ext uri="{FF2B5EF4-FFF2-40B4-BE49-F238E27FC236}">
                <a16:creationId xmlns:a16="http://schemas.microsoft.com/office/drawing/2014/main" id="{50EDDB83-B6C1-4770-A1E1-F2CB960F7392}"/>
              </a:ext>
            </a:extLst>
          </p:cNvPr>
          <p:cNvSpPr/>
          <p:nvPr/>
        </p:nvSpPr>
        <p:spPr>
          <a:xfrm>
            <a:off x="5329741" y="2142682"/>
            <a:ext cx="2406648" cy="323165"/>
          </a:xfrm>
          <a:prstGeom prst="rect">
            <a:avLst/>
          </a:prstGeom>
          <a:solidFill>
            <a:schemeClr val="tx2"/>
          </a:solidFill>
          <a:ln>
            <a:solidFill>
              <a:schemeClr val="tx2"/>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endParaRPr lang="en-CA" sz="1200">
              <a:solidFill>
                <a:schemeClr val="tx1"/>
              </a:solidFill>
              <a:latin typeface="Calibri" panose="020F0502020204030204" pitchFamily="34" charset="0"/>
              <a:cs typeface="Calibri" panose="020F0502020204030204" pitchFamily="34" charset="0"/>
            </a:endParaRPr>
          </a:p>
        </p:txBody>
      </p:sp>
      <p:sp>
        <p:nvSpPr>
          <p:cNvPr id="44" name="Callout: Down Arrow 43">
            <a:extLst>
              <a:ext uri="{FF2B5EF4-FFF2-40B4-BE49-F238E27FC236}">
                <a16:creationId xmlns:a16="http://schemas.microsoft.com/office/drawing/2014/main" id="{7A3D9C4B-C547-408E-8473-4648BA3EFC04}"/>
              </a:ext>
            </a:extLst>
          </p:cNvPr>
          <p:cNvSpPr/>
          <p:nvPr/>
        </p:nvSpPr>
        <p:spPr>
          <a:xfrm>
            <a:off x="5329741" y="2657623"/>
            <a:ext cx="2406648" cy="323165"/>
          </a:xfrm>
          <a:prstGeom prst="rect">
            <a:avLst/>
          </a:prstGeom>
          <a:solidFill>
            <a:schemeClr val="tx2"/>
          </a:solidFill>
          <a:ln>
            <a:solidFill>
              <a:schemeClr val="tx2"/>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1"/>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8A2359D7-767B-4F60-9449-CB9782F757AE}"/>
              </a:ext>
            </a:extLst>
          </p:cNvPr>
          <p:cNvSpPr/>
          <p:nvPr/>
        </p:nvSpPr>
        <p:spPr>
          <a:xfrm>
            <a:off x="1186579" y="3172564"/>
            <a:ext cx="2408332" cy="347272"/>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r>
              <a:rPr lang="en-US" sz="1200">
                <a:solidFill>
                  <a:schemeClr val="tx1"/>
                </a:solidFill>
                <a:latin typeface="Calibri" panose="020F0502020204030204" pitchFamily="34" charset="0"/>
                <a:cs typeface="Calibri" panose="020F0502020204030204" pitchFamily="34" charset="0"/>
              </a:rPr>
              <a:t>~2.5-4.0 million episodes/year</a:t>
            </a:r>
            <a:endParaRPr lang="en-CA" sz="1200">
              <a:solidFill>
                <a:schemeClr val="tx1"/>
              </a:solidFill>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3A2906BE-6AFB-4A95-B8FB-06C7C488C2FB}"/>
              </a:ext>
            </a:extLst>
          </p:cNvPr>
          <p:cNvSpPr/>
          <p:nvPr/>
        </p:nvSpPr>
        <p:spPr>
          <a:xfrm>
            <a:off x="5329273" y="3172564"/>
            <a:ext cx="2391274" cy="347272"/>
          </a:xfrm>
          <a:prstGeom prst="rect">
            <a:avLst/>
          </a:prstGeom>
          <a:solidFill>
            <a:schemeClr val="tx2"/>
          </a:solidFill>
          <a:ln>
            <a:solidFill>
              <a:schemeClr val="tx2"/>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CA" sz="1200" err="1">
              <a:solidFill>
                <a:schemeClr val="tx1"/>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BC2515B9-3666-4677-ADDF-2E558C60BD37}"/>
              </a:ext>
            </a:extLst>
          </p:cNvPr>
          <p:cNvSpPr txBox="1"/>
          <p:nvPr/>
        </p:nvSpPr>
        <p:spPr>
          <a:xfrm>
            <a:off x="2103108" y="775664"/>
            <a:ext cx="496226" cy="276999"/>
          </a:xfrm>
          <a:prstGeom prst="rect">
            <a:avLst/>
          </a:prstGeom>
          <a:solidFill>
            <a:schemeClr val="accent2">
              <a:lumMod val="75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defPPr>
              <a:defRPr lang="en-US"/>
            </a:defPPr>
            <a:lvl1pPr algn="ctr">
              <a:defRPr sz="1200">
                <a:solidFill>
                  <a:srgbClr val="FFFFFF"/>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t>PSVT</a:t>
            </a:r>
            <a:endParaRPr lang="en-CA"/>
          </a:p>
        </p:txBody>
      </p:sp>
      <p:sp>
        <p:nvSpPr>
          <p:cNvPr id="55" name="TextBox 54">
            <a:extLst>
              <a:ext uri="{FF2B5EF4-FFF2-40B4-BE49-F238E27FC236}">
                <a16:creationId xmlns:a16="http://schemas.microsoft.com/office/drawing/2014/main" id="{08BBAA17-C268-4664-9762-4756A40449CB}"/>
              </a:ext>
            </a:extLst>
          </p:cNvPr>
          <p:cNvSpPr txBox="1"/>
          <p:nvPr/>
        </p:nvSpPr>
        <p:spPr>
          <a:xfrm>
            <a:off x="6145896" y="775664"/>
            <a:ext cx="758028" cy="276999"/>
          </a:xfrm>
          <a:prstGeom prst="rect">
            <a:avLst/>
          </a:prstGeom>
          <a:solidFill>
            <a:schemeClr val="accent1"/>
          </a:solidFill>
        </p:spPr>
        <p:txBody>
          <a:bodyPr wrap="none" rtlCol="0">
            <a:spAutoFit/>
          </a:bodyPr>
          <a:lstStyle/>
          <a:p>
            <a:r>
              <a:rPr lang="en-US" sz="1200">
                <a:solidFill>
                  <a:schemeClr val="bg1"/>
                </a:solidFill>
                <a:latin typeface="Calibri" panose="020F0502020204030204" pitchFamily="34" charset="0"/>
              </a:rPr>
              <a:t>AFib-RVR</a:t>
            </a:r>
            <a:endParaRPr lang="en-CA" sz="1200">
              <a:solidFill>
                <a:schemeClr val="bg1"/>
              </a:solidFill>
              <a:latin typeface="Calibri" panose="020F0502020204030204" pitchFamily="34" charset="0"/>
            </a:endParaRPr>
          </a:p>
        </p:txBody>
      </p:sp>
      <p:sp>
        <p:nvSpPr>
          <p:cNvPr id="48" name="Text Placeholder 4">
            <a:extLst>
              <a:ext uri="{FF2B5EF4-FFF2-40B4-BE49-F238E27FC236}">
                <a16:creationId xmlns:a16="http://schemas.microsoft.com/office/drawing/2014/main" id="{E7E8EF7B-15D8-A645-8D66-47E8B0929DC0}"/>
              </a:ext>
            </a:extLst>
          </p:cNvPr>
          <p:cNvSpPr txBox="1">
            <a:spLocks/>
          </p:cNvSpPr>
          <p:nvPr/>
        </p:nvSpPr>
        <p:spPr bwMode="auto">
          <a:xfrm>
            <a:off x="494980" y="3931821"/>
            <a:ext cx="7694040" cy="15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r>
              <a:rPr lang="en-US">
                <a:solidFill>
                  <a:schemeClr val="tx1">
                    <a:lumMod val="50000"/>
                    <a:lumOff val="50000"/>
                  </a:schemeClr>
                </a:solidFill>
                <a:latin typeface="+mj-lt"/>
              </a:rPr>
              <a:t>PSVT = Paroxysmal Supraventricular Tachycardia</a:t>
            </a:r>
            <a:r>
              <a:rPr lang="en-CA">
                <a:solidFill>
                  <a:schemeClr val="tx1">
                    <a:lumMod val="50000"/>
                    <a:lumOff val="50000"/>
                  </a:schemeClr>
                </a:solidFill>
                <a:latin typeface="+mj-lt"/>
              </a:rPr>
              <a:t>; </a:t>
            </a:r>
            <a:r>
              <a:rPr lang="en-US">
                <a:solidFill>
                  <a:schemeClr val="bg1">
                    <a:lumMod val="50000"/>
                  </a:schemeClr>
                </a:solidFill>
              </a:rPr>
              <a:t>AFib – RVR = Atrial Fibrillation with Rapid Ventricular Rate; TAM = Target Addressable Market</a:t>
            </a:r>
          </a:p>
        </p:txBody>
      </p:sp>
      <p:sp>
        <p:nvSpPr>
          <p:cNvPr id="38" name="TextBox 37">
            <a:extLst>
              <a:ext uri="{FF2B5EF4-FFF2-40B4-BE49-F238E27FC236}">
                <a16:creationId xmlns:a16="http://schemas.microsoft.com/office/drawing/2014/main" id="{F5F0591C-00A3-4AC4-B6F8-D7448775FBDE}"/>
              </a:ext>
            </a:extLst>
          </p:cNvPr>
          <p:cNvSpPr txBox="1"/>
          <p:nvPr/>
        </p:nvSpPr>
        <p:spPr>
          <a:xfrm>
            <a:off x="2470028" y="2978254"/>
            <a:ext cx="966584" cy="215444"/>
          </a:xfrm>
          <a:prstGeom prst="rect">
            <a:avLst/>
          </a:prstGeom>
          <a:noFill/>
        </p:spPr>
        <p:txBody>
          <a:bodyPr wrap="square" rtlCol="0">
            <a:spAutoFit/>
          </a:bodyPr>
          <a:lstStyle/>
          <a:p>
            <a:r>
              <a:rPr lang="en-US" sz="800">
                <a:latin typeface="Calibri" panose="020F0502020204030204" pitchFamily="34" charset="0"/>
              </a:rPr>
              <a:t>Avg of 5 / yr</a:t>
            </a:r>
            <a:r>
              <a:rPr lang="en-US" sz="800" baseline="30000">
                <a:latin typeface="Calibri" panose="020F0502020204030204" pitchFamily="34" charset="0"/>
              </a:rPr>
              <a:t>2</a:t>
            </a:r>
            <a:r>
              <a:rPr lang="en-US" sz="800">
                <a:latin typeface="Calibri" panose="020F0502020204030204" pitchFamily="34" charset="0"/>
              </a:rPr>
              <a:t>  </a:t>
            </a:r>
          </a:p>
        </p:txBody>
      </p:sp>
      <p:sp>
        <p:nvSpPr>
          <p:cNvPr id="17" name="Rectangle 16">
            <a:extLst>
              <a:ext uri="{FF2B5EF4-FFF2-40B4-BE49-F238E27FC236}">
                <a16:creationId xmlns:a16="http://schemas.microsoft.com/office/drawing/2014/main" id="{D4D14A33-042B-D10B-8CF2-D1BC67C2C71B}"/>
              </a:ext>
            </a:extLst>
          </p:cNvPr>
          <p:cNvSpPr/>
          <p:nvPr/>
        </p:nvSpPr>
        <p:spPr>
          <a:xfrm>
            <a:off x="10160" y="4094684"/>
            <a:ext cx="9133840" cy="377297"/>
          </a:xfrm>
          <a:prstGeom prst="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sz="1600" b="1"/>
              <a:t>Market Research Suggests a TAM of 4+ Million Patients across both PSVT and AFib-RVR Indications</a:t>
            </a:r>
          </a:p>
        </p:txBody>
      </p:sp>
    </p:spTree>
    <p:extLst>
      <p:ext uri="{BB962C8B-B14F-4D97-AF65-F5344CB8AC3E}">
        <p14:creationId xmlns:p14="http://schemas.microsoft.com/office/powerpoint/2010/main" val="2659012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F04C9A34-8A0F-C8B6-E078-2CCBC0FB9BA9}"/>
              </a:ext>
            </a:extLst>
          </p:cNvPr>
          <p:cNvSpPr txBox="1">
            <a:spLocks/>
          </p:cNvSpPr>
          <p:nvPr/>
        </p:nvSpPr>
        <p:spPr>
          <a:xfrm flipV="1">
            <a:off x="0" y="957655"/>
            <a:ext cx="9144000" cy="3330398"/>
          </a:xfrm>
          <a:prstGeom prst="roundRect">
            <a:avLst>
              <a:gd name="adj" fmla="val 0"/>
            </a:avLst>
          </a:prstGeom>
          <a:solidFill>
            <a:schemeClr val="bg1">
              <a:lumMod val="95000"/>
            </a:schemeClr>
          </a:solidFill>
        </p:spPr>
        <p:txBody>
          <a:bodyPr lIns="91440" tIns="91440" rIns="91440" bIns="91440" anchor="ctr">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endParaRPr kumimoji="0" lang="en-US" altLang="ko-KR" sz="1400" b="0" i="0" u="none" strike="noStrike" kern="0" cap="none" spc="0" normalizeH="0" baseline="0" noProof="0">
              <a:ln>
                <a:noFill/>
              </a:ln>
              <a:effectLst/>
              <a:uLnTx/>
              <a:uFillTx/>
              <a:latin typeface="Arial"/>
              <a:cs typeface="Arial" pitchFamily="34" charset="0"/>
              <a:sym typeface="Arial"/>
            </a:endParaRPr>
          </a:p>
        </p:txBody>
      </p:sp>
      <p:sp>
        <p:nvSpPr>
          <p:cNvPr id="2" name="Title 1"/>
          <p:cNvSpPr>
            <a:spLocks noGrp="1"/>
          </p:cNvSpPr>
          <p:nvPr>
            <p:ph type="title"/>
          </p:nvPr>
        </p:nvSpPr>
        <p:spPr/>
        <p:txBody>
          <a:bodyPr/>
          <a:lstStyle/>
          <a:p>
            <a:r>
              <a:rPr lang="en-US">
                <a:latin typeface="+mj-lt"/>
                <a:cs typeface="Arial" panose="020B0604020202020204" pitchFamily="34" charset="0"/>
              </a:rPr>
              <a:t>Clinical Pipeline Advancement for Etripamil</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FC0B86-81F7-4098-871C-8796EA683FEE}"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9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Footer Placeholder 5">
            <a:extLst>
              <a:ext uri="{FF2B5EF4-FFF2-40B4-BE49-F238E27FC236}">
                <a16:creationId xmlns:a16="http://schemas.microsoft.com/office/drawing/2014/main" id="{228F28B4-0253-46AF-949F-A1FB45074676}"/>
              </a:ext>
            </a:extLst>
          </p:cNvPr>
          <p:cNvSpPr>
            <a:spLocks noGrp="1"/>
          </p:cNvSpPr>
          <p:nvPr>
            <p:ph type="ftr" sz="quarter" idx="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503291"/>
                </a:solidFill>
                <a:effectLst/>
                <a:uLnTx/>
                <a:uFillTx/>
                <a:latin typeface="Calibri"/>
                <a:cs typeface="Calibri"/>
              </a:rPr>
              <a:t>Milestone Corporate Overview</a:t>
            </a:r>
          </a:p>
        </p:txBody>
      </p:sp>
      <p:sp>
        <p:nvSpPr>
          <p:cNvPr id="14" name="Rectangle 13">
            <a:extLst>
              <a:ext uri="{FF2B5EF4-FFF2-40B4-BE49-F238E27FC236}">
                <a16:creationId xmlns:a16="http://schemas.microsoft.com/office/drawing/2014/main" id="{6287743E-F736-4F81-9768-D6F483C34C64}"/>
              </a:ext>
            </a:extLst>
          </p:cNvPr>
          <p:cNvSpPr/>
          <p:nvPr/>
        </p:nvSpPr>
        <p:spPr>
          <a:xfrm>
            <a:off x="547076" y="2208610"/>
            <a:ext cx="1134461" cy="891362"/>
          </a:xfrm>
          <a:prstGeom prst="rect">
            <a:avLst/>
          </a:prstGeom>
          <a:solidFill>
            <a:schemeClr val="accent1"/>
          </a:solidFill>
          <a:ln w="38100">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j-lt"/>
                <a:ea typeface="+mn-ea"/>
                <a:cs typeface="Arial" panose="020B0604020202020204" pitchFamily="34" charset="0"/>
              </a:rPr>
              <a:t>PSVT</a:t>
            </a:r>
            <a:endParaRPr kumimoji="0" lang="en-CA" sz="1400" b="1" i="0" u="none" strike="noStrike" kern="1200" cap="none" spc="0" normalizeH="0" baseline="0" noProof="0" err="1">
              <a:ln>
                <a:noFill/>
              </a:ln>
              <a:solidFill>
                <a:schemeClr val="bg1"/>
              </a:solidFill>
              <a:effectLst/>
              <a:uLnTx/>
              <a:uFillTx/>
              <a:latin typeface="+mj-lt"/>
              <a:ea typeface="+mn-ea"/>
              <a:cs typeface="Arial" panose="020B0604020202020204" pitchFamily="34" charset="0"/>
            </a:endParaRPr>
          </a:p>
        </p:txBody>
      </p:sp>
      <p:sp>
        <p:nvSpPr>
          <p:cNvPr id="15" name="Rectangle 14">
            <a:extLst>
              <a:ext uri="{FF2B5EF4-FFF2-40B4-BE49-F238E27FC236}">
                <a16:creationId xmlns:a16="http://schemas.microsoft.com/office/drawing/2014/main" id="{0208E99F-AB40-4D09-8A23-38C2177E1124}"/>
              </a:ext>
            </a:extLst>
          </p:cNvPr>
          <p:cNvSpPr/>
          <p:nvPr/>
        </p:nvSpPr>
        <p:spPr>
          <a:xfrm>
            <a:off x="547076" y="3182642"/>
            <a:ext cx="1134461" cy="891362"/>
          </a:xfrm>
          <a:prstGeom prst="rect">
            <a:avLst/>
          </a:prstGeom>
          <a:solidFill>
            <a:schemeClr val="accent2"/>
          </a:solidFill>
          <a:ln w="38100">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ctr" anchorCtr="0"/>
          <a:lstStyle/>
          <a:p>
            <a:pPr algn="ctr"/>
            <a:r>
              <a:rPr lang="en-US" sz="1400" b="1" err="1">
                <a:solidFill>
                  <a:schemeClr val="bg1"/>
                </a:solidFill>
                <a:latin typeface="+mj-lt"/>
                <a:cs typeface="Arial" panose="020B0604020202020204" pitchFamily="34" charset="0"/>
              </a:rPr>
              <a:t>AFib</a:t>
            </a:r>
            <a:r>
              <a:rPr lang="en-US" sz="1400" b="1">
                <a:solidFill>
                  <a:schemeClr val="bg1"/>
                </a:solidFill>
                <a:latin typeface="+mj-lt"/>
                <a:cs typeface="Arial" panose="020B0604020202020204" pitchFamily="34" charset="0"/>
              </a:rPr>
              <a:t>-RVR</a:t>
            </a:r>
            <a:endParaRPr lang="en-CA" sz="1400" b="1">
              <a:solidFill>
                <a:schemeClr val="bg1"/>
              </a:solidFill>
              <a:latin typeface="+mj-lt"/>
              <a:cs typeface="Arial" panose="020B0604020202020204" pitchFamily="34" charset="0"/>
            </a:endParaRPr>
          </a:p>
        </p:txBody>
      </p:sp>
      <p:sp>
        <p:nvSpPr>
          <p:cNvPr id="16" name="Arrow: Pentagon 15">
            <a:extLst>
              <a:ext uri="{FF2B5EF4-FFF2-40B4-BE49-F238E27FC236}">
                <a16:creationId xmlns:a16="http://schemas.microsoft.com/office/drawing/2014/main" id="{15C77BE7-B55C-D1C2-85EF-4C1D97045039}"/>
              </a:ext>
            </a:extLst>
          </p:cNvPr>
          <p:cNvSpPr/>
          <p:nvPr/>
        </p:nvSpPr>
        <p:spPr>
          <a:xfrm>
            <a:off x="1877479" y="2208610"/>
            <a:ext cx="5193202" cy="891362"/>
          </a:xfrm>
          <a:prstGeom prst="homePlate">
            <a:avLst/>
          </a:prstGeom>
          <a:solidFill>
            <a:schemeClr val="accent1">
              <a:lumMod val="20000"/>
              <a:lumOff val="80000"/>
            </a:schemeClr>
          </a:solidFill>
          <a:ln w="38100">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274320" tIns="68580" bIns="68580" rtlCol="0" anchor="ctr" anchorCtr="0"/>
          <a:lstStyle/>
          <a:p>
            <a:endParaRPr lang="en-CA" sz="1400" b="1">
              <a:solidFill>
                <a:schemeClr val="bg1"/>
              </a:solidFill>
              <a:latin typeface="+mj-lt"/>
              <a:cs typeface="Arial" panose="020B0604020202020204" pitchFamily="34" charset="0"/>
            </a:endParaRPr>
          </a:p>
        </p:txBody>
      </p:sp>
      <p:grpSp>
        <p:nvGrpSpPr>
          <p:cNvPr id="3" name="Group 2">
            <a:extLst>
              <a:ext uri="{FF2B5EF4-FFF2-40B4-BE49-F238E27FC236}">
                <a16:creationId xmlns:a16="http://schemas.microsoft.com/office/drawing/2014/main" id="{B00B1B72-82E1-170B-7595-E9AD673C831C}"/>
              </a:ext>
            </a:extLst>
          </p:cNvPr>
          <p:cNvGrpSpPr/>
          <p:nvPr/>
        </p:nvGrpSpPr>
        <p:grpSpPr>
          <a:xfrm>
            <a:off x="1710694" y="1591155"/>
            <a:ext cx="6571706" cy="486198"/>
            <a:chOff x="2950083" y="1591155"/>
            <a:chExt cx="5332312" cy="486198"/>
          </a:xfrm>
        </p:grpSpPr>
        <p:sp>
          <p:nvSpPr>
            <p:cNvPr id="10" name="Rectangle 9">
              <a:extLst>
                <a:ext uri="{FF2B5EF4-FFF2-40B4-BE49-F238E27FC236}">
                  <a16:creationId xmlns:a16="http://schemas.microsoft.com/office/drawing/2014/main" id="{8FC0793F-5F8C-4411-A44D-E5D8E9575306}"/>
                </a:ext>
              </a:extLst>
            </p:cNvPr>
            <p:cNvSpPr/>
            <p:nvPr/>
          </p:nvSpPr>
          <p:spPr>
            <a:xfrm>
              <a:off x="2950083" y="1591155"/>
              <a:ext cx="1134461" cy="486198"/>
            </a:xfrm>
            <a:prstGeom prst="rect">
              <a:avLst/>
            </a:prstGeom>
            <a:solidFill>
              <a:schemeClr val="accent5">
                <a:lumMod val="5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j-lt"/>
                  <a:ea typeface="+mn-ea"/>
                  <a:cs typeface="Arial" panose="020B0604020202020204" pitchFamily="34" charset="0"/>
                </a:rPr>
                <a:t>Phase 1</a:t>
              </a:r>
              <a:endParaRPr kumimoji="0" lang="en-CA" sz="1400" b="1" i="0" u="none" strike="noStrike" kern="1200" cap="none" spc="0" normalizeH="0" baseline="0" noProof="0">
                <a:ln>
                  <a:noFill/>
                </a:ln>
                <a:solidFill>
                  <a:schemeClr val="bg1"/>
                </a:solidFill>
                <a:effectLst/>
                <a:uLnTx/>
                <a:uFillTx/>
                <a:latin typeface="+mj-lt"/>
                <a:ea typeface="+mn-ea"/>
                <a:cs typeface="Arial" panose="020B0604020202020204" pitchFamily="34" charset="0"/>
              </a:endParaRPr>
            </a:p>
          </p:txBody>
        </p:sp>
        <p:sp>
          <p:nvSpPr>
            <p:cNvPr id="11" name="Rectangle 10">
              <a:extLst>
                <a:ext uri="{FF2B5EF4-FFF2-40B4-BE49-F238E27FC236}">
                  <a16:creationId xmlns:a16="http://schemas.microsoft.com/office/drawing/2014/main" id="{09A07D32-7F8A-4EBE-A87A-DFB27CF1D09E}"/>
                </a:ext>
              </a:extLst>
            </p:cNvPr>
            <p:cNvSpPr/>
            <p:nvPr/>
          </p:nvSpPr>
          <p:spPr>
            <a:xfrm>
              <a:off x="4138514" y="1591155"/>
              <a:ext cx="1134461" cy="486198"/>
            </a:xfrm>
            <a:prstGeom prst="rect">
              <a:avLst/>
            </a:prstGeom>
            <a:solidFill>
              <a:schemeClr val="accent5">
                <a:lumMod val="5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j-lt"/>
                  <a:ea typeface="+mn-ea"/>
                  <a:cs typeface="Arial" panose="020B0604020202020204" pitchFamily="34" charset="0"/>
                </a:rPr>
                <a:t>Phase </a:t>
              </a:r>
              <a:r>
                <a:rPr lang="en-US" sz="1400" b="1">
                  <a:solidFill>
                    <a:schemeClr val="bg1"/>
                  </a:solidFill>
                  <a:latin typeface="+mj-lt"/>
                  <a:cs typeface="Arial" panose="020B0604020202020204" pitchFamily="34" charset="0"/>
                </a:rPr>
                <a:t>2</a:t>
              </a:r>
              <a:endParaRPr kumimoji="0" lang="en-CA" sz="1400" b="1" i="0" u="none" strike="noStrike" kern="1200" cap="none" spc="0" normalizeH="0" baseline="0" noProof="0">
                <a:ln>
                  <a:noFill/>
                </a:ln>
                <a:solidFill>
                  <a:schemeClr val="bg1"/>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BBA447EA-3627-41D3-A143-75329BA289E6}"/>
                </a:ext>
              </a:extLst>
            </p:cNvPr>
            <p:cNvSpPr/>
            <p:nvPr/>
          </p:nvSpPr>
          <p:spPr>
            <a:xfrm>
              <a:off x="5328747" y="1591155"/>
              <a:ext cx="1134461" cy="486198"/>
            </a:xfrm>
            <a:prstGeom prst="rect">
              <a:avLst/>
            </a:prstGeom>
            <a:solidFill>
              <a:schemeClr val="accent5">
                <a:lumMod val="5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j-lt"/>
                  <a:ea typeface="+mn-ea"/>
                  <a:cs typeface="Arial" panose="020B0604020202020204" pitchFamily="34" charset="0"/>
                </a:rPr>
                <a:t>Phase </a:t>
              </a:r>
              <a:r>
                <a:rPr lang="en-US" sz="1400" b="1">
                  <a:solidFill>
                    <a:schemeClr val="bg1"/>
                  </a:solidFill>
                  <a:latin typeface="+mj-lt"/>
                  <a:cs typeface="Arial" panose="020B0604020202020204" pitchFamily="34" charset="0"/>
                </a:rPr>
                <a:t>3</a:t>
              </a:r>
              <a:endParaRPr kumimoji="0" lang="en-CA" sz="1400" b="1" i="0" u="none" strike="noStrike" kern="1200" cap="none" spc="0" normalizeH="0" baseline="0" noProof="0">
                <a:ln>
                  <a:noFill/>
                </a:ln>
                <a:solidFill>
                  <a:schemeClr val="bg1"/>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A59F449D-F21A-4696-8A5A-31F44C2C44C6}"/>
                </a:ext>
              </a:extLst>
            </p:cNvPr>
            <p:cNvSpPr/>
            <p:nvPr/>
          </p:nvSpPr>
          <p:spPr>
            <a:xfrm>
              <a:off x="6518978" y="1591155"/>
              <a:ext cx="1763417" cy="486198"/>
            </a:xfrm>
            <a:prstGeom prst="rect">
              <a:avLst/>
            </a:prstGeom>
            <a:solidFill>
              <a:schemeClr val="accent5">
                <a:lumMod val="5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68580" tIns="68580" bIns="6858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a:solidFill>
                    <a:schemeClr val="bg1"/>
                  </a:solidFill>
                  <a:latin typeface="+mj-lt"/>
                  <a:cs typeface="Arial" panose="020B0604020202020204" pitchFamily="34" charset="0"/>
                </a:rPr>
                <a:t>N</a:t>
              </a:r>
              <a:r>
                <a:rPr kumimoji="0" lang="en-US" sz="1400" b="1" i="0" u="none" strike="noStrike" kern="1200" cap="none" spc="0" normalizeH="0" baseline="0" noProof="0">
                  <a:ln>
                    <a:noFill/>
                  </a:ln>
                  <a:solidFill>
                    <a:schemeClr val="bg1"/>
                  </a:solidFill>
                  <a:effectLst/>
                  <a:uLnTx/>
                  <a:uFillTx/>
                  <a:latin typeface="+mj-lt"/>
                  <a:ea typeface="+mn-ea"/>
                  <a:cs typeface="Arial" panose="020B0604020202020204" pitchFamily="34" charset="0"/>
                </a:rPr>
                <a:t>DA Filing / Approval</a:t>
              </a:r>
              <a:endParaRPr kumimoji="0" lang="en-CA" sz="1400" b="1" i="0" u="none" strike="noStrike" kern="1200" cap="none" spc="0" normalizeH="0" baseline="0" noProof="0">
                <a:ln>
                  <a:noFill/>
                </a:ln>
                <a:solidFill>
                  <a:schemeClr val="bg1"/>
                </a:solidFill>
                <a:effectLst/>
                <a:uLnTx/>
                <a:uFillTx/>
                <a:latin typeface="+mj-lt"/>
                <a:ea typeface="+mn-ea"/>
                <a:cs typeface="Arial" panose="020B0604020202020204" pitchFamily="34" charset="0"/>
              </a:endParaRPr>
            </a:p>
          </p:txBody>
        </p:sp>
      </p:grpSp>
      <p:sp>
        <p:nvSpPr>
          <p:cNvPr id="9" name="TextBox 8">
            <a:extLst>
              <a:ext uri="{FF2B5EF4-FFF2-40B4-BE49-F238E27FC236}">
                <a16:creationId xmlns:a16="http://schemas.microsoft.com/office/drawing/2014/main" id="{A4CC47C6-4BD8-E442-410C-E9AB8A778BD1}"/>
              </a:ext>
            </a:extLst>
          </p:cNvPr>
          <p:cNvSpPr txBox="1"/>
          <p:nvPr/>
        </p:nvSpPr>
        <p:spPr>
          <a:xfrm>
            <a:off x="474563" y="1069496"/>
            <a:ext cx="8218024" cy="400110"/>
          </a:xfrm>
          <a:prstGeom prst="rect">
            <a:avLst/>
          </a:prstGeom>
          <a:noFill/>
        </p:spPr>
        <p:txBody>
          <a:bodyPr wrap="square" rtlCol="0">
            <a:spAutoFit/>
          </a:bodyPr>
          <a:lstStyle/>
          <a:p>
            <a:r>
              <a:rPr kumimoji="0" lang="en-US" sz="2000" b="1" i="0" u="none" strike="noStrike" kern="1200" cap="none" spc="0" normalizeH="0" baseline="0" noProof="0">
                <a:ln>
                  <a:noFill/>
                </a:ln>
                <a:solidFill>
                  <a:srgbClr val="000000"/>
                </a:solidFill>
                <a:effectLst/>
                <a:uLnTx/>
                <a:uFillTx/>
                <a:latin typeface="+mj-lt"/>
                <a:ea typeface="MS PGothic" pitchFamily="34" charset="-128"/>
                <a:cs typeface="Arial" panose="020B0604020202020204" pitchFamily="34" charset="0"/>
              </a:rPr>
              <a:t>Pharmacology of L-type calcium channel blockers drives broad clinical utility</a:t>
            </a:r>
          </a:p>
        </p:txBody>
      </p:sp>
      <p:cxnSp>
        <p:nvCxnSpPr>
          <p:cNvPr id="13" name="Straight Connector 12">
            <a:extLst>
              <a:ext uri="{FF2B5EF4-FFF2-40B4-BE49-F238E27FC236}">
                <a16:creationId xmlns:a16="http://schemas.microsoft.com/office/drawing/2014/main" id="{0DC486F6-07EF-1437-50F4-F5F71CECF905}"/>
              </a:ext>
            </a:extLst>
          </p:cNvPr>
          <p:cNvCxnSpPr>
            <a:cxnSpLocks/>
          </p:cNvCxnSpPr>
          <p:nvPr/>
        </p:nvCxnSpPr>
        <p:spPr bwMode="auto">
          <a:xfrm>
            <a:off x="0" y="781421"/>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7" name="Arrow: Pentagon 16">
            <a:extLst>
              <a:ext uri="{FF2B5EF4-FFF2-40B4-BE49-F238E27FC236}">
                <a16:creationId xmlns:a16="http://schemas.microsoft.com/office/drawing/2014/main" id="{CA301B4F-186D-2A70-BED0-A2CDE9D92B74}"/>
              </a:ext>
            </a:extLst>
          </p:cNvPr>
          <p:cNvSpPr/>
          <p:nvPr/>
        </p:nvSpPr>
        <p:spPr>
          <a:xfrm>
            <a:off x="1853984" y="3175688"/>
            <a:ext cx="2880701" cy="892998"/>
          </a:xfrm>
          <a:prstGeom prst="homePlate">
            <a:avLst/>
          </a:prstGeom>
          <a:solidFill>
            <a:schemeClr val="accent2">
              <a:lumMod val="20000"/>
              <a:lumOff val="80000"/>
            </a:schemeClr>
          </a:solidFill>
          <a:ln w="38100">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274320" tIns="68580" bIns="68580" rtlCol="0" anchor="ctr" anchorCtr="0"/>
          <a:lstStyle/>
          <a:p>
            <a:endParaRPr lang="en-CA" sz="1400" b="1">
              <a:solidFill>
                <a:schemeClr val="bg1"/>
              </a:solidFill>
              <a:latin typeface="+mj-lt"/>
              <a:cs typeface="Arial" panose="020B0604020202020204" pitchFamily="34" charset="0"/>
            </a:endParaRPr>
          </a:p>
        </p:txBody>
      </p:sp>
      <p:sp>
        <p:nvSpPr>
          <p:cNvPr id="5" name="Arrow: Pentagon 4">
            <a:extLst>
              <a:ext uri="{FF2B5EF4-FFF2-40B4-BE49-F238E27FC236}">
                <a16:creationId xmlns:a16="http://schemas.microsoft.com/office/drawing/2014/main" id="{0AF2F4C9-65DF-4AE9-BAD7-1725BAC437C7}"/>
              </a:ext>
            </a:extLst>
          </p:cNvPr>
          <p:cNvSpPr/>
          <p:nvPr/>
        </p:nvSpPr>
        <p:spPr>
          <a:xfrm>
            <a:off x="1681536" y="2208610"/>
            <a:ext cx="5193202" cy="891362"/>
          </a:xfrm>
          <a:prstGeom prst="homePlate">
            <a:avLst/>
          </a:prstGeom>
          <a:solidFill>
            <a:schemeClr val="accent1"/>
          </a:solidFill>
          <a:ln w="38100">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274320" tIns="68580" bIns="68580" rtlCol="0" anchor="ctr" anchorCtr="0"/>
          <a:lstStyle/>
          <a:p>
            <a:r>
              <a:rPr lang="en-US" sz="1400" b="1">
                <a:solidFill>
                  <a:schemeClr val="bg1"/>
                </a:solidFill>
                <a:latin typeface="+mj-lt"/>
                <a:cs typeface="Arial" panose="020B0604020202020204" pitchFamily="34" charset="0"/>
              </a:rPr>
              <a:t>Rapid conversion to sinus rhythm</a:t>
            </a:r>
            <a:endParaRPr lang="en-CA" sz="1400" b="1">
              <a:solidFill>
                <a:schemeClr val="bg1"/>
              </a:solidFill>
              <a:latin typeface="+mj-lt"/>
              <a:cs typeface="Arial" panose="020B0604020202020204" pitchFamily="34" charset="0"/>
            </a:endParaRPr>
          </a:p>
        </p:txBody>
      </p:sp>
      <p:sp>
        <p:nvSpPr>
          <p:cNvPr id="19" name="Arrow: Pentagon 18">
            <a:extLst>
              <a:ext uri="{FF2B5EF4-FFF2-40B4-BE49-F238E27FC236}">
                <a16:creationId xmlns:a16="http://schemas.microsoft.com/office/drawing/2014/main" id="{45144C22-185C-4CC5-A812-A0275592B286}"/>
              </a:ext>
            </a:extLst>
          </p:cNvPr>
          <p:cNvSpPr/>
          <p:nvPr/>
        </p:nvSpPr>
        <p:spPr>
          <a:xfrm>
            <a:off x="1681534" y="3179369"/>
            <a:ext cx="2880701" cy="892998"/>
          </a:xfrm>
          <a:prstGeom prst="homePlate">
            <a:avLst/>
          </a:prstGeom>
          <a:solidFill>
            <a:schemeClr val="accent2"/>
          </a:solidFill>
          <a:ln w="38100">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274320" tIns="68580" bIns="68580" rtlCol="0" anchor="ctr" anchorCtr="0"/>
          <a:lstStyle/>
          <a:p>
            <a:r>
              <a:rPr lang="en-US" sz="1400" b="1">
                <a:solidFill>
                  <a:schemeClr val="bg1"/>
                </a:solidFill>
                <a:latin typeface="+mj-lt"/>
                <a:cs typeface="Arial" panose="020B0604020202020204" pitchFamily="34" charset="0"/>
              </a:rPr>
              <a:t>Acute control of rapid </a:t>
            </a:r>
          </a:p>
          <a:p>
            <a:r>
              <a:rPr lang="en-US" sz="1400" b="1">
                <a:solidFill>
                  <a:schemeClr val="bg1"/>
                </a:solidFill>
                <a:latin typeface="+mj-lt"/>
                <a:cs typeface="Arial" panose="020B0604020202020204" pitchFamily="34" charset="0"/>
              </a:rPr>
              <a:t>ventricular rate</a:t>
            </a:r>
            <a:endParaRPr lang="en-CA" sz="1400" b="1">
              <a:solidFill>
                <a:schemeClr val="bg1"/>
              </a:solidFill>
              <a:latin typeface="+mj-lt"/>
              <a:cs typeface="Arial" panose="020B0604020202020204" pitchFamily="34" charset="0"/>
            </a:endParaRPr>
          </a:p>
        </p:txBody>
      </p:sp>
      <p:sp>
        <p:nvSpPr>
          <p:cNvPr id="8" name="Text Placeholder 4">
            <a:extLst>
              <a:ext uri="{FF2B5EF4-FFF2-40B4-BE49-F238E27FC236}">
                <a16:creationId xmlns:a16="http://schemas.microsoft.com/office/drawing/2014/main" id="{D98577A3-1BCF-FB8B-3CF3-0FCDB97B39DC}"/>
              </a:ext>
            </a:extLst>
          </p:cNvPr>
          <p:cNvSpPr txBox="1">
            <a:spLocks noGrp="1"/>
          </p:cNvSpPr>
          <p:nvPr>
            <p:ph type="body" sz="quarter" idx="13"/>
          </p:nvPr>
        </p:nvSpPr>
        <p:spPr bwMode="auto">
          <a:xfrm>
            <a:off x="552450" y="4287838"/>
            <a:ext cx="8056563"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r>
              <a:rPr lang="en-US">
                <a:solidFill>
                  <a:schemeClr val="tx1">
                    <a:lumMod val="50000"/>
                    <a:lumOff val="50000"/>
                  </a:schemeClr>
                </a:solidFill>
                <a:latin typeface="+mj-lt"/>
              </a:rPr>
              <a:t>PSVT = Paroxysmal Supraventricular Tachycardia</a:t>
            </a:r>
            <a:r>
              <a:rPr lang="en-CA">
                <a:solidFill>
                  <a:schemeClr val="tx1">
                    <a:lumMod val="50000"/>
                    <a:lumOff val="50000"/>
                  </a:schemeClr>
                </a:solidFill>
                <a:latin typeface="+mj-lt"/>
              </a:rPr>
              <a:t>; AFib-RVR = Atrial Fibrillation with Rapid Ventricular Rate; NDA = New Drug Application</a:t>
            </a:r>
            <a:endParaRPr lang="en-US">
              <a:solidFill>
                <a:schemeClr val="tx1">
                  <a:lumMod val="50000"/>
                  <a:lumOff val="50000"/>
                </a:schemeClr>
              </a:solidFill>
              <a:latin typeface="+mj-lt"/>
            </a:endParaRPr>
          </a:p>
        </p:txBody>
      </p:sp>
    </p:spTree>
    <p:extLst>
      <p:ext uri="{BB962C8B-B14F-4D97-AF65-F5344CB8AC3E}">
        <p14:creationId xmlns:p14="http://schemas.microsoft.com/office/powerpoint/2010/main" val="383944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36BE-C19F-4925-9083-E28C574AE5AE}"/>
              </a:ext>
            </a:extLst>
          </p:cNvPr>
          <p:cNvSpPr>
            <a:spLocks noGrp="1"/>
          </p:cNvSpPr>
          <p:nvPr>
            <p:ph type="title"/>
          </p:nvPr>
        </p:nvSpPr>
        <p:spPr>
          <a:xfrm>
            <a:off x="547077" y="207763"/>
            <a:ext cx="7589847" cy="548483"/>
          </a:xfrm>
        </p:spPr>
        <p:txBody>
          <a:bodyPr/>
          <a:lstStyle/>
          <a:p>
            <a:r>
              <a:rPr lang="en-US"/>
              <a:t>Comprehensive Data Supports FDA New Drug Application </a:t>
            </a:r>
            <a:br>
              <a:rPr lang="en-US"/>
            </a:br>
            <a:r>
              <a:rPr lang="en-US"/>
              <a:t>for Rapid Conversion of SVT Episodes to Sinus Rhythm </a:t>
            </a:r>
            <a:r>
              <a:rPr lang="en-US">
                <a:solidFill>
                  <a:schemeClr val="accent1"/>
                </a:solidFill>
              </a:rPr>
              <a:t>in Adults</a:t>
            </a:r>
          </a:p>
        </p:txBody>
      </p:sp>
      <p:graphicFrame>
        <p:nvGraphicFramePr>
          <p:cNvPr id="7" name="Table 7">
            <a:extLst>
              <a:ext uri="{FF2B5EF4-FFF2-40B4-BE49-F238E27FC236}">
                <a16:creationId xmlns:a16="http://schemas.microsoft.com/office/drawing/2014/main" id="{18150929-411C-4B38-89C6-031D5285C51C}"/>
              </a:ext>
            </a:extLst>
          </p:cNvPr>
          <p:cNvGraphicFramePr>
            <a:graphicFrameLocks noGrp="1"/>
          </p:cNvGraphicFramePr>
          <p:nvPr>
            <p:ph sz="quarter" idx="12"/>
            <p:extLst>
              <p:ext uri="{D42A27DB-BD31-4B8C-83A1-F6EECF244321}">
                <p14:modId xmlns:p14="http://schemas.microsoft.com/office/powerpoint/2010/main" val="2797663389"/>
              </p:ext>
            </p:extLst>
          </p:nvPr>
        </p:nvGraphicFramePr>
        <p:xfrm>
          <a:off x="547688" y="1005117"/>
          <a:ext cx="8054975" cy="2194560"/>
        </p:xfrm>
        <a:graphic>
          <a:graphicData uri="http://schemas.openxmlformats.org/drawingml/2006/table">
            <a:tbl>
              <a:tblPr firstRow="1" bandRow="1">
                <a:tableStyleId>{46F890A9-2807-4EBB-B81D-B2AA78EC7F39}</a:tableStyleId>
              </a:tblPr>
              <a:tblGrid>
                <a:gridCol w="1610995">
                  <a:extLst>
                    <a:ext uri="{9D8B030D-6E8A-4147-A177-3AD203B41FA5}">
                      <a16:colId xmlns:a16="http://schemas.microsoft.com/office/drawing/2014/main" val="2867167189"/>
                    </a:ext>
                  </a:extLst>
                </a:gridCol>
                <a:gridCol w="1610995">
                  <a:extLst>
                    <a:ext uri="{9D8B030D-6E8A-4147-A177-3AD203B41FA5}">
                      <a16:colId xmlns:a16="http://schemas.microsoft.com/office/drawing/2014/main" val="416735823"/>
                    </a:ext>
                  </a:extLst>
                </a:gridCol>
                <a:gridCol w="1610995">
                  <a:extLst>
                    <a:ext uri="{9D8B030D-6E8A-4147-A177-3AD203B41FA5}">
                      <a16:colId xmlns:a16="http://schemas.microsoft.com/office/drawing/2014/main" val="2275632804"/>
                    </a:ext>
                  </a:extLst>
                </a:gridCol>
                <a:gridCol w="1610995">
                  <a:extLst>
                    <a:ext uri="{9D8B030D-6E8A-4147-A177-3AD203B41FA5}">
                      <a16:colId xmlns:a16="http://schemas.microsoft.com/office/drawing/2014/main" val="1136807269"/>
                    </a:ext>
                  </a:extLst>
                </a:gridCol>
                <a:gridCol w="1610995">
                  <a:extLst>
                    <a:ext uri="{9D8B030D-6E8A-4147-A177-3AD203B41FA5}">
                      <a16:colId xmlns:a16="http://schemas.microsoft.com/office/drawing/2014/main" val="1044876624"/>
                    </a:ext>
                  </a:extLst>
                </a:gridCol>
              </a:tblGrid>
              <a:tr h="548640">
                <a:tc>
                  <a:txBody>
                    <a:bodyPr/>
                    <a:lstStyle/>
                    <a:p>
                      <a:pPr lvl="0" algn="ctr"/>
                      <a:r>
                        <a:rPr lang="en-US" sz="1600"/>
                        <a:t>NODE-1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lvl="0" algn="ctr"/>
                      <a:r>
                        <a:rPr lang="en-US" sz="1600"/>
                        <a:t>NODE-301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t>NODE-302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(Ext. of NODE-301)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lvl="0" algn="ctr"/>
                      <a:r>
                        <a:rPr lang="en-US" sz="1600"/>
                        <a:t>RAPID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lvl="0" algn="ctr"/>
                      <a:r>
                        <a:rPr lang="en-US" sz="1600"/>
                        <a:t>NODE-303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152422996"/>
                  </a:ext>
                </a:extLst>
              </a:tr>
              <a:tr h="548640">
                <a:tc>
                  <a:txBody>
                    <a:bodyPr/>
                    <a:lstStyle/>
                    <a:p>
                      <a:pPr algn="ctr"/>
                      <a:r>
                        <a:rPr lang="en-US" sz="1400" b="1"/>
                        <a:t>Phase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1"/>
                        <a:t>Phase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1"/>
                        <a:t>Phase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1"/>
                        <a:t>Phase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n-US" sz="1400" b="1"/>
                        <a:t>Phase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85273703"/>
                  </a:ext>
                </a:extLst>
              </a:tr>
              <a:tr h="548640">
                <a:tc>
                  <a:txBody>
                    <a:bodyPr/>
                    <a:lstStyle/>
                    <a:p>
                      <a:pPr algn="ctr"/>
                      <a:r>
                        <a:rPr lang="en-US" sz="1400"/>
                        <a:t>Efficacy</a:t>
                      </a:r>
                    </a:p>
                    <a:p>
                      <a:pPr algn="ctr"/>
                      <a:r>
                        <a:rPr lang="en-US" sz="1400"/>
                        <a:t>(dose finding)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a:t> Efficacy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a:t>Safety &amp; Efficacy</a:t>
                      </a:r>
                    </a:p>
                    <a:p>
                      <a:pPr algn="ctr"/>
                      <a:r>
                        <a:rPr lang="en-US" sz="1400"/>
                        <a:t>(Repeat Episodes)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a:t>Efficacy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r>
                        <a:rPr lang="en-US" sz="1400"/>
                        <a:t>Safety</a:t>
                      </a:r>
                    </a:p>
                    <a:p>
                      <a:pPr algn="ctr"/>
                      <a:r>
                        <a:rPr lang="en-US" sz="1400"/>
                        <a:t>(Repeat Episodes)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5785734"/>
                  </a:ext>
                </a:extLst>
              </a:tr>
              <a:tr h="548640">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0"/>
                        <a:t>N = 64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0"/>
                        <a:t>N = 431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N = 169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N=706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a:t>N = 503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685669"/>
                  </a:ext>
                </a:extLst>
              </a:tr>
            </a:tbl>
          </a:graphicData>
        </a:graphic>
      </p:graphicFrame>
      <p:sp>
        <p:nvSpPr>
          <p:cNvPr id="13" name="Text Placeholder 9">
            <a:extLst>
              <a:ext uri="{FF2B5EF4-FFF2-40B4-BE49-F238E27FC236}">
                <a16:creationId xmlns:a16="http://schemas.microsoft.com/office/drawing/2014/main" id="{D4F09D54-DA94-5099-C7B2-3B64BC4B0DFF}"/>
              </a:ext>
            </a:extLst>
          </p:cNvPr>
          <p:cNvSpPr>
            <a:spLocks noGrp="1"/>
          </p:cNvSpPr>
          <p:nvPr>
            <p:ph type="body" sz="quarter" idx="13"/>
          </p:nvPr>
        </p:nvSpPr>
        <p:spPr/>
        <p:txBody>
          <a:bodyPr/>
          <a:lstStyle/>
          <a:p>
            <a:pPr>
              <a:spcBef>
                <a:spcPts val="0"/>
              </a:spcBef>
            </a:pPr>
            <a:r>
              <a:rPr lang="en-US">
                <a:solidFill>
                  <a:schemeClr val="tx1">
                    <a:lumMod val="50000"/>
                    <a:lumOff val="50000"/>
                  </a:schemeClr>
                </a:solidFill>
              </a:rPr>
              <a:t>NDA = New Drug Application; SVT = Supraventricular Tachycardia</a:t>
            </a:r>
          </a:p>
          <a:p>
            <a:pPr>
              <a:spcBef>
                <a:spcPts val="0"/>
              </a:spcBef>
            </a:pPr>
            <a:r>
              <a:rPr lang="en-US">
                <a:solidFill>
                  <a:schemeClr val="tx1">
                    <a:lumMod val="50000"/>
                    <a:lumOff val="50000"/>
                  </a:schemeClr>
                </a:solidFill>
              </a:rPr>
              <a:t>NB: NODE-301 and RAPID studies also collected Safety information</a:t>
            </a:r>
          </a:p>
          <a:p>
            <a:pPr>
              <a:spcBef>
                <a:spcPts val="0"/>
              </a:spcBef>
            </a:pPr>
            <a:r>
              <a:rPr lang="en-US">
                <a:solidFill>
                  <a:schemeClr val="tx1">
                    <a:lumMod val="50000"/>
                    <a:lumOff val="50000"/>
                  </a:schemeClr>
                </a:solidFill>
              </a:rPr>
              <a:t>Source: Milestone Pharmaceuticals Data on File</a:t>
            </a:r>
          </a:p>
        </p:txBody>
      </p:sp>
      <p:sp>
        <p:nvSpPr>
          <p:cNvPr id="5" name="Slide Number Placeholder 4">
            <a:extLst>
              <a:ext uri="{FF2B5EF4-FFF2-40B4-BE49-F238E27FC236}">
                <a16:creationId xmlns:a16="http://schemas.microsoft.com/office/drawing/2014/main" id="{B8EC4F20-5AD8-4053-BDE6-38CBAD08C40C}"/>
              </a:ext>
            </a:extLst>
          </p:cNvPr>
          <p:cNvSpPr>
            <a:spLocks noGrp="1"/>
          </p:cNvSpPr>
          <p:nvPr>
            <p:ph type="sldNum" sz="quarter" idx="4"/>
          </p:nvPr>
        </p:nvSpPr>
        <p:spPr/>
        <p:txBody>
          <a:bodyPr/>
          <a:lstStyle/>
          <a:p>
            <a:fld id="{42C32FFB-F9AE-46F0-A233-A2E628258990}" type="slidenum">
              <a:rPr lang="en-US" smtClean="0"/>
              <a:pPr/>
              <a:t>17</a:t>
            </a:fld>
            <a:endParaRPr lang="en-US"/>
          </a:p>
        </p:txBody>
      </p:sp>
      <p:sp>
        <p:nvSpPr>
          <p:cNvPr id="6" name="Footer Placeholder 5">
            <a:extLst>
              <a:ext uri="{FF2B5EF4-FFF2-40B4-BE49-F238E27FC236}">
                <a16:creationId xmlns:a16="http://schemas.microsoft.com/office/drawing/2014/main" id="{9D66E586-2B5B-49D0-BB2E-381EB659A468}"/>
              </a:ext>
            </a:extLst>
          </p:cNvPr>
          <p:cNvSpPr>
            <a:spLocks noGrp="1"/>
          </p:cNvSpPr>
          <p:nvPr>
            <p:ph type="ftr" sz="quarter" idx="3"/>
          </p:nvPr>
        </p:nvSpPr>
        <p:spPr/>
        <p:txBody>
          <a:bodyPr/>
          <a:lstStyle/>
          <a:p>
            <a:r>
              <a:rPr lang="en-US">
                <a:latin typeface="Calibri"/>
                <a:cs typeface="Calibri"/>
              </a:rPr>
              <a:t>Milestone Corporate Overview</a:t>
            </a:r>
          </a:p>
        </p:txBody>
      </p:sp>
      <p:sp>
        <p:nvSpPr>
          <p:cNvPr id="4" name="Rectangle 3">
            <a:extLst>
              <a:ext uri="{FF2B5EF4-FFF2-40B4-BE49-F238E27FC236}">
                <a16:creationId xmlns:a16="http://schemas.microsoft.com/office/drawing/2014/main" id="{94E9ADC7-4416-8DAF-1761-98997B6194B4}"/>
              </a:ext>
            </a:extLst>
          </p:cNvPr>
          <p:cNvSpPr/>
          <p:nvPr/>
        </p:nvSpPr>
        <p:spPr>
          <a:xfrm>
            <a:off x="5372100" y="1024006"/>
            <a:ext cx="1627094" cy="2150192"/>
          </a:xfrm>
          <a:prstGeom prst="rect">
            <a:avLst/>
          </a:prstGeom>
          <a:noFill/>
          <a:ln w="28575">
            <a:solidFill>
              <a:schemeClr val="accent6"/>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763C4E7-CD26-0310-1E03-C37F2A60E60C}"/>
              </a:ext>
            </a:extLst>
          </p:cNvPr>
          <p:cNvSpPr txBox="1"/>
          <p:nvPr/>
        </p:nvSpPr>
        <p:spPr>
          <a:xfrm>
            <a:off x="482600" y="3390838"/>
            <a:ext cx="8600440" cy="707886"/>
          </a:xfrm>
          <a:prstGeom prst="rect">
            <a:avLst/>
          </a:prstGeom>
          <a:noFill/>
        </p:spPr>
        <p:txBody>
          <a:bodyPr wrap="square" rtlCol="0">
            <a:spAutoFit/>
          </a:bodyPr>
          <a:lstStyle/>
          <a:p>
            <a:pPr marL="173038" indent="-173038">
              <a:buFont typeface="Arial" panose="020B0604020202020204" pitchFamily="34" charset="0"/>
              <a:buChar char="•"/>
            </a:pPr>
            <a:r>
              <a:rPr lang="en-US" sz="2000">
                <a:latin typeface="+mj-lt"/>
              </a:rPr>
              <a:t>&gt;1,600 Patient Exposures to Etripamil ≥ 70 mg</a:t>
            </a:r>
          </a:p>
          <a:p>
            <a:pPr marL="173038" indent="-173038">
              <a:buFont typeface="Arial" panose="020B0604020202020204" pitchFamily="34" charset="0"/>
              <a:buChar char="•"/>
            </a:pPr>
            <a:r>
              <a:rPr lang="en-US" sz="2000">
                <a:latin typeface="+mj-lt"/>
              </a:rPr>
              <a:t>Positive Phase 3 pivotal RAPID trial anchors NDA submission</a:t>
            </a:r>
          </a:p>
        </p:txBody>
      </p:sp>
    </p:spTree>
    <p:extLst>
      <p:ext uri="{BB962C8B-B14F-4D97-AF65-F5344CB8AC3E}">
        <p14:creationId xmlns:p14="http://schemas.microsoft.com/office/powerpoint/2010/main" val="2341389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881E605-7861-DC18-AC91-3D3220E20F15}"/>
              </a:ext>
            </a:extLst>
          </p:cNvPr>
          <p:cNvSpPr txBox="1">
            <a:spLocks/>
          </p:cNvSpPr>
          <p:nvPr/>
        </p:nvSpPr>
        <p:spPr>
          <a:xfrm flipV="1">
            <a:off x="0" y="967361"/>
            <a:ext cx="9144000" cy="3330398"/>
          </a:xfrm>
          <a:prstGeom prst="roundRect">
            <a:avLst>
              <a:gd name="adj" fmla="val 0"/>
            </a:avLst>
          </a:prstGeom>
          <a:solidFill>
            <a:schemeClr val="bg1">
              <a:lumMod val="95000"/>
            </a:schemeClr>
          </a:solidFill>
        </p:spPr>
        <p:txBody>
          <a:bodyPr lIns="91440" tIns="91440" rIns="91440" bIns="91440" anchor="ctr">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endParaRPr kumimoji="0" lang="en-US" altLang="ko-KR" sz="1400" b="0" i="0" u="none" strike="noStrike" kern="0" cap="none" spc="0" normalizeH="0" baseline="0" noProof="0">
              <a:ln>
                <a:noFill/>
              </a:ln>
              <a:effectLst/>
              <a:uLnTx/>
              <a:uFillTx/>
              <a:latin typeface="Arial"/>
              <a:cs typeface="Arial" pitchFamily="34" charset="0"/>
              <a:sym typeface="Arial"/>
            </a:endParaRPr>
          </a:p>
        </p:txBody>
      </p:sp>
      <p:sp>
        <p:nvSpPr>
          <p:cNvPr id="2" name="Title 1">
            <a:extLst>
              <a:ext uri="{FF2B5EF4-FFF2-40B4-BE49-F238E27FC236}">
                <a16:creationId xmlns:a16="http://schemas.microsoft.com/office/drawing/2014/main" id="{F0DDF521-F11D-4A67-B679-31562D5C831C}"/>
              </a:ext>
            </a:extLst>
          </p:cNvPr>
          <p:cNvSpPr>
            <a:spLocks noGrp="1"/>
          </p:cNvSpPr>
          <p:nvPr>
            <p:ph type="title"/>
          </p:nvPr>
        </p:nvSpPr>
        <p:spPr/>
        <p:txBody>
          <a:bodyPr/>
          <a:lstStyle/>
          <a:p>
            <a:r>
              <a:rPr lang="en-US"/>
              <a:t>Positive Phase 3 RAPID Trial in Patients with PSVT</a:t>
            </a:r>
          </a:p>
        </p:txBody>
      </p:sp>
      <p:sp>
        <p:nvSpPr>
          <p:cNvPr id="3" name="Text Placeholder 9">
            <a:extLst>
              <a:ext uri="{FF2B5EF4-FFF2-40B4-BE49-F238E27FC236}">
                <a16:creationId xmlns:a16="http://schemas.microsoft.com/office/drawing/2014/main" id="{1A0D9F42-1149-3E99-2EBA-B0F4A30AB327}"/>
              </a:ext>
            </a:extLst>
          </p:cNvPr>
          <p:cNvSpPr>
            <a:spLocks noGrp="1"/>
          </p:cNvSpPr>
          <p:nvPr>
            <p:ph type="body" sz="quarter" idx="13"/>
          </p:nvPr>
        </p:nvSpPr>
        <p:spPr>
          <a:xfrm>
            <a:off x="552392" y="4346111"/>
            <a:ext cx="8056360" cy="407767"/>
          </a:xfrm>
        </p:spPr>
        <p:txBody>
          <a:bodyPr/>
          <a:lstStyle/>
          <a:p>
            <a:pPr marR="9390"/>
            <a:r>
              <a:rPr lang="en-US">
                <a:solidFill>
                  <a:schemeClr val="tx1">
                    <a:lumMod val="50000"/>
                    <a:lumOff val="50000"/>
                  </a:schemeClr>
                </a:solidFill>
              </a:rPr>
              <a:t>NS= nasal spray; HR = Hazard Ratio; CI = Confidence Interval.  Median Time To Conversion data:  </a:t>
            </a:r>
            <a:r>
              <a:rPr lang="it-IT">
                <a:solidFill>
                  <a:schemeClr val="tx1">
                    <a:lumMod val="50000"/>
                    <a:lumOff val="50000"/>
                  </a:schemeClr>
                </a:solidFill>
              </a:rPr>
              <a:t>17.2 min (95% CI 13.4, 26.5) </a:t>
            </a:r>
            <a:r>
              <a:rPr lang="en-US">
                <a:solidFill>
                  <a:schemeClr val="tx1">
                    <a:lumMod val="50000"/>
                    <a:lumOff val="50000"/>
                  </a:schemeClr>
                </a:solidFill>
              </a:rPr>
              <a:t>with etripamil nasal spray regimen vs. 53.5 min (95% CI 38.7, 87.3) with placebo.  Source: </a:t>
            </a:r>
            <a:r>
              <a:rPr lang="en-US">
                <a:solidFill>
                  <a:schemeClr val="bg1">
                    <a:lumMod val="50000"/>
                  </a:schemeClr>
                </a:solidFill>
                <a:latin typeface="+mj-lt"/>
                <a:cs typeface="Arial"/>
              </a:rPr>
              <a:t>American Heart Association Scientific Sessions, Late-Breaking Clinical Trial Presentation, November 2022;  </a:t>
            </a:r>
            <a:r>
              <a:rPr lang="en-US" i="1">
                <a:solidFill>
                  <a:schemeClr val="bg1">
                    <a:lumMod val="50000"/>
                  </a:schemeClr>
                </a:solidFill>
                <a:latin typeface="+mj-lt"/>
                <a:cs typeface="Arial"/>
              </a:rPr>
              <a:t>Am Heart J (2022)</a:t>
            </a:r>
            <a:r>
              <a:rPr lang="en-US">
                <a:solidFill>
                  <a:schemeClr val="bg1">
                    <a:lumMod val="50000"/>
                  </a:schemeClr>
                </a:solidFill>
                <a:latin typeface="+mj-lt"/>
                <a:cs typeface="Arial"/>
              </a:rPr>
              <a:t>; and </a:t>
            </a:r>
            <a:r>
              <a:rPr lang="en-US" i="1">
                <a:solidFill>
                  <a:schemeClr val="bg1">
                    <a:lumMod val="50000"/>
                  </a:schemeClr>
                </a:solidFill>
                <a:latin typeface="+mj-lt"/>
                <a:cs typeface="Arial"/>
              </a:rPr>
              <a:t>The Lancet (2023).</a:t>
            </a:r>
            <a:endParaRPr 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DCB8635D-8E18-841D-FBB9-BCF11CDD0662}"/>
              </a:ext>
            </a:extLst>
          </p:cNvPr>
          <p:cNvSpPr>
            <a:spLocks noGrp="1"/>
          </p:cNvSpPr>
          <p:nvPr>
            <p:ph type="sldNum" sz="quarter" idx="4"/>
          </p:nvPr>
        </p:nvSpPr>
        <p:spPr/>
        <p:txBody>
          <a:bodyPr/>
          <a:lstStyle/>
          <a:p>
            <a:fld id="{42C32FFB-F9AE-46F0-A233-A2E628258990}" type="slidenum">
              <a:rPr lang="en-US" smtClean="0"/>
              <a:pPr/>
              <a:t>18</a:t>
            </a:fld>
            <a:endParaRPr lang="en-US" sz="1000"/>
          </a:p>
        </p:txBody>
      </p:sp>
      <p:sp>
        <p:nvSpPr>
          <p:cNvPr id="6" name="Footer Placeholder 5">
            <a:extLst>
              <a:ext uri="{FF2B5EF4-FFF2-40B4-BE49-F238E27FC236}">
                <a16:creationId xmlns:a16="http://schemas.microsoft.com/office/drawing/2014/main" id="{DF286510-B095-FC1A-3295-2A44DE123EBF}"/>
              </a:ext>
            </a:extLst>
          </p:cNvPr>
          <p:cNvSpPr>
            <a:spLocks noGrp="1"/>
          </p:cNvSpPr>
          <p:nvPr>
            <p:ph type="ftr" sz="quarter" idx="3"/>
          </p:nvPr>
        </p:nvSpPr>
        <p:spPr/>
        <p:txBody>
          <a:bodyPr/>
          <a:lstStyle/>
          <a:p>
            <a:r>
              <a:rPr lang="en-US">
                <a:latin typeface="Calibri"/>
                <a:cs typeface="Calibri"/>
              </a:rPr>
              <a:t>Milestone Corporate Overview</a:t>
            </a:r>
          </a:p>
        </p:txBody>
      </p:sp>
      <p:sp>
        <p:nvSpPr>
          <p:cNvPr id="9" name="TextBox 8">
            <a:extLst>
              <a:ext uri="{FF2B5EF4-FFF2-40B4-BE49-F238E27FC236}">
                <a16:creationId xmlns:a16="http://schemas.microsoft.com/office/drawing/2014/main" id="{34F2775B-91B1-6A83-F61E-2CD01C406273}"/>
              </a:ext>
            </a:extLst>
          </p:cNvPr>
          <p:cNvSpPr txBox="1"/>
          <p:nvPr/>
        </p:nvSpPr>
        <p:spPr>
          <a:xfrm>
            <a:off x="233195" y="1013923"/>
            <a:ext cx="3354364" cy="2831544"/>
          </a:xfrm>
          <a:prstGeom prst="rect">
            <a:avLst/>
          </a:prstGeom>
          <a:noFill/>
        </p:spPr>
        <p:txBody>
          <a:bodyPr wrap="square" lIns="91440" tIns="45720" rIns="91440" bIns="45720" rtlCol="0" anchor="t">
            <a:spAutoFit/>
          </a:bodyPr>
          <a:lstStyle/>
          <a:p>
            <a:r>
              <a:rPr lang="en-US" sz="1600" b="1">
                <a:latin typeface="+mj-lt"/>
                <a:ea typeface="MS PGothic"/>
              </a:rPr>
              <a:t>Randomized, double-blind, placebo-controlled trial enrolled 706 </a:t>
            </a:r>
            <a:r>
              <a:rPr lang="en-US" sz="1600" b="1">
                <a:solidFill>
                  <a:schemeClr val="accent2"/>
                </a:solidFill>
                <a:latin typeface="+mj-lt"/>
                <a:ea typeface="MS PGothic"/>
              </a:rPr>
              <a:t>patients to self-administer </a:t>
            </a:r>
            <a:r>
              <a:rPr lang="en-US" sz="1600" b="1">
                <a:solidFill>
                  <a:srgbClr val="000000"/>
                </a:solidFill>
                <a:latin typeface="+mj-lt"/>
                <a:ea typeface="MS PGothic"/>
              </a:rPr>
              <a:t>etripamil</a:t>
            </a:r>
            <a:r>
              <a:rPr lang="en-US" sz="1600" b="1">
                <a:latin typeface="+mj-lt"/>
                <a:ea typeface="MS PGothic"/>
              </a:rPr>
              <a:t> NS 70 mg regimen or placebo NS during a PSVT event outside the medical setting</a:t>
            </a:r>
          </a:p>
          <a:p>
            <a:endParaRPr lang="en-US" sz="1600" b="1">
              <a:latin typeface="+mj-lt"/>
            </a:endParaRPr>
          </a:p>
          <a:p>
            <a:r>
              <a:rPr lang="en-US" sz="1600" b="1">
                <a:solidFill>
                  <a:schemeClr val="accent2"/>
                </a:solidFill>
                <a:latin typeface="+mj-lt"/>
                <a:ea typeface="MS PGothic"/>
              </a:rPr>
              <a:t>Repeat-dose regimen </a:t>
            </a:r>
            <a:r>
              <a:rPr lang="en-US" sz="1600" b="1">
                <a:latin typeface="+mj-lt"/>
                <a:ea typeface="MS PGothic"/>
              </a:rPr>
              <a:t>– if symptoms not resolved in 10 minutes, second dose administered</a:t>
            </a:r>
            <a:endParaRPr lang="en-US" sz="1600" b="1">
              <a:latin typeface="+mj-lt"/>
              <a:ea typeface="MS PGothic"/>
              <a:cs typeface="Calibri"/>
            </a:endParaRPr>
          </a:p>
          <a:p>
            <a:endParaRPr lang="en-US" sz="1600" b="1">
              <a:latin typeface="+mj-lt"/>
            </a:endParaRPr>
          </a:p>
          <a:p>
            <a:endParaRPr lang="en-US" sz="1800"/>
          </a:p>
        </p:txBody>
      </p:sp>
      <p:sp>
        <p:nvSpPr>
          <p:cNvPr id="10" name="Rectangle 9">
            <a:extLst>
              <a:ext uri="{FF2B5EF4-FFF2-40B4-BE49-F238E27FC236}">
                <a16:creationId xmlns:a16="http://schemas.microsoft.com/office/drawing/2014/main" id="{E67E6AE9-1B10-6B92-4411-24B625618C4A}"/>
              </a:ext>
            </a:extLst>
          </p:cNvPr>
          <p:cNvSpPr/>
          <p:nvPr/>
        </p:nvSpPr>
        <p:spPr>
          <a:xfrm>
            <a:off x="0" y="3840919"/>
            <a:ext cx="9144000" cy="601980"/>
          </a:xfrm>
          <a:prstGeom prst="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rIns="91440" bIns="91440" rtlCol="0" anchor="ctr" anchorCtr="0"/>
          <a:lstStyle/>
          <a:p>
            <a:pPr algn="ctr">
              <a:spcBef>
                <a:spcPts val="1200"/>
              </a:spcBef>
            </a:pPr>
            <a:r>
              <a:rPr lang="en-US" sz="2000" b="1">
                <a:latin typeface="+mj-lt"/>
              </a:rPr>
              <a:t>Primary: Conversion of Adjudicated PSVT to Normal Sinus Rhythm (NSR) at 30 min</a:t>
            </a:r>
          </a:p>
        </p:txBody>
      </p:sp>
      <p:sp>
        <p:nvSpPr>
          <p:cNvPr id="11" name="TextBox 10">
            <a:extLst>
              <a:ext uri="{FF2B5EF4-FFF2-40B4-BE49-F238E27FC236}">
                <a16:creationId xmlns:a16="http://schemas.microsoft.com/office/drawing/2014/main" id="{88F3C950-F00B-515B-1FCD-DF46BE91C5EC}"/>
              </a:ext>
            </a:extLst>
          </p:cNvPr>
          <p:cNvSpPr txBox="1"/>
          <p:nvPr/>
        </p:nvSpPr>
        <p:spPr>
          <a:xfrm>
            <a:off x="3848104" y="1054960"/>
            <a:ext cx="4917070" cy="2721258"/>
          </a:xfrm>
          <a:prstGeom prst="rect">
            <a:avLst/>
          </a:prstGeom>
          <a:noFill/>
        </p:spPr>
        <p:txBody>
          <a:bodyPr wrap="square" rtlCol="0">
            <a:spAutoFit/>
          </a:bodyPr>
          <a:lstStyle/>
          <a:p>
            <a:pPr marL="171450" indent="-171450">
              <a:lnSpc>
                <a:spcPts val="1900"/>
              </a:lnSpc>
              <a:spcBef>
                <a:spcPts val="500"/>
              </a:spcBef>
              <a:buClr>
                <a:schemeClr val="accent2"/>
              </a:buClr>
              <a:buFont typeface="Arial" panose="020B0604020202020204" pitchFamily="34" charset="0"/>
              <a:buChar char="•"/>
            </a:pPr>
            <a:r>
              <a:rPr lang="en-US" sz="1600">
                <a:latin typeface="+mj-lt"/>
              </a:rPr>
              <a:t>Achieved primary endpoint - statistical significance</a:t>
            </a:r>
            <a:br>
              <a:rPr lang="en-US" sz="1600">
                <a:latin typeface="+mj-lt"/>
              </a:rPr>
            </a:br>
            <a:r>
              <a:rPr lang="en-US" sz="1600">
                <a:latin typeface="+mj-lt"/>
              </a:rPr>
              <a:t>(HR = 2.62;  95% CI 1.66, 4.15; p&lt;0.001)</a:t>
            </a:r>
          </a:p>
          <a:p>
            <a:pPr marL="171450" indent="-171450">
              <a:lnSpc>
                <a:spcPts val="1900"/>
              </a:lnSpc>
              <a:spcBef>
                <a:spcPts val="500"/>
              </a:spcBef>
              <a:buClr>
                <a:schemeClr val="accent2"/>
              </a:buClr>
              <a:buFont typeface="Arial" panose="020B0604020202020204" pitchFamily="34" charset="0"/>
              <a:buChar char="•"/>
            </a:pPr>
            <a:r>
              <a:rPr lang="en-US" sz="1600">
                <a:latin typeface="+mj-lt"/>
              </a:rPr>
              <a:t>Median time to conversion 17.2 min with etripamil vs. 53.5 min with placebo</a:t>
            </a:r>
          </a:p>
          <a:p>
            <a:pPr marL="171450" indent="-171450">
              <a:lnSpc>
                <a:spcPts val="1900"/>
              </a:lnSpc>
              <a:spcBef>
                <a:spcPts val="500"/>
              </a:spcBef>
              <a:buClr>
                <a:schemeClr val="accent2"/>
              </a:buClr>
              <a:buFont typeface="Arial" panose="020B0604020202020204" pitchFamily="34" charset="0"/>
              <a:buChar char="•"/>
            </a:pPr>
            <a:r>
              <a:rPr lang="en-US" sz="1600">
                <a:latin typeface="+mj-lt"/>
              </a:rPr>
              <a:t>Need for additional medical interventions or emergency department care ~40% lower for etripamil patients compared to placebo</a:t>
            </a:r>
          </a:p>
          <a:p>
            <a:pPr marL="171450" indent="-171450">
              <a:lnSpc>
                <a:spcPts val="1900"/>
              </a:lnSpc>
              <a:spcBef>
                <a:spcPts val="500"/>
              </a:spcBef>
              <a:buClr>
                <a:schemeClr val="accent2"/>
              </a:buClr>
              <a:buFont typeface="Arial" panose="020B0604020202020204" pitchFamily="34" charset="0"/>
              <a:buChar char="•"/>
            </a:pPr>
            <a:r>
              <a:rPr lang="en-US" sz="1600">
                <a:latin typeface="+mj-lt"/>
              </a:rPr>
              <a:t>Favorable safety and tolerability consistent </a:t>
            </a:r>
            <a:br>
              <a:rPr lang="en-US" sz="1600">
                <a:latin typeface="+mj-lt"/>
              </a:rPr>
            </a:br>
            <a:r>
              <a:rPr lang="en-US" sz="1600">
                <a:latin typeface="+mj-lt"/>
              </a:rPr>
              <a:t>with prior studies – </a:t>
            </a:r>
            <a:r>
              <a:rPr lang="en-CA" sz="1600">
                <a:latin typeface="+mj-lt"/>
              </a:rPr>
              <a:t>the most common AEs localized to nasal administration site</a:t>
            </a:r>
          </a:p>
        </p:txBody>
      </p:sp>
      <p:cxnSp>
        <p:nvCxnSpPr>
          <p:cNvPr id="13" name="Straight Connector 12">
            <a:extLst>
              <a:ext uri="{FF2B5EF4-FFF2-40B4-BE49-F238E27FC236}">
                <a16:creationId xmlns:a16="http://schemas.microsoft.com/office/drawing/2014/main" id="{8A7F7B09-3EB4-DB29-CC36-1D9024774981}"/>
              </a:ext>
            </a:extLst>
          </p:cNvPr>
          <p:cNvCxnSpPr>
            <a:cxnSpLocks/>
          </p:cNvCxnSpPr>
          <p:nvPr/>
        </p:nvCxnSpPr>
        <p:spPr bwMode="auto">
          <a:xfrm>
            <a:off x="3685177" y="1277108"/>
            <a:ext cx="0" cy="2026968"/>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980664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B27C9E-450D-442F-AEDE-E87038E774DA}"/>
              </a:ext>
            </a:extLst>
          </p:cNvPr>
          <p:cNvSpPr>
            <a:spLocks noGrp="1"/>
          </p:cNvSpPr>
          <p:nvPr>
            <p:ph type="title"/>
          </p:nvPr>
        </p:nvSpPr>
        <p:spPr>
          <a:xfrm>
            <a:off x="547077" y="233026"/>
            <a:ext cx="7589847" cy="497957"/>
          </a:xfrm>
        </p:spPr>
        <p:txBody>
          <a:bodyPr/>
          <a:lstStyle/>
          <a:p>
            <a:r>
              <a:rPr kumimoji="0" lang="en-US" b="1" i="0" u="none" strike="noStrike" kern="1200" cap="none" spc="0" normalizeH="0" baseline="0" noProof="0">
                <a:ln>
                  <a:noFill/>
                </a:ln>
                <a:solidFill>
                  <a:schemeClr val="accent1"/>
                </a:solidFill>
                <a:effectLst/>
                <a:uLnTx/>
                <a:uFillTx/>
                <a:latin typeface="+mj-lt"/>
                <a:ea typeface="MS PGothic"/>
                <a:cs typeface="+mn-cs"/>
              </a:rPr>
              <a:t>Data Indicate</a:t>
            </a:r>
            <a:r>
              <a:rPr lang="en-US" kern="1200">
                <a:solidFill>
                  <a:schemeClr val="accent1"/>
                </a:solidFill>
                <a:latin typeface="+mj-lt"/>
                <a:ea typeface="MS PGothic"/>
                <a:cs typeface="+mn-cs"/>
              </a:rPr>
              <a:t> </a:t>
            </a:r>
            <a:r>
              <a:rPr lang="en-US">
                <a:latin typeface="+mj-lt"/>
                <a:cs typeface="Calibri"/>
              </a:rPr>
              <a:t>Fast Conversion to Normal Sinus Rhythm (NSR)</a:t>
            </a:r>
            <a:br>
              <a:rPr lang="en-US">
                <a:latin typeface="Calibri"/>
                <a:cs typeface="Calibri"/>
              </a:rPr>
            </a:br>
            <a:r>
              <a:rPr lang="en-US" sz="1800">
                <a:latin typeface="Calibri"/>
                <a:cs typeface="Calibri"/>
              </a:rPr>
              <a:t>RAPID Study</a:t>
            </a:r>
            <a:endParaRPr lang="en-US" sz="1800">
              <a:solidFill>
                <a:schemeClr val="tx2">
                  <a:lumMod val="50000"/>
                </a:schemeClr>
              </a:solidFill>
              <a:latin typeface="Calibri"/>
              <a:cs typeface="Calibri"/>
            </a:endParaRPr>
          </a:p>
        </p:txBody>
      </p:sp>
      <p:sp>
        <p:nvSpPr>
          <p:cNvPr id="16" name="Text Placeholder 15">
            <a:extLst>
              <a:ext uri="{FF2B5EF4-FFF2-40B4-BE49-F238E27FC236}">
                <a16:creationId xmlns:a16="http://schemas.microsoft.com/office/drawing/2014/main" id="{1558F40B-096B-DB9E-0681-5393EFA7C08F}"/>
              </a:ext>
            </a:extLst>
          </p:cNvPr>
          <p:cNvSpPr>
            <a:spLocks noGrp="1"/>
          </p:cNvSpPr>
          <p:nvPr>
            <p:ph type="body" sz="quarter" idx="13"/>
          </p:nvPr>
        </p:nvSpPr>
        <p:spPr/>
        <p:txBody>
          <a:bodyPr/>
          <a:lstStyle/>
          <a:p>
            <a:pPr>
              <a:spcBef>
                <a:spcPts val="0"/>
              </a:spcBef>
            </a:pPr>
            <a:r>
              <a:rPr lang="en-US">
                <a:solidFill>
                  <a:schemeClr val="bg1">
                    <a:lumMod val="95000"/>
                  </a:schemeClr>
                </a:solidFill>
              </a:rPr>
              <a:t>"+" symbol on graph indicates censoring for signal loss (n=4 over 90 minutes)</a:t>
            </a:r>
          </a:p>
          <a:p>
            <a:pPr>
              <a:spcBef>
                <a:spcPts val="0"/>
              </a:spcBef>
            </a:pPr>
            <a:r>
              <a:rPr lang="en-US">
                <a:solidFill>
                  <a:schemeClr val="bg1">
                    <a:lumMod val="95000"/>
                  </a:schemeClr>
                </a:solidFill>
              </a:rPr>
              <a:t>Source: Milestone Pharmaceuticals Data on File</a:t>
            </a:r>
          </a:p>
        </p:txBody>
      </p:sp>
      <p:sp>
        <p:nvSpPr>
          <p:cNvPr id="3" name="Slide Number Placeholder 2">
            <a:extLst>
              <a:ext uri="{FF2B5EF4-FFF2-40B4-BE49-F238E27FC236}">
                <a16:creationId xmlns:a16="http://schemas.microsoft.com/office/drawing/2014/main" id="{D9079D25-92D8-4EA0-83CE-D22AD5FD9E40}"/>
              </a:ext>
            </a:extLst>
          </p:cNvPr>
          <p:cNvSpPr>
            <a:spLocks noGrp="1"/>
          </p:cNvSpPr>
          <p:nvPr>
            <p:ph type="sldNum" sz="quarter" idx="4"/>
          </p:nvPr>
        </p:nvSpPr>
        <p:spPr/>
        <p:txBody>
          <a:bodyPr/>
          <a:lstStyle/>
          <a:p>
            <a:pPr lvl="0"/>
            <a:fld id="{A4CE350A-5188-9044-966D-B76930E696F2}" type="slidenum">
              <a:rPr lang="en-US" noProof="0" smtClean="0"/>
              <a:pPr lvl="0"/>
              <a:t>19</a:t>
            </a:fld>
            <a:endParaRPr lang="en-US" noProof="0"/>
          </a:p>
        </p:txBody>
      </p:sp>
      <p:sp>
        <p:nvSpPr>
          <p:cNvPr id="2" name="Footer Placeholder 1">
            <a:extLst>
              <a:ext uri="{FF2B5EF4-FFF2-40B4-BE49-F238E27FC236}">
                <a16:creationId xmlns:a16="http://schemas.microsoft.com/office/drawing/2014/main" id="{9C6B5208-AAF9-4893-AEAD-2E4D182A774B}"/>
              </a:ext>
            </a:extLst>
          </p:cNvPr>
          <p:cNvSpPr>
            <a:spLocks noGrp="1"/>
          </p:cNvSpPr>
          <p:nvPr>
            <p:ph type="ftr" sz="quarter" idx="3"/>
          </p:nvPr>
        </p:nvSpPr>
        <p:spPr/>
        <p:txBody>
          <a:bodyPr/>
          <a:lstStyle/>
          <a:p>
            <a:r>
              <a:rPr lang="en-US" noProof="0">
                <a:latin typeface="Calibri"/>
                <a:cs typeface="Calibri"/>
              </a:rPr>
              <a:t>Milestone Corporate Overview</a:t>
            </a:r>
          </a:p>
        </p:txBody>
      </p:sp>
      <p:graphicFrame>
        <p:nvGraphicFramePr>
          <p:cNvPr id="6" name="Chart 5">
            <a:extLst>
              <a:ext uri="{FF2B5EF4-FFF2-40B4-BE49-F238E27FC236}">
                <a16:creationId xmlns:a16="http://schemas.microsoft.com/office/drawing/2014/main" id="{D0CC88CC-7DE4-5341-D097-C8FF320D372D}"/>
              </a:ext>
            </a:extLst>
          </p:cNvPr>
          <p:cNvGraphicFramePr>
            <a:graphicFrameLocks/>
          </p:cNvGraphicFramePr>
          <p:nvPr>
            <p:extLst>
              <p:ext uri="{D42A27DB-BD31-4B8C-83A1-F6EECF244321}">
                <p14:modId xmlns:p14="http://schemas.microsoft.com/office/powerpoint/2010/main" val="3416851899"/>
              </p:ext>
            </p:extLst>
          </p:nvPr>
        </p:nvGraphicFramePr>
        <p:xfrm>
          <a:off x="847165" y="856982"/>
          <a:ext cx="7037271" cy="3489050"/>
        </p:xfrm>
        <a:graphic>
          <a:graphicData uri="http://schemas.openxmlformats.org/drawingml/2006/chart">
            <c:chart xmlns:c="http://schemas.openxmlformats.org/drawingml/2006/chart" xmlns:r="http://schemas.openxmlformats.org/officeDocument/2006/relationships" r:id="rId3"/>
          </a:graphicData>
        </a:graphic>
      </p:graphicFrame>
      <p:cxnSp>
        <p:nvCxnSpPr>
          <p:cNvPr id="139" name="Straight Connector 138">
            <a:extLst>
              <a:ext uri="{FF2B5EF4-FFF2-40B4-BE49-F238E27FC236}">
                <a16:creationId xmlns:a16="http://schemas.microsoft.com/office/drawing/2014/main" id="{F747A371-6E13-DF50-6E1D-933A5911F1DB}"/>
              </a:ext>
            </a:extLst>
          </p:cNvPr>
          <p:cNvCxnSpPr>
            <a:cxnSpLocks/>
          </p:cNvCxnSpPr>
          <p:nvPr/>
        </p:nvCxnSpPr>
        <p:spPr bwMode="auto">
          <a:xfrm flipV="1">
            <a:off x="3643009" y="1392380"/>
            <a:ext cx="0" cy="2352517"/>
          </a:xfrm>
          <a:prstGeom prst="line">
            <a:avLst/>
          </a:prstGeom>
          <a:solidFill>
            <a:schemeClr val="accent1"/>
          </a:solidFill>
          <a:ln w="12700" cap="flat" cmpd="sng" algn="ctr">
            <a:solidFill>
              <a:schemeClr val="tx1"/>
            </a:solidFill>
            <a:prstDash val="sysDot"/>
            <a:round/>
            <a:headEnd type="none" w="med" len="med"/>
            <a:tailEnd type="none" w="med" len="med"/>
          </a:ln>
          <a:effectLst/>
        </p:spPr>
      </p:cxnSp>
      <p:sp>
        <p:nvSpPr>
          <p:cNvPr id="7" name="TextBox 6">
            <a:extLst>
              <a:ext uri="{FF2B5EF4-FFF2-40B4-BE49-F238E27FC236}">
                <a16:creationId xmlns:a16="http://schemas.microsoft.com/office/drawing/2014/main" id="{E4ADE887-696C-1CCC-DFBF-DB735F5EF165}"/>
              </a:ext>
            </a:extLst>
          </p:cNvPr>
          <p:cNvSpPr txBox="1"/>
          <p:nvPr/>
        </p:nvSpPr>
        <p:spPr>
          <a:xfrm>
            <a:off x="3618235" y="2869795"/>
            <a:ext cx="771366"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lumMod val="50000"/>
                  </a:schemeClr>
                </a:solidFill>
                <a:effectLst/>
                <a:uLnTx/>
                <a:uFillTx/>
                <a:latin typeface="+mj-lt"/>
                <a:ea typeface="MS PGothic" pitchFamily="34" charset="-128"/>
                <a:cs typeface="+mn-cs"/>
              </a:rPr>
              <a:t>Placebo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lumMod val="50000"/>
                  </a:schemeClr>
                </a:solidFill>
                <a:effectLst/>
                <a:uLnTx/>
                <a:uFillTx/>
                <a:latin typeface="+mj-lt"/>
                <a:ea typeface="MS PGothic" pitchFamily="34" charset="-128"/>
                <a:cs typeface="+mn-cs"/>
              </a:rPr>
              <a:t>31%</a:t>
            </a:r>
          </a:p>
        </p:txBody>
      </p:sp>
      <p:sp>
        <p:nvSpPr>
          <p:cNvPr id="9" name="TextBox 8">
            <a:extLst>
              <a:ext uri="{FF2B5EF4-FFF2-40B4-BE49-F238E27FC236}">
                <a16:creationId xmlns:a16="http://schemas.microsoft.com/office/drawing/2014/main" id="{497C292D-F070-6782-0C3A-7AE5AC492DA9}"/>
              </a:ext>
            </a:extLst>
          </p:cNvPr>
          <p:cNvSpPr txBox="1"/>
          <p:nvPr/>
        </p:nvSpPr>
        <p:spPr>
          <a:xfrm>
            <a:off x="3592162" y="1435063"/>
            <a:ext cx="861711"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S PGothic" pitchFamily="34" charset="-128"/>
                <a:cs typeface="+mn-cs"/>
              </a:rPr>
              <a:t>Etripamil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mj-lt"/>
                <a:ea typeface="MS PGothic" pitchFamily="34" charset="-128"/>
                <a:cs typeface="+mn-cs"/>
              </a:rPr>
              <a:t>64%</a:t>
            </a:r>
          </a:p>
        </p:txBody>
      </p:sp>
      <p:grpSp>
        <p:nvGrpSpPr>
          <p:cNvPr id="34" name="Group 33">
            <a:extLst>
              <a:ext uri="{FF2B5EF4-FFF2-40B4-BE49-F238E27FC236}">
                <a16:creationId xmlns:a16="http://schemas.microsoft.com/office/drawing/2014/main" id="{7B6EA260-29E0-D96D-E5A7-48C67572A15F}"/>
              </a:ext>
            </a:extLst>
          </p:cNvPr>
          <p:cNvGrpSpPr/>
          <p:nvPr/>
        </p:nvGrpSpPr>
        <p:grpSpPr>
          <a:xfrm>
            <a:off x="1003760" y="4205821"/>
            <a:ext cx="6917109" cy="350675"/>
            <a:chOff x="916497" y="3948497"/>
            <a:chExt cx="6602364" cy="364293"/>
          </a:xfrm>
        </p:grpSpPr>
        <p:sp>
          <p:nvSpPr>
            <p:cNvPr id="17" name="Content Placeholder 2">
              <a:extLst>
                <a:ext uri="{FF2B5EF4-FFF2-40B4-BE49-F238E27FC236}">
                  <a16:creationId xmlns:a16="http://schemas.microsoft.com/office/drawing/2014/main" id="{B7E4EE1B-66BA-77B2-5AC9-F023043833FA}"/>
                </a:ext>
              </a:extLst>
            </p:cNvPr>
            <p:cNvSpPr txBox="1">
              <a:spLocks/>
            </p:cNvSpPr>
            <p:nvPr/>
          </p:nvSpPr>
          <p:spPr>
            <a:xfrm>
              <a:off x="1328450"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85</a:t>
              </a:r>
            </a:p>
          </p:txBody>
        </p:sp>
        <p:sp>
          <p:nvSpPr>
            <p:cNvPr id="18" name="Content Placeholder 2">
              <a:extLst>
                <a:ext uri="{FF2B5EF4-FFF2-40B4-BE49-F238E27FC236}">
                  <a16:creationId xmlns:a16="http://schemas.microsoft.com/office/drawing/2014/main" id="{933EF91A-8C9A-A06F-C58A-DFC1B3C8B941}"/>
                </a:ext>
              </a:extLst>
            </p:cNvPr>
            <p:cNvSpPr txBox="1">
              <a:spLocks/>
            </p:cNvSpPr>
            <p:nvPr/>
          </p:nvSpPr>
          <p:spPr>
            <a:xfrm>
              <a:off x="1972928"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67</a:t>
              </a:r>
            </a:p>
          </p:txBody>
        </p:sp>
        <p:sp>
          <p:nvSpPr>
            <p:cNvPr id="19" name="Content Placeholder 2">
              <a:extLst>
                <a:ext uri="{FF2B5EF4-FFF2-40B4-BE49-F238E27FC236}">
                  <a16:creationId xmlns:a16="http://schemas.microsoft.com/office/drawing/2014/main" id="{AEAC1C7C-E7E5-944D-0CDC-674412A3831E}"/>
                </a:ext>
              </a:extLst>
            </p:cNvPr>
            <p:cNvSpPr txBox="1">
              <a:spLocks/>
            </p:cNvSpPr>
            <p:nvPr/>
          </p:nvSpPr>
          <p:spPr>
            <a:xfrm>
              <a:off x="2617406"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60</a:t>
              </a:r>
            </a:p>
          </p:txBody>
        </p:sp>
        <p:sp>
          <p:nvSpPr>
            <p:cNvPr id="20" name="Content Placeholder 2">
              <a:extLst>
                <a:ext uri="{FF2B5EF4-FFF2-40B4-BE49-F238E27FC236}">
                  <a16:creationId xmlns:a16="http://schemas.microsoft.com/office/drawing/2014/main" id="{A14112C8-30E0-BD31-40C9-78D8DB53F1A1}"/>
                </a:ext>
              </a:extLst>
            </p:cNvPr>
            <p:cNvSpPr txBox="1">
              <a:spLocks/>
            </p:cNvSpPr>
            <p:nvPr/>
          </p:nvSpPr>
          <p:spPr>
            <a:xfrm>
              <a:off x="3261884"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56</a:t>
              </a:r>
            </a:p>
          </p:txBody>
        </p:sp>
        <p:sp>
          <p:nvSpPr>
            <p:cNvPr id="21" name="Content Placeholder 2">
              <a:extLst>
                <a:ext uri="{FF2B5EF4-FFF2-40B4-BE49-F238E27FC236}">
                  <a16:creationId xmlns:a16="http://schemas.microsoft.com/office/drawing/2014/main" id="{8E0D5FFE-8E9C-CA3D-EED9-96C4F0E1072F}"/>
                </a:ext>
              </a:extLst>
            </p:cNvPr>
            <p:cNvSpPr txBox="1">
              <a:spLocks/>
            </p:cNvSpPr>
            <p:nvPr/>
          </p:nvSpPr>
          <p:spPr>
            <a:xfrm>
              <a:off x="3906362"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49</a:t>
              </a:r>
            </a:p>
          </p:txBody>
        </p:sp>
        <p:sp>
          <p:nvSpPr>
            <p:cNvPr id="22" name="Content Placeholder 2">
              <a:extLst>
                <a:ext uri="{FF2B5EF4-FFF2-40B4-BE49-F238E27FC236}">
                  <a16:creationId xmlns:a16="http://schemas.microsoft.com/office/drawing/2014/main" id="{E743E483-DE1F-926F-ACAF-D901C5C9ECF5}"/>
                </a:ext>
              </a:extLst>
            </p:cNvPr>
            <p:cNvSpPr txBox="1">
              <a:spLocks/>
            </p:cNvSpPr>
            <p:nvPr/>
          </p:nvSpPr>
          <p:spPr>
            <a:xfrm>
              <a:off x="4550840"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44</a:t>
              </a:r>
            </a:p>
          </p:txBody>
        </p:sp>
        <p:sp>
          <p:nvSpPr>
            <p:cNvPr id="23" name="Content Placeholder 2">
              <a:extLst>
                <a:ext uri="{FF2B5EF4-FFF2-40B4-BE49-F238E27FC236}">
                  <a16:creationId xmlns:a16="http://schemas.microsoft.com/office/drawing/2014/main" id="{5B52C1CC-D386-FC26-6745-C4AABA5735E8}"/>
                </a:ext>
              </a:extLst>
            </p:cNvPr>
            <p:cNvSpPr txBox="1">
              <a:spLocks/>
            </p:cNvSpPr>
            <p:nvPr/>
          </p:nvSpPr>
          <p:spPr>
            <a:xfrm>
              <a:off x="5195318"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37</a:t>
              </a:r>
            </a:p>
          </p:txBody>
        </p:sp>
        <p:sp>
          <p:nvSpPr>
            <p:cNvPr id="24" name="Content Placeholder 2">
              <a:extLst>
                <a:ext uri="{FF2B5EF4-FFF2-40B4-BE49-F238E27FC236}">
                  <a16:creationId xmlns:a16="http://schemas.microsoft.com/office/drawing/2014/main" id="{D6B11CB7-A2DA-E969-FFA3-B0D1EA70A9D8}"/>
                </a:ext>
              </a:extLst>
            </p:cNvPr>
            <p:cNvSpPr txBox="1">
              <a:spLocks/>
            </p:cNvSpPr>
            <p:nvPr/>
          </p:nvSpPr>
          <p:spPr>
            <a:xfrm>
              <a:off x="996033" y="3952037"/>
              <a:ext cx="482670"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Placebo</a:t>
              </a:r>
            </a:p>
          </p:txBody>
        </p:sp>
        <p:sp>
          <p:nvSpPr>
            <p:cNvPr id="25" name="Content Placeholder 2">
              <a:extLst>
                <a:ext uri="{FF2B5EF4-FFF2-40B4-BE49-F238E27FC236}">
                  <a16:creationId xmlns:a16="http://schemas.microsoft.com/office/drawing/2014/main" id="{6731FE61-BCAB-D5FF-CFA2-2CFE88DF11F7}"/>
                </a:ext>
              </a:extLst>
            </p:cNvPr>
            <p:cNvSpPr txBox="1">
              <a:spLocks/>
            </p:cNvSpPr>
            <p:nvPr/>
          </p:nvSpPr>
          <p:spPr>
            <a:xfrm>
              <a:off x="1650689"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78</a:t>
              </a:r>
            </a:p>
          </p:txBody>
        </p:sp>
        <p:sp>
          <p:nvSpPr>
            <p:cNvPr id="26" name="Content Placeholder 2">
              <a:extLst>
                <a:ext uri="{FF2B5EF4-FFF2-40B4-BE49-F238E27FC236}">
                  <a16:creationId xmlns:a16="http://schemas.microsoft.com/office/drawing/2014/main" id="{8443CFA6-EC05-F029-B085-99A00A4ED64D}"/>
                </a:ext>
              </a:extLst>
            </p:cNvPr>
            <p:cNvSpPr txBox="1">
              <a:spLocks/>
            </p:cNvSpPr>
            <p:nvPr/>
          </p:nvSpPr>
          <p:spPr>
            <a:xfrm>
              <a:off x="2295167"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64</a:t>
              </a:r>
            </a:p>
          </p:txBody>
        </p:sp>
        <p:sp>
          <p:nvSpPr>
            <p:cNvPr id="27" name="Content Placeholder 2">
              <a:extLst>
                <a:ext uri="{FF2B5EF4-FFF2-40B4-BE49-F238E27FC236}">
                  <a16:creationId xmlns:a16="http://schemas.microsoft.com/office/drawing/2014/main" id="{4B5EEEBF-7E03-FAEF-F4E2-A1E520C65661}"/>
                </a:ext>
              </a:extLst>
            </p:cNvPr>
            <p:cNvSpPr txBox="1">
              <a:spLocks/>
            </p:cNvSpPr>
            <p:nvPr/>
          </p:nvSpPr>
          <p:spPr>
            <a:xfrm>
              <a:off x="2939645"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58</a:t>
              </a:r>
            </a:p>
          </p:txBody>
        </p:sp>
        <p:sp>
          <p:nvSpPr>
            <p:cNvPr id="28" name="Content Placeholder 2">
              <a:extLst>
                <a:ext uri="{FF2B5EF4-FFF2-40B4-BE49-F238E27FC236}">
                  <a16:creationId xmlns:a16="http://schemas.microsoft.com/office/drawing/2014/main" id="{67286CF2-E988-B11B-94C5-5F4AD4A0BC9C}"/>
                </a:ext>
              </a:extLst>
            </p:cNvPr>
            <p:cNvSpPr txBox="1">
              <a:spLocks/>
            </p:cNvSpPr>
            <p:nvPr/>
          </p:nvSpPr>
          <p:spPr>
            <a:xfrm>
              <a:off x="3584123"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53</a:t>
              </a:r>
            </a:p>
          </p:txBody>
        </p:sp>
        <p:sp>
          <p:nvSpPr>
            <p:cNvPr id="29" name="Content Placeholder 2">
              <a:extLst>
                <a:ext uri="{FF2B5EF4-FFF2-40B4-BE49-F238E27FC236}">
                  <a16:creationId xmlns:a16="http://schemas.microsoft.com/office/drawing/2014/main" id="{A703F0EE-B66D-F0E6-F2F8-FFD8742B4FD5}"/>
                </a:ext>
              </a:extLst>
            </p:cNvPr>
            <p:cNvSpPr txBox="1">
              <a:spLocks/>
            </p:cNvSpPr>
            <p:nvPr/>
          </p:nvSpPr>
          <p:spPr>
            <a:xfrm>
              <a:off x="4228601"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45</a:t>
              </a:r>
            </a:p>
          </p:txBody>
        </p:sp>
        <p:sp>
          <p:nvSpPr>
            <p:cNvPr id="30" name="Content Placeholder 2">
              <a:extLst>
                <a:ext uri="{FF2B5EF4-FFF2-40B4-BE49-F238E27FC236}">
                  <a16:creationId xmlns:a16="http://schemas.microsoft.com/office/drawing/2014/main" id="{54C44817-7473-17F4-A286-AF716C55E452}"/>
                </a:ext>
              </a:extLst>
            </p:cNvPr>
            <p:cNvSpPr txBox="1">
              <a:spLocks/>
            </p:cNvSpPr>
            <p:nvPr/>
          </p:nvSpPr>
          <p:spPr>
            <a:xfrm>
              <a:off x="4873079"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40</a:t>
              </a:r>
            </a:p>
          </p:txBody>
        </p:sp>
        <p:sp>
          <p:nvSpPr>
            <p:cNvPr id="31" name="Content Placeholder 2">
              <a:extLst>
                <a:ext uri="{FF2B5EF4-FFF2-40B4-BE49-F238E27FC236}">
                  <a16:creationId xmlns:a16="http://schemas.microsoft.com/office/drawing/2014/main" id="{5A381E16-283B-90CB-A372-70E50984635B}"/>
                </a:ext>
              </a:extLst>
            </p:cNvPr>
            <p:cNvSpPr txBox="1">
              <a:spLocks/>
            </p:cNvSpPr>
            <p:nvPr/>
          </p:nvSpPr>
          <p:spPr>
            <a:xfrm>
              <a:off x="5839796"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36</a:t>
              </a:r>
            </a:p>
          </p:txBody>
        </p:sp>
        <p:sp>
          <p:nvSpPr>
            <p:cNvPr id="32" name="Content Placeholder 2">
              <a:extLst>
                <a:ext uri="{FF2B5EF4-FFF2-40B4-BE49-F238E27FC236}">
                  <a16:creationId xmlns:a16="http://schemas.microsoft.com/office/drawing/2014/main" id="{8CA32293-49BC-3B1F-035F-6DF4A9799E35}"/>
                </a:ext>
              </a:extLst>
            </p:cNvPr>
            <p:cNvSpPr txBox="1">
              <a:spLocks/>
            </p:cNvSpPr>
            <p:nvPr/>
          </p:nvSpPr>
          <p:spPr>
            <a:xfrm>
              <a:off x="6484274"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35</a:t>
              </a:r>
            </a:p>
          </p:txBody>
        </p:sp>
        <p:sp>
          <p:nvSpPr>
            <p:cNvPr id="35" name="Content Placeholder 2">
              <a:extLst>
                <a:ext uri="{FF2B5EF4-FFF2-40B4-BE49-F238E27FC236}">
                  <a16:creationId xmlns:a16="http://schemas.microsoft.com/office/drawing/2014/main" id="{731C378E-0285-9D1E-A444-2E4A685C32D3}"/>
                </a:ext>
              </a:extLst>
            </p:cNvPr>
            <p:cNvSpPr txBox="1">
              <a:spLocks/>
            </p:cNvSpPr>
            <p:nvPr/>
          </p:nvSpPr>
          <p:spPr>
            <a:xfrm>
              <a:off x="5517557"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37</a:t>
              </a:r>
            </a:p>
          </p:txBody>
        </p:sp>
        <p:sp>
          <p:nvSpPr>
            <p:cNvPr id="36" name="Content Placeholder 2">
              <a:extLst>
                <a:ext uri="{FF2B5EF4-FFF2-40B4-BE49-F238E27FC236}">
                  <a16:creationId xmlns:a16="http://schemas.microsoft.com/office/drawing/2014/main" id="{9F543063-2957-E070-5359-06423953CA9D}"/>
                </a:ext>
              </a:extLst>
            </p:cNvPr>
            <p:cNvSpPr txBox="1">
              <a:spLocks/>
            </p:cNvSpPr>
            <p:nvPr/>
          </p:nvSpPr>
          <p:spPr>
            <a:xfrm>
              <a:off x="6162035"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36</a:t>
              </a:r>
            </a:p>
          </p:txBody>
        </p:sp>
        <p:sp>
          <p:nvSpPr>
            <p:cNvPr id="37" name="Content Placeholder 2">
              <a:extLst>
                <a:ext uri="{FF2B5EF4-FFF2-40B4-BE49-F238E27FC236}">
                  <a16:creationId xmlns:a16="http://schemas.microsoft.com/office/drawing/2014/main" id="{7507FB90-E655-907D-0585-F54498119AA3}"/>
                </a:ext>
              </a:extLst>
            </p:cNvPr>
            <p:cNvSpPr txBox="1">
              <a:spLocks/>
            </p:cNvSpPr>
            <p:nvPr/>
          </p:nvSpPr>
          <p:spPr>
            <a:xfrm>
              <a:off x="7128755" y="395203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32</a:t>
              </a:r>
            </a:p>
          </p:txBody>
        </p:sp>
        <p:sp>
          <p:nvSpPr>
            <p:cNvPr id="39" name="Content Placeholder 2">
              <a:extLst>
                <a:ext uri="{FF2B5EF4-FFF2-40B4-BE49-F238E27FC236}">
                  <a16:creationId xmlns:a16="http://schemas.microsoft.com/office/drawing/2014/main" id="{DFB96CAA-3B28-32BF-8AAF-3D51FE6E8CFE}"/>
                </a:ext>
              </a:extLst>
            </p:cNvPr>
            <p:cNvSpPr txBox="1">
              <a:spLocks/>
            </p:cNvSpPr>
            <p:nvPr/>
          </p:nvSpPr>
          <p:spPr>
            <a:xfrm>
              <a:off x="132853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99</a:t>
              </a:r>
            </a:p>
          </p:txBody>
        </p:sp>
        <p:sp>
          <p:nvSpPr>
            <p:cNvPr id="40" name="Content Placeholder 2">
              <a:extLst>
                <a:ext uri="{FF2B5EF4-FFF2-40B4-BE49-F238E27FC236}">
                  <a16:creationId xmlns:a16="http://schemas.microsoft.com/office/drawing/2014/main" id="{41C4EA32-F187-2C38-1E1C-879FF071C0DD}"/>
                </a:ext>
              </a:extLst>
            </p:cNvPr>
            <p:cNvSpPr txBox="1">
              <a:spLocks/>
            </p:cNvSpPr>
            <p:nvPr/>
          </p:nvSpPr>
          <p:spPr>
            <a:xfrm>
              <a:off x="197300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67</a:t>
              </a:r>
            </a:p>
          </p:txBody>
        </p:sp>
        <p:sp>
          <p:nvSpPr>
            <p:cNvPr id="41" name="Content Placeholder 2">
              <a:extLst>
                <a:ext uri="{FF2B5EF4-FFF2-40B4-BE49-F238E27FC236}">
                  <a16:creationId xmlns:a16="http://schemas.microsoft.com/office/drawing/2014/main" id="{CEC19BC9-DC33-5768-D355-ACD63A55D18C}"/>
                </a:ext>
              </a:extLst>
            </p:cNvPr>
            <p:cNvSpPr txBox="1">
              <a:spLocks/>
            </p:cNvSpPr>
            <p:nvPr/>
          </p:nvSpPr>
          <p:spPr>
            <a:xfrm>
              <a:off x="261747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45</a:t>
              </a:r>
            </a:p>
          </p:txBody>
        </p:sp>
        <p:sp>
          <p:nvSpPr>
            <p:cNvPr id="42" name="Content Placeholder 2">
              <a:extLst>
                <a:ext uri="{FF2B5EF4-FFF2-40B4-BE49-F238E27FC236}">
                  <a16:creationId xmlns:a16="http://schemas.microsoft.com/office/drawing/2014/main" id="{39FF1CE2-59B2-1695-531F-C904CC30E045}"/>
                </a:ext>
              </a:extLst>
            </p:cNvPr>
            <p:cNvSpPr txBox="1">
              <a:spLocks/>
            </p:cNvSpPr>
            <p:nvPr/>
          </p:nvSpPr>
          <p:spPr>
            <a:xfrm>
              <a:off x="326194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35</a:t>
              </a:r>
            </a:p>
          </p:txBody>
        </p:sp>
        <p:sp>
          <p:nvSpPr>
            <p:cNvPr id="43" name="Content Placeholder 2">
              <a:extLst>
                <a:ext uri="{FF2B5EF4-FFF2-40B4-BE49-F238E27FC236}">
                  <a16:creationId xmlns:a16="http://schemas.microsoft.com/office/drawing/2014/main" id="{849FC3A4-1DA8-9B7B-BB02-8755603CD048}"/>
                </a:ext>
              </a:extLst>
            </p:cNvPr>
            <p:cNvSpPr txBox="1">
              <a:spLocks/>
            </p:cNvSpPr>
            <p:nvPr/>
          </p:nvSpPr>
          <p:spPr>
            <a:xfrm>
              <a:off x="390641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31</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44" name="Content Placeholder 2">
              <a:extLst>
                <a:ext uri="{FF2B5EF4-FFF2-40B4-BE49-F238E27FC236}">
                  <a16:creationId xmlns:a16="http://schemas.microsoft.com/office/drawing/2014/main" id="{A19F3027-F9B0-4AA7-BF72-CC997807EC9F}"/>
                </a:ext>
              </a:extLst>
            </p:cNvPr>
            <p:cNvSpPr txBox="1">
              <a:spLocks/>
            </p:cNvSpPr>
            <p:nvPr/>
          </p:nvSpPr>
          <p:spPr>
            <a:xfrm>
              <a:off x="455088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28</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45" name="Content Placeholder 2">
              <a:extLst>
                <a:ext uri="{FF2B5EF4-FFF2-40B4-BE49-F238E27FC236}">
                  <a16:creationId xmlns:a16="http://schemas.microsoft.com/office/drawing/2014/main" id="{699BFECD-0A92-9118-7DC6-46CE72A13BD0}"/>
                </a:ext>
              </a:extLst>
            </p:cNvPr>
            <p:cNvSpPr txBox="1">
              <a:spLocks/>
            </p:cNvSpPr>
            <p:nvPr/>
          </p:nvSpPr>
          <p:spPr>
            <a:xfrm>
              <a:off x="519535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26</a:t>
              </a:r>
            </a:p>
          </p:txBody>
        </p:sp>
        <p:sp>
          <p:nvSpPr>
            <p:cNvPr id="46" name="Content Placeholder 2">
              <a:extLst>
                <a:ext uri="{FF2B5EF4-FFF2-40B4-BE49-F238E27FC236}">
                  <a16:creationId xmlns:a16="http://schemas.microsoft.com/office/drawing/2014/main" id="{BFF24385-B375-9377-15D4-1D444231ADA3}"/>
                </a:ext>
              </a:extLst>
            </p:cNvPr>
            <p:cNvSpPr txBox="1">
              <a:spLocks/>
            </p:cNvSpPr>
            <p:nvPr/>
          </p:nvSpPr>
          <p:spPr>
            <a:xfrm>
              <a:off x="916497" y="4083978"/>
              <a:ext cx="562207"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00000"/>
                  </a:solidFill>
                  <a:effectLst/>
                  <a:uLnTx/>
                  <a:uFillTx/>
                  <a:latin typeface="+mj-lt"/>
                  <a:ea typeface="+mn-ea"/>
                  <a:cs typeface="+mn-cs"/>
                </a:rPr>
                <a:t>Etripamil</a:t>
              </a:r>
              <a:endParaRPr kumimoji="0" lang="en-US" sz="900" b="0" i="0" u="none" strike="noStrike" kern="1200" cap="none" spc="0" normalizeH="0" baseline="0" noProof="0">
                <a:ln>
                  <a:noFill/>
                </a:ln>
                <a:solidFill>
                  <a:srgbClr val="000000"/>
                </a:solidFill>
                <a:effectLst/>
                <a:uLnTx/>
                <a:uFillTx/>
                <a:latin typeface="+mj-lt"/>
                <a:ea typeface="+mn-ea"/>
                <a:cs typeface="+mn-cs"/>
              </a:endParaRPr>
            </a:p>
          </p:txBody>
        </p:sp>
        <p:sp>
          <p:nvSpPr>
            <p:cNvPr id="47" name="Content Placeholder 2">
              <a:extLst>
                <a:ext uri="{FF2B5EF4-FFF2-40B4-BE49-F238E27FC236}">
                  <a16:creationId xmlns:a16="http://schemas.microsoft.com/office/drawing/2014/main" id="{EF8666CD-5D1D-BD42-AB72-D43CA202D3FE}"/>
                </a:ext>
              </a:extLst>
            </p:cNvPr>
            <p:cNvSpPr txBox="1">
              <a:spLocks/>
            </p:cNvSpPr>
            <p:nvPr/>
          </p:nvSpPr>
          <p:spPr>
            <a:xfrm>
              <a:off x="165076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79</a:t>
              </a:r>
            </a:p>
          </p:txBody>
        </p:sp>
        <p:sp>
          <p:nvSpPr>
            <p:cNvPr id="48" name="Content Placeholder 2">
              <a:extLst>
                <a:ext uri="{FF2B5EF4-FFF2-40B4-BE49-F238E27FC236}">
                  <a16:creationId xmlns:a16="http://schemas.microsoft.com/office/drawing/2014/main" id="{18857A97-D4FB-ABF7-105F-F0BB6D8B7962}"/>
                </a:ext>
              </a:extLst>
            </p:cNvPr>
            <p:cNvSpPr txBox="1">
              <a:spLocks/>
            </p:cNvSpPr>
            <p:nvPr/>
          </p:nvSpPr>
          <p:spPr>
            <a:xfrm>
              <a:off x="229523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55</a:t>
              </a:r>
            </a:p>
          </p:txBody>
        </p:sp>
        <p:sp>
          <p:nvSpPr>
            <p:cNvPr id="49" name="Content Placeholder 2">
              <a:extLst>
                <a:ext uri="{FF2B5EF4-FFF2-40B4-BE49-F238E27FC236}">
                  <a16:creationId xmlns:a16="http://schemas.microsoft.com/office/drawing/2014/main" id="{F2BEDAE5-5F24-FA39-6553-D5F6B33CD465}"/>
                </a:ext>
              </a:extLst>
            </p:cNvPr>
            <p:cNvSpPr txBox="1">
              <a:spLocks/>
            </p:cNvSpPr>
            <p:nvPr/>
          </p:nvSpPr>
          <p:spPr>
            <a:xfrm>
              <a:off x="293970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40</a:t>
              </a:r>
            </a:p>
          </p:txBody>
        </p:sp>
        <p:sp>
          <p:nvSpPr>
            <p:cNvPr id="50" name="Content Placeholder 2">
              <a:extLst>
                <a:ext uri="{FF2B5EF4-FFF2-40B4-BE49-F238E27FC236}">
                  <a16:creationId xmlns:a16="http://schemas.microsoft.com/office/drawing/2014/main" id="{73B2E08C-FDD3-49A0-8F59-669E5CD7482A}"/>
                </a:ext>
              </a:extLst>
            </p:cNvPr>
            <p:cNvSpPr txBox="1">
              <a:spLocks/>
            </p:cNvSpPr>
            <p:nvPr/>
          </p:nvSpPr>
          <p:spPr>
            <a:xfrm>
              <a:off x="358417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33</a:t>
              </a:r>
            </a:p>
          </p:txBody>
        </p:sp>
        <p:sp>
          <p:nvSpPr>
            <p:cNvPr id="51" name="Content Placeholder 2">
              <a:extLst>
                <a:ext uri="{FF2B5EF4-FFF2-40B4-BE49-F238E27FC236}">
                  <a16:creationId xmlns:a16="http://schemas.microsoft.com/office/drawing/2014/main" id="{D60B9E25-AEE5-BF45-6125-B2146A6829F7}"/>
                </a:ext>
              </a:extLst>
            </p:cNvPr>
            <p:cNvSpPr txBox="1">
              <a:spLocks/>
            </p:cNvSpPr>
            <p:nvPr/>
          </p:nvSpPr>
          <p:spPr>
            <a:xfrm>
              <a:off x="422864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29</a:t>
              </a:r>
            </a:p>
          </p:txBody>
        </p:sp>
        <p:sp>
          <p:nvSpPr>
            <p:cNvPr id="52" name="Content Placeholder 2">
              <a:extLst>
                <a:ext uri="{FF2B5EF4-FFF2-40B4-BE49-F238E27FC236}">
                  <a16:creationId xmlns:a16="http://schemas.microsoft.com/office/drawing/2014/main" id="{11CD9E2C-F751-87DE-F8A1-A3072945829D}"/>
                </a:ext>
              </a:extLst>
            </p:cNvPr>
            <p:cNvSpPr txBox="1">
              <a:spLocks/>
            </p:cNvSpPr>
            <p:nvPr/>
          </p:nvSpPr>
          <p:spPr>
            <a:xfrm>
              <a:off x="487311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27</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53" name="Content Placeholder 2">
              <a:extLst>
                <a:ext uri="{FF2B5EF4-FFF2-40B4-BE49-F238E27FC236}">
                  <a16:creationId xmlns:a16="http://schemas.microsoft.com/office/drawing/2014/main" id="{B6C91E0F-9917-5D9D-BC98-158D0174AFCF}"/>
                </a:ext>
              </a:extLst>
            </p:cNvPr>
            <p:cNvSpPr txBox="1">
              <a:spLocks/>
            </p:cNvSpPr>
            <p:nvPr/>
          </p:nvSpPr>
          <p:spPr>
            <a:xfrm>
              <a:off x="583982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23</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54" name="Content Placeholder 2">
              <a:extLst>
                <a:ext uri="{FF2B5EF4-FFF2-40B4-BE49-F238E27FC236}">
                  <a16:creationId xmlns:a16="http://schemas.microsoft.com/office/drawing/2014/main" id="{BE00B62B-8BCD-7D5B-2E21-25413A643F1A}"/>
                </a:ext>
              </a:extLst>
            </p:cNvPr>
            <p:cNvSpPr txBox="1">
              <a:spLocks/>
            </p:cNvSpPr>
            <p:nvPr/>
          </p:nvSpPr>
          <p:spPr>
            <a:xfrm>
              <a:off x="6484294"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20</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57" name="Content Placeholder 2">
              <a:extLst>
                <a:ext uri="{FF2B5EF4-FFF2-40B4-BE49-F238E27FC236}">
                  <a16:creationId xmlns:a16="http://schemas.microsoft.com/office/drawing/2014/main" id="{CE464B3A-6F9B-4319-198B-518851D68629}"/>
                </a:ext>
              </a:extLst>
            </p:cNvPr>
            <p:cNvSpPr txBox="1">
              <a:spLocks/>
            </p:cNvSpPr>
            <p:nvPr/>
          </p:nvSpPr>
          <p:spPr>
            <a:xfrm>
              <a:off x="551758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Calibri"/>
                </a:rPr>
                <a:t>25</a:t>
              </a:r>
            </a:p>
          </p:txBody>
        </p:sp>
        <p:sp>
          <p:nvSpPr>
            <p:cNvPr id="58" name="Content Placeholder 2">
              <a:extLst>
                <a:ext uri="{FF2B5EF4-FFF2-40B4-BE49-F238E27FC236}">
                  <a16:creationId xmlns:a16="http://schemas.microsoft.com/office/drawing/2014/main" id="{D6D5C095-1E7A-DA31-92AC-7E00E52B05EE}"/>
                </a:ext>
              </a:extLst>
            </p:cNvPr>
            <p:cNvSpPr txBox="1">
              <a:spLocks/>
            </p:cNvSpPr>
            <p:nvPr/>
          </p:nvSpPr>
          <p:spPr>
            <a:xfrm>
              <a:off x="6162059"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22</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59" name="Content Placeholder 2">
              <a:extLst>
                <a:ext uri="{FF2B5EF4-FFF2-40B4-BE49-F238E27FC236}">
                  <a16:creationId xmlns:a16="http://schemas.microsoft.com/office/drawing/2014/main" id="{379C45A1-4934-F5A1-5A63-E7B3B7EA6790}"/>
                </a:ext>
              </a:extLst>
            </p:cNvPr>
            <p:cNvSpPr txBox="1">
              <a:spLocks/>
            </p:cNvSpPr>
            <p:nvPr/>
          </p:nvSpPr>
          <p:spPr>
            <a:xfrm>
              <a:off x="7128756" y="408397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19</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61" name="Content Placeholder 2">
              <a:extLst>
                <a:ext uri="{FF2B5EF4-FFF2-40B4-BE49-F238E27FC236}">
                  <a16:creationId xmlns:a16="http://schemas.microsoft.com/office/drawing/2014/main" id="{7C04FB62-6070-2A32-6D66-46AECA621F27}"/>
                </a:ext>
              </a:extLst>
            </p:cNvPr>
            <p:cNvSpPr txBox="1">
              <a:spLocks/>
            </p:cNvSpPr>
            <p:nvPr/>
          </p:nvSpPr>
          <p:spPr>
            <a:xfrm>
              <a:off x="6806513" y="3948497"/>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35</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sp>
          <p:nvSpPr>
            <p:cNvPr id="62" name="Content Placeholder 2">
              <a:extLst>
                <a:ext uri="{FF2B5EF4-FFF2-40B4-BE49-F238E27FC236}">
                  <a16:creationId xmlns:a16="http://schemas.microsoft.com/office/drawing/2014/main" id="{702D7B61-5B9F-6346-B7CF-870B3351BD56}"/>
                </a:ext>
              </a:extLst>
            </p:cNvPr>
            <p:cNvSpPr txBox="1">
              <a:spLocks/>
            </p:cNvSpPr>
            <p:nvPr/>
          </p:nvSpPr>
          <p:spPr>
            <a:xfrm>
              <a:off x="6806529" y="4080438"/>
              <a:ext cx="390105" cy="22881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0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0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0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0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19</a:t>
              </a:r>
              <a:endParaRPr kumimoji="0" lang="en-US" sz="900" b="0" i="0" u="none" strike="noStrike" kern="1200" cap="none" spc="0" normalizeH="0" baseline="0" noProof="0">
                <a:ln>
                  <a:noFill/>
                </a:ln>
                <a:solidFill>
                  <a:srgbClr val="000000"/>
                </a:solidFill>
                <a:effectLst/>
                <a:uLnTx/>
                <a:uFillTx/>
                <a:latin typeface="+mj-lt"/>
                <a:ea typeface="+mn-ea"/>
                <a:cs typeface="Calibri"/>
              </a:endParaRPr>
            </a:p>
          </p:txBody>
        </p:sp>
      </p:grpSp>
      <p:sp>
        <p:nvSpPr>
          <p:cNvPr id="13" name="TextBox 12">
            <a:extLst>
              <a:ext uri="{FF2B5EF4-FFF2-40B4-BE49-F238E27FC236}">
                <a16:creationId xmlns:a16="http://schemas.microsoft.com/office/drawing/2014/main" id="{C5D7F056-E882-CCFE-522E-0882F1C95413}"/>
              </a:ext>
            </a:extLst>
          </p:cNvPr>
          <p:cNvSpPr txBox="1"/>
          <p:nvPr/>
        </p:nvSpPr>
        <p:spPr>
          <a:xfrm>
            <a:off x="-2967" y="4201390"/>
            <a:ext cx="996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j-lt"/>
                <a:ea typeface="MS PGothic"/>
                <a:cs typeface="Calibri" panose="020F0502020204030204" pitchFamily="34" charset="0"/>
              </a:rPr>
              <a:t>Number of Subjects at Risk</a:t>
            </a:r>
            <a:endParaRPr kumimoji="0" lang="en-US" sz="900" b="1" i="0" u="none" strike="noStrike" kern="1200" cap="none" spc="0" normalizeH="0" baseline="0" noProof="0">
              <a:ln>
                <a:noFill/>
              </a:ln>
              <a:solidFill>
                <a:srgbClr val="000000"/>
              </a:solidFill>
              <a:effectLst/>
              <a:uLnTx/>
              <a:uFillTx/>
              <a:latin typeface="+mj-lt"/>
              <a:ea typeface="MS PGothic" pitchFamily="34" charset="-128"/>
              <a:cs typeface="Calibri" panose="020F0502020204030204" pitchFamily="34" charset="0"/>
            </a:endParaRPr>
          </a:p>
        </p:txBody>
      </p:sp>
      <p:sp>
        <p:nvSpPr>
          <p:cNvPr id="10" name="TextBox 9">
            <a:extLst>
              <a:ext uri="{FF2B5EF4-FFF2-40B4-BE49-F238E27FC236}">
                <a16:creationId xmlns:a16="http://schemas.microsoft.com/office/drawing/2014/main" id="{E63C7ED1-D782-6E82-FBBE-96559430606A}"/>
              </a:ext>
            </a:extLst>
          </p:cNvPr>
          <p:cNvSpPr txBox="1"/>
          <p:nvPr/>
        </p:nvSpPr>
        <p:spPr>
          <a:xfrm>
            <a:off x="5434823" y="2267268"/>
            <a:ext cx="49885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lumMod val="50000"/>
                  </a:schemeClr>
                </a:solidFill>
                <a:effectLst/>
                <a:uLnTx/>
                <a:uFillTx/>
                <a:latin typeface="+mj-lt"/>
                <a:ea typeface="MS PGothic" pitchFamily="34" charset="-128"/>
                <a:cs typeface="+mn-cs"/>
              </a:rPr>
              <a:t>55%</a:t>
            </a:r>
          </a:p>
        </p:txBody>
      </p:sp>
      <p:sp>
        <p:nvSpPr>
          <p:cNvPr id="11" name="TextBox 10">
            <a:extLst>
              <a:ext uri="{FF2B5EF4-FFF2-40B4-BE49-F238E27FC236}">
                <a16:creationId xmlns:a16="http://schemas.microsoft.com/office/drawing/2014/main" id="{D11D4C6F-AFBA-68AB-63AC-813C7C0C52D4}"/>
              </a:ext>
            </a:extLst>
          </p:cNvPr>
          <p:cNvSpPr txBox="1"/>
          <p:nvPr/>
        </p:nvSpPr>
        <p:spPr>
          <a:xfrm>
            <a:off x="5389934" y="1372308"/>
            <a:ext cx="49885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03291"/>
                </a:solidFill>
                <a:effectLst/>
                <a:uLnTx/>
                <a:uFillTx/>
                <a:latin typeface="+mj-lt"/>
                <a:ea typeface="MS PGothic" pitchFamily="34" charset="-128"/>
                <a:cs typeface="+mn-cs"/>
              </a:rPr>
              <a:t>73%</a:t>
            </a:r>
          </a:p>
        </p:txBody>
      </p:sp>
      <p:sp>
        <p:nvSpPr>
          <p:cNvPr id="12" name="TextBox 11">
            <a:extLst>
              <a:ext uri="{FF2B5EF4-FFF2-40B4-BE49-F238E27FC236}">
                <a16:creationId xmlns:a16="http://schemas.microsoft.com/office/drawing/2014/main" id="{D7781D8A-0B43-BEBC-CC1C-4F466891C5B6}"/>
              </a:ext>
            </a:extLst>
          </p:cNvPr>
          <p:cNvSpPr txBox="1"/>
          <p:nvPr/>
        </p:nvSpPr>
        <p:spPr>
          <a:xfrm>
            <a:off x="7396241" y="2087720"/>
            <a:ext cx="49885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lumMod val="50000"/>
                  </a:schemeClr>
                </a:solidFill>
                <a:effectLst/>
                <a:uLnTx/>
                <a:uFillTx/>
                <a:latin typeface="+mj-lt"/>
                <a:ea typeface="MS PGothic" pitchFamily="34" charset="-128"/>
                <a:cs typeface="+mn-cs"/>
              </a:rPr>
              <a:t>61%</a:t>
            </a:r>
          </a:p>
        </p:txBody>
      </p:sp>
      <p:sp>
        <p:nvSpPr>
          <p:cNvPr id="14" name="TextBox 13">
            <a:extLst>
              <a:ext uri="{FF2B5EF4-FFF2-40B4-BE49-F238E27FC236}">
                <a16:creationId xmlns:a16="http://schemas.microsoft.com/office/drawing/2014/main" id="{33F9AD52-06A1-A615-D805-A20B07E85C57}"/>
              </a:ext>
            </a:extLst>
          </p:cNvPr>
          <p:cNvSpPr txBox="1"/>
          <p:nvPr/>
        </p:nvSpPr>
        <p:spPr>
          <a:xfrm>
            <a:off x="7415628" y="1177959"/>
            <a:ext cx="49885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03291"/>
                </a:solidFill>
                <a:effectLst/>
                <a:uLnTx/>
                <a:uFillTx/>
                <a:latin typeface="+mj-lt"/>
                <a:ea typeface="MS PGothic" pitchFamily="34" charset="-128"/>
                <a:cs typeface="+mn-cs"/>
              </a:rPr>
              <a:t>81%</a:t>
            </a:r>
          </a:p>
        </p:txBody>
      </p:sp>
      <p:sp>
        <p:nvSpPr>
          <p:cNvPr id="5" name="TextBox 4">
            <a:extLst>
              <a:ext uri="{FF2B5EF4-FFF2-40B4-BE49-F238E27FC236}">
                <a16:creationId xmlns:a16="http://schemas.microsoft.com/office/drawing/2014/main" id="{04E712E8-5AC4-2016-AB59-9E3542D84B7E}"/>
              </a:ext>
            </a:extLst>
          </p:cNvPr>
          <p:cNvSpPr txBox="1"/>
          <p:nvPr/>
        </p:nvSpPr>
        <p:spPr>
          <a:xfrm>
            <a:off x="2340079" y="803275"/>
            <a:ext cx="3217581" cy="438582"/>
          </a:xfrm>
          <a:prstGeom prst="rect">
            <a:avLst/>
          </a:prstGeom>
          <a:solidFill>
            <a:schemeClr val="bg1"/>
          </a:solidFill>
          <a:ln>
            <a:solidFill>
              <a:schemeClr val="accent1"/>
            </a:solidFill>
          </a:ln>
          <a:effectLst/>
        </p:spPr>
        <p:txBody>
          <a:bodyPr wrap="square" lIns="68580" tIns="34290" rIns="68580" bIns="34290" rtlCol="0" anchor="t">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200">
                <a:latin typeface="+mj-lt"/>
              </a:rPr>
              <a:t>Conversion of Adjudicated PSVT to NSR at 30 min</a:t>
            </a:r>
            <a:r>
              <a:rPr lang="en-US" sz="1200"/>
              <a:t> </a:t>
            </a:r>
            <a:r>
              <a:rPr kumimoji="0" lang="en-US" sz="1200" b="1" i="0" u="none" strike="noStrike" kern="1200" cap="none" spc="0" normalizeH="0" baseline="0" noProof="0">
                <a:ln>
                  <a:noFill/>
                </a:ln>
                <a:effectLst/>
                <a:uLnTx/>
                <a:uFillTx/>
                <a:latin typeface="+mj-lt"/>
                <a:ea typeface="MS PGothic" pitchFamily="34" charset="-128"/>
                <a:cs typeface="Arial" panose="020B0604020202020204" pitchFamily="34" charset="0"/>
              </a:rPr>
              <a:t>HR = 2.62</a:t>
            </a:r>
            <a:r>
              <a:rPr kumimoji="0" lang="en-US" sz="1200" b="0" i="0" u="none" strike="noStrike" kern="1200" cap="none" spc="0" normalizeH="0" baseline="0" noProof="0">
                <a:ln>
                  <a:noFill/>
                </a:ln>
                <a:effectLst/>
                <a:uLnTx/>
                <a:uFillTx/>
                <a:latin typeface="+mj-lt"/>
                <a:ea typeface="MS PGothic" pitchFamily="34" charset="-128"/>
                <a:cs typeface="Arial" panose="020B0604020202020204" pitchFamily="34" charset="0"/>
              </a:rPr>
              <a:t> (95% CI, 1.659-4.147); </a:t>
            </a:r>
            <a:r>
              <a:rPr kumimoji="0" lang="en-US" sz="1200" b="1" i="0" u="none" strike="noStrike" kern="1200" cap="none" spc="0" normalizeH="0" baseline="0" noProof="0">
                <a:ln>
                  <a:noFill/>
                </a:ln>
                <a:effectLst/>
                <a:uLnTx/>
                <a:uFillTx/>
                <a:latin typeface="+mj-lt"/>
                <a:ea typeface="MS PGothic" pitchFamily="34" charset="-128"/>
                <a:cs typeface="Arial" panose="020B0604020202020204" pitchFamily="34" charset="0"/>
              </a:rPr>
              <a:t>p&lt;0.001</a:t>
            </a:r>
          </a:p>
        </p:txBody>
      </p:sp>
      <p:sp>
        <p:nvSpPr>
          <p:cNvPr id="4" name="Text Placeholder 9">
            <a:extLst>
              <a:ext uri="{FF2B5EF4-FFF2-40B4-BE49-F238E27FC236}">
                <a16:creationId xmlns:a16="http://schemas.microsoft.com/office/drawing/2014/main" id="{9DA81265-8268-9C02-83BD-613E126F801A}"/>
              </a:ext>
            </a:extLst>
          </p:cNvPr>
          <p:cNvSpPr txBox="1">
            <a:spLocks/>
          </p:cNvSpPr>
          <p:nvPr/>
        </p:nvSpPr>
        <p:spPr bwMode="auto">
          <a:xfrm>
            <a:off x="543820" y="4440456"/>
            <a:ext cx="8056360" cy="32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lgn="ctr">
              <a:spcBef>
                <a:spcPts val="0"/>
              </a:spcBef>
            </a:pPr>
            <a:r>
              <a:rPr lang="en-US" kern="0">
                <a:solidFill>
                  <a:schemeClr val="bg1">
                    <a:lumMod val="50000"/>
                  </a:schemeClr>
                </a:solidFill>
              </a:rPr>
              <a:t>HR = Hazard Ratio; CI = Confidence Interval.  </a:t>
            </a:r>
            <a:r>
              <a:rPr lang="en-US" kern="1200">
                <a:solidFill>
                  <a:schemeClr val="bg1">
                    <a:lumMod val="50000"/>
                  </a:schemeClr>
                </a:solidFill>
                <a:latin typeface="+mj-lt"/>
                <a:cs typeface="Arial"/>
              </a:rPr>
              <a:t>Source: </a:t>
            </a:r>
            <a:r>
              <a:rPr lang="en-US">
                <a:solidFill>
                  <a:schemeClr val="bg1">
                    <a:lumMod val="50000"/>
                  </a:schemeClr>
                </a:solidFill>
                <a:latin typeface="+mj-lt"/>
                <a:cs typeface="Arial"/>
              </a:rPr>
              <a:t>American Heart Association Scientific Sessions, Late-Breaking Clinical Trial Presentation, November 2022; and </a:t>
            </a:r>
            <a:r>
              <a:rPr lang="en-US" i="1">
                <a:solidFill>
                  <a:schemeClr val="bg1">
                    <a:lumMod val="50000"/>
                  </a:schemeClr>
                </a:solidFill>
                <a:latin typeface="+mj-lt"/>
                <a:cs typeface="Arial"/>
              </a:rPr>
              <a:t>The Lancet (2023).</a:t>
            </a:r>
            <a:endParaRPr lang="en-US" kern="0">
              <a:solidFill>
                <a:schemeClr val="bg1">
                  <a:lumMod val="50000"/>
                </a:schemeClr>
              </a:solidFill>
            </a:endParaRPr>
          </a:p>
        </p:txBody>
      </p:sp>
    </p:spTree>
    <p:extLst>
      <p:ext uri="{BB962C8B-B14F-4D97-AF65-F5344CB8AC3E}">
        <p14:creationId xmlns:p14="http://schemas.microsoft.com/office/powerpoint/2010/main" val="1427183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71D7-076D-A37C-96E0-FF06B5C9B52A}"/>
              </a:ext>
            </a:extLst>
          </p:cNvPr>
          <p:cNvSpPr>
            <a:spLocks noGrp="1"/>
          </p:cNvSpPr>
          <p:nvPr>
            <p:ph type="title"/>
          </p:nvPr>
        </p:nvSpPr>
        <p:spPr/>
        <p:txBody>
          <a:bodyPr/>
          <a:lstStyle/>
          <a:p>
            <a:r>
              <a:rPr lang="en-US">
                <a:latin typeface="Calibri"/>
                <a:cs typeface="Calibri"/>
              </a:rPr>
              <a:t>Forward Looking Statement</a:t>
            </a:r>
          </a:p>
        </p:txBody>
      </p:sp>
      <p:sp>
        <p:nvSpPr>
          <p:cNvPr id="5" name="Slide Number Placeholder 4">
            <a:extLst>
              <a:ext uri="{FF2B5EF4-FFF2-40B4-BE49-F238E27FC236}">
                <a16:creationId xmlns:a16="http://schemas.microsoft.com/office/drawing/2014/main" id="{D1D9A4D8-D0EB-BFA4-BBD8-D8E4AC563BA2}"/>
              </a:ext>
            </a:extLst>
          </p:cNvPr>
          <p:cNvSpPr>
            <a:spLocks noGrp="1"/>
          </p:cNvSpPr>
          <p:nvPr>
            <p:ph type="sldNum" sz="quarter" idx="4"/>
          </p:nvPr>
        </p:nvSpPr>
        <p:spPr/>
        <p:txBody>
          <a:bodyPr/>
          <a:lstStyle/>
          <a:p>
            <a:fld id="{42C32FFB-F9AE-46F0-A233-A2E628258990}" type="slidenum">
              <a:rPr lang="en-US" smtClean="0"/>
              <a:pPr/>
              <a:t>2</a:t>
            </a:fld>
            <a:endParaRPr lang="en-US" sz="1000"/>
          </a:p>
        </p:txBody>
      </p:sp>
      <p:sp>
        <p:nvSpPr>
          <p:cNvPr id="6" name="Footer Placeholder 5">
            <a:extLst>
              <a:ext uri="{FF2B5EF4-FFF2-40B4-BE49-F238E27FC236}">
                <a16:creationId xmlns:a16="http://schemas.microsoft.com/office/drawing/2014/main" id="{92D6B4F8-C6FC-B5C7-26E3-8F22EE52F2A4}"/>
              </a:ext>
            </a:extLst>
          </p:cNvPr>
          <p:cNvSpPr>
            <a:spLocks noGrp="1"/>
          </p:cNvSpPr>
          <p:nvPr>
            <p:ph type="ftr" sz="quarter" idx="3"/>
          </p:nvPr>
        </p:nvSpPr>
        <p:spPr/>
        <p:txBody>
          <a:bodyPr/>
          <a:lstStyle/>
          <a:p>
            <a:r>
              <a:rPr lang="en-US">
                <a:latin typeface="+mn-lt"/>
                <a:cs typeface="Calibri"/>
              </a:rPr>
              <a:t>Milestone Corporate Overview</a:t>
            </a:r>
          </a:p>
        </p:txBody>
      </p:sp>
      <p:sp>
        <p:nvSpPr>
          <p:cNvPr id="7" name="Content Placeholder 5">
            <a:extLst>
              <a:ext uri="{FF2B5EF4-FFF2-40B4-BE49-F238E27FC236}">
                <a16:creationId xmlns:a16="http://schemas.microsoft.com/office/drawing/2014/main" id="{80BFD4BF-2A5C-20CB-AB32-69F87A5C8AA9}"/>
              </a:ext>
            </a:extLst>
          </p:cNvPr>
          <p:cNvSpPr>
            <a:spLocks noGrp="1"/>
          </p:cNvSpPr>
          <p:nvPr/>
        </p:nvSpPr>
        <p:spPr bwMode="auto">
          <a:xfrm>
            <a:off x="547687" y="1059163"/>
            <a:ext cx="8055748" cy="341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1200"/>
              </a:spcBef>
              <a:spcAft>
                <a:spcPct val="0"/>
              </a:spcAft>
              <a:buClrTx/>
              <a:buSzTx/>
              <a:buFontTx/>
              <a:buNone/>
              <a:tabLst/>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20" marR="0" indent="-228600" algn="l" defTabSz="914400" rtl="0" eaLnBrk="1" fontAlgn="base" latinLnBrk="0" hangingPunct="1">
              <a:lnSpc>
                <a:spcPct val="100000"/>
              </a:lnSpc>
              <a:spcBef>
                <a:spcPts val="400"/>
              </a:spcBef>
              <a:spcAft>
                <a:spcPct val="0"/>
              </a:spcAft>
              <a:buClr>
                <a:srgbClr val="21BECE"/>
              </a:buClr>
              <a:buSzTx/>
              <a:buFont typeface="Arial" charset="0"/>
              <a:buChar char="•"/>
              <a:tabLst/>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marR="0" indent="-228600" algn="l" defTabSz="914400" rtl="0" eaLnBrk="1" fontAlgn="base" latinLnBrk="0" hangingPunct="1">
              <a:lnSpc>
                <a:spcPct val="100000"/>
              </a:lnSpc>
              <a:spcBef>
                <a:spcPts val="400"/>
              </a:spcBef>
              <a:spcAft>
                <a:spcPct val="0"/>
              </a:spcAft>
              <a:buClr>
                <a:srgbClr val="21BECE"/>
              </a:buClr>
              <a:buSzPct val="150000"/>
              <a:buFont typeface="AppleSymbols"/>
              <a:buChar char="⎼"/>
              <a:tabLst/>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marR="0" indent="-228600" algn="l" defTabSz="914400" rtl="0" eaLnBrk="1" fontAlgn="base" latinLnBrk="0" hangingPunct="1">
              <a:lnSpc>
                <a:spcPct val="100000"/>
              </a:lnSpc>
              <a:spcBef>
                <a:spcPts val="400"/>
              </a:spcBef>
              <a:spcAft>
                <a:spcPct val="0"/>
              </a:spcAft>
              <a:buClr>
                <a:srgbClr val="21BECE"/>
              </a:buClr>
              <a:buSzTx/>
              <a:buFont typeface="LucidaGrande"/>
              <a:buChar char="◦"/>
              <a:tabLst/>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508760" marR="0" indent="0" algn="l" defTabSz="914400"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cs typeface="Calibri" panose="020F0502020204030204" pitchFamily="34" charset="0"/>
              </a:defRPr>
            </a:lvl5pPr>
            <a:lvl6pPr marL="2286000" indent="0" algn="l" rtl="0" eaLnBrk="1" fontAlgn="base" hangingPunct="1">
              <a:spcBef>
                <a:spcPct val="20000"/>
              </a:spcBef>
              <a:spcAft>
                <a:spcPct val="0"/>
              </a:spcAft>
              <a:buNone/>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r>
              <a:rPr lang="en-US" sz="800">
                <a:latin typeface="+mn-lt"/>
              </a:rPr>
              <a:t>The Presentation contains forward-looking statements within the meaning of the safe harbor provisions of the Private Securities Litigation Reform Act of 1995, as amended. Words such as ‘‘aim,’’ ‘‘anticipate,’’ ‘‘assume,’’ ‘‘believe,’’ ‘‘contemplate,’’ ‘‘continue,’’ ‘‘could,’’ ‘‘design,’’ ‘‘due,’’ ‘‘estimate,’’ ‘‘expect,’’ ‘‘goal,’’ ‘‘intend,’’ ‘‘may,’’ ‘‘objective,’’ ‘‘plan,’’ ‘‘predict,’’ ‘‘positioned,’’ ‘‘potential,’’ ‘‘project,’’ ‘‘seek,’’ ‘‘should,’’ ‘‘target,’’ ‘‘will,’’ ‘‘would’’ (as well as other words or expressions referencing future events, conditions or circumstances) are intended to identify forward-looking statements. These forward- looking statements are based on Milestone's expectations and assumptions as of the date of this Presentation. Each of these forward-looking statements involves risks and uncertainties. Actual results may differ materially from these forward-looking statements. Forward-looking statements contained in this Presentation include statements regarding (</a:t>
            </a:r>
            <a:r>
              <a:rPr lang="en-US" sz="800" err="1">
                <a:latin typeface="+mn-lt"/>
              </a:rPr>
              <a:t>i</a:t>
            </a:r>
            <a:r>
              <a:rPr lang="en-US" sz="800">
                <a:latin typeface="+mn-lt"/>
              </a:rPr>
              <a:t>) the design, progress, timing, scope and results of the </a:t>
            </a:r>
            <a:r>
              <a:rPr lang="en-US" sz="800" err="1">
                <a:latin typeface="+mn-lt"/>
              </a:rPr>
              <a:t>etripamil</a:t>
            </a:r>
            <a:r>
              <a:rPr lang="en-US" sz="800">
                <a:latin typeface="+mn-lt"/>
              </a:rPr>
              <a:t> clinical trials in PSVT and </a:t>
            </a:r>
            <a:r>
              <a:rPr lang="en-US" sz="800" err="1">
                <a:latin typeface="+mn-lt"/>
              </a:rPr>
              <a:t>AFib</a:t>
            </a:r>
            <a:r>
              <a:rPr lang="en-US" sz="800">
                <a:latin typeface="+mn-lt"/>
              </a:rPr>
              <a:t>-RVR, (ii) the potential efficacy, safety and tolerability of CARDAMYST for PSVT and </a:t>
            </a:r>
            <a:r>
              <a:rPr lang="en-US" sz="800" err="1">
                <a:latin typeface="+mn-lt"/>
              </a:rPr>
              <a:t>etripamil</a:t>
            </a:r>
            <a:r>
              <a:rPr lang="en-US" sz="800">
                <a:latin typeface="+mn-lt"/>
              </a:rPr>
              <a:t> for </a:t>
            </a:r>
            <a:r>
              <a:rPr lang="en-US" sz="800" err="1">
                <a:latin typeface="+mn-lt"/>
              </a:rPr>
              <a:t>AFib</a:t>
            </a:r>
            <a:r>
              <a:rPr lang="en-US" sz="800">
                <a:latin typeface="+mn-lt"/>
              </a:rPr>
              <a:t>-RVR, (iii) the potential of CARDAMYST to deliver a new PSVT therapeutic option to market, (iv) plans relating to commercializing CARDAMYST, if approved, including the geographic areas of focus and sales strategy, (v) the potential market size and the rate and degree of market acceptance of CARDAMYST (</a:t>
            </a:r>
            <a:r>
              <a:rPr lang="en-US" sz="800" err="1">
                <a:latin typeface="+mn-lt"/>
              </a:rPr>
              <a:t>etripamil</a:t>
            </a:r>
            <a:r>
              <a:rPr lang="en-US" sz="800">
                <a:latin typeface="+mn-lt"/>
              </a:rPr>
              <a:t>) and any future product candidates and the implementation of Milestone's business model and strategic plans for its business, </a:t>
            </a:r>
            <a:r>
              <a:rPr lang="en-US" sz="800" err="1">
                <a:latin typeface="+mn-lt"/>
              </a:rPr>
              <a:t>etripamil</a:t>
            </a:r>
            <a:r>
              <a:rPr lang="en-US" sz="800">
                <a:latin typeface="+mn-lt"/>
              </a:rPr>
              <a:t> and any future product candidates (vi) Milestone’s expected cash runway and (vii) potential royalty payments. Important factors that could cause actual results to differ materially from those in the forward-looking statements include, but are not limited to, the risks inherent in biopharmaceutical product development and clinical trials, including the lengthy and uncertain regulatory approval process, uncertainties as to whether our NDA filing for CARDAMYST will be approved by the FDA, uncertainties related to the timing of initiation, enrollment, completion and evaluation of clinical trials, including the RAPID and </a:t>
            </a:r>
            <a:r>
              <a:rPr lang="en-US" sz="800" err="1">
                <a:latin typeface="+mn-lt"/>
              </a:rPr>
              <a:t>ReVeRA</a:t>
            </a:r>
            <a:r>
              <a:rPr lang="en-US" sz="800">
                <a:latin typeface="+mn-lt"/>
              </a:rPr>
              <a:t> trials, and whether the clinical trials will validate the safety and efficacy of CARDAMYST for PSVT, </a:t>
            </a:r>
            <a:r>
              <a:rPr lang="en-US" sz="800" err="1">
                <a:latin typeface="+mn-lt"/>
              </a:rPr>
              <a:t>etripamil</a:t>
            </a:r>
            <a:r>
              <a:rPr lang="en-US" sz="800">
                <a:latin typeface="+mn-lt"/>
              </a:rPr>
              <a:t> for </a:t>
            </a:r>
            <a:r>
              <a:rPr lang="en-US" sz="800" err="1">
                <a:latin typeface="+mn-lt"/>
              </a:rPr>
              <a:t>AFib</a:t>
            </a:r>
            <a:r>
              <a:rPr lang="en-US" sz="800">
                <a:latin typeface="+mn-lt"/>
              </a:rPr>
              <a:t>-RVR or other indications, among others, as well as risks related to pandemics and public health emergencies, including those related to COVID-19, and risks related the sufficiency of our capital resources and our ability to raise additional capital. These and other risks are set forth in Milestone's filings with the U.S. Securities and Exchange Commission, including in its annual report on Form 10-K for the year ended December 31, 2023, under the caption "Risk Factors”, as such discussion may be updated in future filings we make with the SEC. Except as required by law, Milestone assumes no obligation to update any forward- looking statements contained herein to reflect any change in expectations, even as new information becomes available. </a:t>
            </a:r>
          </a:p>
          <a:p>
            <a:r>
              <a:rPr lang="en-US" sz="800">
                <a:latin typeface="+mn-lt"/>
              </a:rPr>
              <a:t>This Presentation contains trademarks, trade names and service marks of other companies, which are the property of their respective owners. Certain information contained in this Presentation and statements made orally during this Presentation relate to or is based on studies, publications, surveys and other data obtained from third-party sources and Milestone's own internal estimates and research. While Milestone believes these third-party studies, publications, surveys and other data to be reliable as of the date of the Presentation, it has not independently verified, and makes no representation as to the adequacy, fairness, accuracy or completeness of, any information obtained from third-party sources. In addition, no independent sources has evaluated the reasonableness or accuracy of Milestone's internal estimates or research and no reliance should be made on any information or statements made in this Presentation relating to or based on such internal estimates and research.</a:t>
            </a:r>
          </a:p>
          <a:p>
            <a:r>
              <a:rPr lang="en-CA" sz="800">
                <a:latin typeface="+mn-lt"/>
              </a:rPr>
              <a:t>CARDAMYST</a:t>
            </a:r>
            <a:r>
              <a:rPr lang="en-CA" sz="800" baseline="30000">
                <a:latin typeface="+mn-lt"/>
              </a:rPr>
              <a:t>TM</a:t>
            </a:r>
            <a:r>
              <a:rPr lang="en-CA" sz="800">
                <a:latin typeface="+mn-lt"/>
              </a:rPr>
              <a:t> (etripamil) nasal spray is an investigational new drug, which is not approved for commercial distribution in the United States. </a:t>
            </a:r>
            <a:endParaRPr lang="en-US" sz="800">
              <a:latin typeface="+mn-lt"/>
            </a:endParaRPr>
          </a:p>
          <a:p>
            <a:endParaRPr lang="en-US" sz="800">
              <a:latin typeface="+mn-lt"/>
            </a:endParaRPr>
          </a:p>
        </p:txBody>
      </p:sp>
    </p:spTree>
    <p:extLst>
      <p:ext uri="{BB962C8B-B14F-4D97-AF65-F5344CB8AC3E}">
        <p14:creationId xmlns:p14="http://schemas.microsoft.com/office/powerpoint/2010/main" val="270425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AB39A768-2809-493B-9567-8001F1B5A78E}"/>
              </a:ext>
            </a:extLst>
          </p:cNvPr>
          <p:cNvGraphicFramePr/>
          <p:nvPr>
            <p:extLst>
              <p:ext uri="{D42A27DB-BD31-4B8C-83A1-F6EECF244321}">
                <p14:modId xmlns:p14="http://schemas.microsoft.com/office/powerpoint/2010/main" val="2409910116"/>
              </p:ext>
            </p:extLst>
          </p:nvPr>
        </p:nvGraphicFramePr>
        <p:xfrm>
          <a:off x="119402" y="1182471"/>
          <a:ext cx="4371720" cy="306638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49FDA633-595F-4EA4-87F6-17E5B27C2B9E}"/>
              </a:ext>
            </a:extLst>
          </p:cNvPr>
          <p:cNvSpPr txBox="1"/>
          <p:nvPr/>
        </p:nvSpPr>
        <p:spPr>
          <a:xfrm>
            <a:off x="750709" y="4186587"/>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n=49</a:t>
            </a:r>
          </a:p>
        </p:txBody>
      </p:sp>
      <p:sp>
        <p:nvSpPr>
          <p:cNvPr id="17" name="TextBox 16">
            <a:extLst>
              <a:ext uri="{FF2B5EF4-FFF2-40B4-BE49-F238E27FC236}">
                <a16:creationId xmlns:a16="http://schemas.microsoft.com/office/drawing/2014/main" id="{26E95EA5-E03A-4066-9ADE-9DDD595F887E}"/>
              </a:ext>
            </a:extLst>
          </p:cNvPr>
          <p:cNvSpPr txBox="1"/>
          <p:nvPr/>
        </p:nvSpPr>
        <p:spPr>
          <a:xfrm>
            <a:off x="1200648" y="4186587"/>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n=107</a:t>
            </a:r>
          </a:p>
        </p:txBody>
      </p:sp>
      <p:sp>
        <p:nvSpPr>
          <p:cNvPr id="18" name="TextBox 17">
            <a:extLst>
              <a:ext uri="{FF2B5EF4-FFF2-40B4-BE49-F238E27FC236}">
                <a16:creationId xmlns:a16="http://schemas.microsoft.com/office/drawing/2014/main" id="{446C2F7F-203E-41C9-AA0D-545C52C841E1}"/>
              </a:ext>
            </a:extLst>
          </p:cNvPr>
          <p:cNvSpPr txBox="1"/>
          <p:nvPr/>
        </p:nvSpPr>
        <p:spPr>
          <a:xfrm>
            <a:off x="2003232" y="4186898"/>
            <a:ext cx="395238" cy="207749"/>
          </a:xfrm>
          <a:prstGeom prst="rect">
            <a:avLst/>
          </a:prstGeom>
          <a:noFill/>
        </p:spPr>
        <p:txBody>
          <a:bodyPr wrap="square" lIns="0" tIns="34290" rIns="0" bIns="3429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n=85</a:t>
            </a:r>
          </a:p>
        </p:txBody>
      </p:sp>
      <p:sp>
        <p:nvSpPr>
          <p:cNvPr id="19" name="TextBox 18">
            <a:extLst>
              <a:ext uri="{FF2B5EF4-FFF2-40B4-BE49-F238E27FC236}">
                <a16:creationId xmlns:a16="http://schemas.microsoft.com/office/drawing/2014/main" id="{E3A3036E-1A17-4BF2-8A96-3F4EF6D4EA1E}"/>
              </a:ext>
            </a:extLst>
          </p:cNvPr>
          <p:cNvSpPr txBox="1"/>
          <p:nvPr/>
        </p:nvSpPr>
        <p:spPr>
          <a:xfrm>
            <a:off x="2495186" y="4186899"/>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n=99</a:t>
            </a:r>
          </a:p>
        </p:txBody>
      </p:sp>
      <p:sp>
        <p:nvSpPr>
          <p:cNvPr id="20" name="TextBox 19">
            <a:extLst>
              <a:ext uri="{FF2B5EF4-FFF2-40B4-BE49-F238E27FC236}">
                <a16:creationId xmlns:a16="http://schemas.microsoft.com/office/drawing/2014/main" id="{BE9EEF16-F213-4241-BB84-28EF21FFF08F}"/>
              </a:ext>
            </a:extLst>
          </p:cNvPr>
          <p:cNvSpPr txBox="1"/>
          <p:nvPr/>
        </p:nvSpPr>
        <p:spPr>
          <a:xfrm>
            <a:off x="3315883" y="4186899"/>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n=134</a:t>
            </a:r>
          </a:p>
        </p:txBody>
      </p:sp>
      <p:sp>
        <p:nvSpPr>
          <p:cNvPr id="21" name="TextBox 20">
            <a:extLst>
              <a:ext uri="{FF2B5EF4-FFF2-40B4-BE49-F238E27FC236}">
                <a16:creationId xmlns:a16="http://schemas.microsoft.com/office/drawing/2014/main" id="{613A727B-AB1E-4014-AA68-FE0D6B11D997}"/>
              </a:ext>
            </a:extLst>
          </p:cNvPr>
          <p:cNvSpPr txBox="1"/>
          <p:nvPr/>
        </p:nvSpPr>
        <p:spPr>
          <a:xfrm>
            <a:off x="3765821" y="4186900"/>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n=206</a:t>
            </a:r>
          </a:p>
        </p:txBody>
      </p:sp>
      <p:sp>
        <p:nvSpPr>
          <p:cNvPr id="30" name="Title 1">
            <a:extLst>
              <a:ext uri="{FF2B5EF4-FFF2-40B4-BE49-F238E27FC236}">
                <a16:creationId xmlns:a16="http://schemas.microsoft.com/office/drawing/2014/main" id="{074E3677-1232-42E2-8E82-1568111B78F9}"/>
              </a:ext>
            </a:extLst>
          </p:cNvPr>
          <p:cNvSpPr txBox="1">
            <a:spLocks/>
          </p:cNvSpPr>
          <p:nvPr/>
        </p:nvSpPr>
        <p:spPr bwMode="auto">
          <a:xfrm>
            <a:off x="153287" y="985322"/>
            <a:ext cx="4337835" cy="36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68580" rIns="0" bIns="34290" numCol="1" anchor="ctr" anchorCtr="0" compatLnSpc="1">
            <a:prstTxWarp prst="textNoShape">
              <a:avLst/>
            </a:prstTxWarp>
            <a:noAutofit/>
          </a:bodyPr>
          <a:lstStyle>
            <a:lvl1pPr algn="l" rtl="0" eaLnBrk="1" fontAlgn="base" hangingPunct="1">
              <a:lnSpc>
                <a:spcPct val="80000"/>
              </a:lnSpc>
              <a:spcBef>
                <a:spcPct val="0"/>
              </a:spcBef>
              <a:spcAft>
                <a:spcPct val="0"/>
              </a:spcAft>
              <a:defRPr sz="2933" b="1" i="0">
                <a:solidFill>
                  <a:srgbClr val="50329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5pPr>
            <a:lvl6pPr marL="609585"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6pPr>
            <a:lvl7pPr marL="1219170"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7pPr>
            <a:lvl8pPr marL="1828754"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8pPr>
            <a:lvl9pPr marL="2438339"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500" b="1" i="0" u="none" strike="noStrike" kern="0" cap="none" spc="-30" normalizeH="0" baseline="0" noProof="0">
                <a:ln>
                  <a:noFill/>
                </a:ln>
                <a:solidFill>
                  <a:srgbClr val="000000"/>
                </a:solidFill>
                <a:effectLst/>
                <a:uLnTx/>
                <a:uFillTx/>
                <a:latin typeface="+mj-lt"/>
                <a:ea typeface="Segoe UI Black"/>
                <a:cs typeface="Calibri"/>
              </a:rPr>
              <a:t>Patients Receiving Medical Intervention</a:t>
            </a:r>
          </a:p>
        </p:txBody>
      </p:sp>
      <p:sp>
        <p:nvSpPr>
          <p:cNvPr id="31" name="TextBox 1">
            <a:extLst>
              <a:ext uri="{FF2B5EF4-FFF2-40B4-BE49-F238E27FC236}">
                <a16:creationId xmlns:a16="http://schemas.microsoft.com/office/drawing/2014/main" id="{F12BDD77-D160-442E-92DA-1057A933B299}"/>
              </a:ext>
            </a:extLst>
          </p:cNvPr>
          <p:cNvSpPr txBox="1"/>
          <p:nvPr/>
        </p:nvSpPr>
        <p:spPr>
          <a:xfrm>
            <a:off x="799082" y="1627192"/>
            <a:ext cx="624678" cy="20538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n-ea"/>
                <a:cs typeface="Arial" panose="020B0604020202020204" pitchFamily="34" charset="0"/>
              </a:rPr>
              <a:t>P=0.0587</a:t>
            </a:r>
            <a:endParaRPr kumimoji="0" lang="en-CA" sz="9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p:txBody>
      </p:sp>
      <p:sp>
        <p:nvSpPr>
          <p:cNvPr id="32" name="TextBox 1">
            <a:extLst>
              <a:ext uri="{FF2B5EF4-FFF2-40B4-BE49-F238E27FC236}">
                <a16:creationId xmlns:a16="http://schemas.microsoft.com/office/drawing/2014/main" id="{CA5A1C6D-B730-42FE-BEE3-6FC4FDE137F2}"/>
              </a:ext>
            </a:extLst>
          </p:cNvPr>
          <p:cNvSpPr txBox="1"/>
          <p:nvPr/>
        </p:nvSpPr>
        <p:spPr>
          <a:xfrm>
            <a:off x="2104173" y="1627192"/>
            <a:ext cx="624678" cy="205385"/>
          </a:xfrm>
          <a:prstGeom prst="rect">
            <a:avLst/>
          </a:prstGeom>
        </p:spPr>
        <p:txBody>
          <a:bodyPr wrap="none" lIns="68580" tIns="34290" rIns="68580" bIns="3429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P=0.103</a:t>
            </a:r>
            <a:endParaRPr kumimoji="0" lang="en-CA" sz="900" b="0" i="0" u="none" strike="noStrike" kern="1200" cap="none" spc="0" normalizeH="0" baseline="0" noProof="0">
              <a:ln>
                <a:noFill/>
              </a:ln>
              <a:solidFill>
                <a:srgbClr val="000000"/>
              </a:solidFill>
              <a:effectLst/>
              <a:uLnTx/>
              <a:uFillTx/>
              <a:latin typeface="+mj-lt"/>
              <a:ea typeface="+mn-ea"/>
              <a:cs typeface="+mn-cs"/>
            </a:endParaRPr>
          </a:p>
        </p:txBody>
      </p:sp>
      <p:sp>
        <p:nvSpPr>
          <p:cNvPr id="33" name="TextBox 1">
            <a:extLst>
              <a:ext uri="{FF2B5EF4-FFF2-40B4-BE49-F238E27FC236}">
                <a16:creationId xmlns:a16="http://schemas.microsoft.com/office/drawing/2014/main" id="{A30CF87B-2273-40F5-99CE-7C43F6268376}"/>
              </a:ext>
            </a:extLst>
          </p:cNvPr>
          <p:cNvSpPr txBox="1"/>
          <p:nvPr/>
        </p:nvSpPr>
        <p:spPr>
          <a:xfrm>
            <a:off x="3409558" y="1627192"/>
            <a:ext cx="624678" cy="20538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P=0.013</a:t>
            </a:r>
            <a:endParaRPr kumimoji="0" lang="en-CA" sz="900" b="0" i="0" u="none" strike="noStrike" kern="1200" cap="none" spc="0" normalizeH="0" baseline="0" noProof="0">
              <a:ln>
                <a:noFill/>
              </a:ln>
              <a:solidFill>
                <a:srgbClr val="000000"/>
              </a:solidFill>
              <a:effectLst/>
              <a:uLnTx/>
              <a:uFillTx/>
              <a:latin typeface="+mj-lt"/>
              <a:ea typeface="+mn-ea"/>
              <a:cs typeface="+mn-cs"/>
            </a:endParaRPr>
          </a:p>
        </p:txBody>
      </p:sp>
      <p:sp>
        <p:nvSpPr>
          <p:cNvPr id="37" name="Freeform: Shape 36">
            <a:extLst>
              <a:ext uri="{FF2B5EF4-FFF2-40B4-BE49-F238E27FC236}">
                <a16:creationId xmlns:a16="http://schemas.microsoft.com/office/drawing/2014/main" id="{1B336CEE-5F78-4BF0-812F-DB04BB93C715}"/>
              </a:ext>
            </a:extLst>
          </p:cNvPr>
          <p:cNvSpPr/>
          <p:nvPr/>
        </p:nvSpPr>
        <p:spPr>
          <a:xfrm>
            <a:off x="848592" y="1808822"/>
            <a:ext cx="525657" cy="1072229"/>
          </a:xfrm>
          <a:custGeom>
            <a:avLst/>
            <a:gdLst>
              <a:gd name="connsiteX0" fmla="*/ 0 w 641350"/>
              <a:gd name="connsiteY0" fmla="*/ 241300 h 1333500"/>
              <a:gd name="connsiteX1" fmla="*/ 0 w 641350"/>
              <a:gd name="connsiteY1" fmla="*/ 0 h 1333500"/>
              <a:gd name="connsiteX2" fmla="*/ 641350 w 641350"/>
              <a:gd name="connsiteY2" fmla="*/ 0 h 1333500"/>
              <a:gd name="connsiteX3" fmla="*/ 641350 w 641350"/>
              <a:gd name="connsiteY3" fmla="*/ 1333500 h 1333500"/>
            </a:gdLst>
            <a:ahLst/>
            <a:cxnLst>
              <a:cxn ang="0">
                <a:pos x="connsiteX0" y="connsiteY0"/>
              </a:cxn>
              <a:cxn ang="0">
                <a:pos x="connsiteX1" y="connsiteY1"/>
              </a:cxn>
              <a:cxn ang="0">
                <a:pos x="connsiteX2" y="connsiteY2"/>
              </a:cxn>
              <a:cxn ang="0">
                <a:pos x="connsiteX3" y="connsiteY3"/>
              </a:cxn>
            </a:cxnLst>
            <a:rect l="l" t="t" r="r" b="b"/>
            <a:pathLst>
              <a:path w="641350" h="1333500">
                <a:moveTo>
                  <a:pt x="0" y="241300"/>
                </a:moveTo>
                <a:lnTo>
                  <a:pt x="0" y="0"/>
                </a:lnTo>
                <a:lnTo>
                  <a:pt x="641350" y="0"/>
                </a:lnTo>
                <a:lnTo>
                  <a:pt x="641350" y="1333500"/>
                </a:lnTo>
              </a:path>
            </a:pathLst>
          </a:custGeom>
          <a:noFill/>
          <a:ln>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mj-lt"/>
              <a:ea typeface="ＭＳ Ｐゴシック" pitchFamily="-109" charset="-128"/>
              <a:cs typeface="ＭＳ Ｐゴシック" pitchFamily="-109" charset="-128"/>
            </a:endParaRPr>
          </a:p>
        </p:txBody>
      </p:sp>
      <p:sp>
        <p:nvSpPr>
          <p:cNvPr id="38" name="Freeform: Shape 37">
            <a:extLst>
              <a:ext uri="{FF2B5EF4-FFF2-40B4-BE49-F238E27FC236}">
                <a16:creationId xmlns:a16="http://schemas.microsoft.com/office/drawing/2014/main" id="{0137BBB1-8208-408B-A31B-6568B3057A37}"/>
              </a:ext>
            </a:extLst>
          </p:cNvPr>
          <p:cNvSpPr/>
          <p:nvPr/>
        </p:nvSpPr>
        <p:spPr>
          <a:xfrm>
            <a:off x="2151730" y="1808822"/>
            <a:ext cx="527608" cy="1016065"/>
          </a:xfrm>
          <a:custGeom>
            <a:avLst/>
            <a:gdLst>
              <a:gd name="connsiteX0" fmla="*/ 0 w 641350"/>
              <a:gd name="connsiteY0" fmla="*/ 241300 h 1333500"/>
              <a:gd name="connsiteX1" fmla="*/ 0 w 641350"/>
              <a:gd name="connsiteY1" fmla="*/ 0 h 1333500"/>
              <a:gd name="connsiteX2" fmla="*/ 641350 w 641350"/>
              <a:gd name="connsiteY2" fmla="*/ 0 h 1333500"/>
              <a:gd name="connsiteX3" fmla="*/ 641350 w 641350"/>
              <a:gd name="connsiteY3" fmla="*/ 1333500 h 1333500"/>
              <a:gd name="connsiteX0" fmla="*/ 0 w 643731"/>
              <a:gd name="connsiteY0" fmla="*/ 407149 h 1333500"/>
              <a:gd name="connsiteX1" fmla="*/ 2381 w 643731"/>
              <a:gd name="connsiteY1" fmla="*/ 0 h 1333500"/>
              <a:gd name="connsiteX2" fmla="*/ 643731 w 643731"/>
              <a:gd name="connsiteY2" fmla="*/ 0 h 1333500"/>
              <a:gd name="connsiteX3" fmla="*/ 643731 w 643731"/>
              <a:gd name="connsiteY3" fmla="*/ 1333500 h 1333500"/>
            </a:gdLst>
            <a:ahLst/>
            <a:cxnLst>
              <a:cxn ang="0">
                <a:pos x="connsiteX0" y="connsiteY0"/>
              </a:cxn>
              <a:cxn ang="0">
                <a:pos x="connsiteX1" y="connsiteY1"/>
              </a:cxn>
              <a:cxn ang="0">
                <a:pos x="connsiteX2" y="connsiteY2"/>
              </a:cxn>
              <a:cxn ang="0">
                <a:pos x="connsiteX3" y="connsiteY3"/>
              </a:cxn>
            </a:cxnLst>
            <a:rect l="l" t="t" r="r" b="b"/>
            <a:pathLst>
              <a:path w="643731" h="1333500">
                <a:moveTo>
                  <a:pt x="0" y="407149"/>
                </a:moveTo>
                <a:cubicBezTo>
                  <a:pt x="794" y="271433"/>
                  <a:pt x="1587" y="135716"/>
                  <a:pt x="2381" y="0"/>
                </a:cubicBezTo>
                <a:lnTo>
                  <a:pt x="643731" y="0"/>
                </a:lnTo>
                <a:lnTo>
                  <a:pt x="643731" y="1333500"/>
                </a:lnTo>
              </a:path>
            </a:pathLst>
          </a:custGeom>
          <a:noFill/>
          <a:ln>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mj-lt"/>
              <a:ea typeface="ＭＳ Ｐゴシック" pitchFamily="-109" charset="-128"/>
              <a:cs typeface="ＭＳ Ｐゴシック" pitchFamily="-109" charset="-128"/>
            </a:endParaRPr>
          </a:p>
        </p:txBody>
      </p:sp>
      <p:sp>
        <p:nvSpPr>
          <p:cNvPr id="39" name="Freeform: Shape 38">
            <a:extLst>
              <a:ext uri="{FF2B5EF4-FFF2-40B4-BE49-F238E27FC236}">
                <a16:creationId xmlns:a16="http://schemas.microsoft.com/office/drawing/2014/main" id="{60B34673-44CE-4474-A5FA-C4F5EE589FA8}"/>
              </a:ext>
            </a:extLst>
          </p:cNvPr>
          <p:cNvSpPr/>
          <p:nvPr/>
        </p:nvSpPr>
        <p:spPr>
          <a:xfrm>
            <a:off x="3457116" y="1808822"/>
            <a:ext cx="527609" cy="1072229"/>
          </a:xfrm>
          <a:custGeom>
            <a:avLst/>
            <a:gdLst>
              <a:gd name="connsiteX0" fmla="*/ 0 w 641350"/>
              <a:gd name="connsiteY0" fmla="*/ 241300 h 1333500"/>
              <a:gd name="connsiteX1" fmla="*/ 0 w 641350"/>
              <a:gd name="connsiteY1" fmla="*/ 0 h 1333500"/>
              <a:gd name="connsiteX2" fmla="*/ 641350 w 641350"/>
              <a:gd name="connsiteY2" fmla="*/ 0 h 1333500"/>
              <a:gd name="connsiteX3" fmla="*/ 641350 w 641350"/>
              <a:gd name="connsiteY3" fmla="*/ 1333500 h 1333500"/>
              <a:gd name="connsiteX0" fmla="*/ 0 w 643732"/>
              <a:gd name="connsiteY0" fmla="*/ 372269 h 1333500"/>
              <a:gd name="connsiteX1" fmla="*/ 2382 w 643732"/>
              <a:gd name="connsiteY1" fmla="*/ 0 h 1333500"/>
              <a:gd name="connsiteX2" fmla="*/ 643732 w 643732"/>
              <a:gd name="connsiteY2" fmla="*/ 0 h 1333500"/>
              <a:gd name="connsiteX3" fmla="*/ 643732 w 643732"/>
              <a:gd name="connsiteY3" fmla="*/ 1333500 h 1333500"/>
            </a:gdLst>
            <a:ahLst/>
            <a:cxnLst>
              <a:cxn ang="0">
                <a:pos x="connsiteX0" y="connsiteY0"/>
              </a:cxn>
              <a:cxn ang="0">
                <a:pos x="connsiteX1" y="connsiteY1"/>
              </a:cxn>
              <a:cxn ang="0">
                <a:pos x="connsiteX2" y="connsiteY2"/>
              </a:cxn>
              <a:cxn ang="0">
                <a:pos x="connsiteX3" y="connsiteY3"/>
              </a:cxn>
            </a:cxnLst>
            <a:rect l="l" t="t" r="r" b="b"/>
            <a:pathLst>
              <a:path w="643732" h="1333500">
                <a:moveTo>
                  <a:pt x="0" y="372269"/>
                </a:moveTo>
                <a:lnTo>
                  <a:pt x="2382" y="0"/>
                </a:lnTo>
                <a:lnTo>
                  <a:pt x="643732" y="0"/>
                </a:lnTo>
                <a:lnTo>
                  <a:pt x="643732" y="1333500"/>
                </a:lnTo>
              </a:path>
            </a:pathLst>
          </a:custGeom>
          <a:noFill/>
          <a:ln>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mj-lt"/>
              <a:ea typeface="ＭＳ Ｐゴシック" pitchFamily="-109" charset="-128"/>
              <a:cs typeface="ＭＳ Ｐゴシック" pitchFamily="-109" charset="-128"/>
            </a:endParaRPr>
          </a:p>
        </p:txBody>
      </p:sp>
      <p:sp>
        <p:nvSpPr>
          <p:cNvPr id="45" name="TextBox 44">
            <a:extLst>
              <a:ext uri="{FF2B5EF4-FFF2-40B4-BE49-F238E27FC236}">
                <a16:creationId xmlns:a16="http://schemas.microsoft.com/office/drawing/2014/main" id="{C346CA3E-14C2-4404-96F9-3E9D006B62D8}"/>
              </a:ext>
            </a:extLst>
          </p:cNvPr>
          <p:cNvSpPr txBox="1"/>
          <p:nvPr/>
        </p:nvSpPr>
        <p:spPr>
          <a:xfrm>
            <a:off x="822909" y="3626983"/>
            <a:ext cx="403715"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n=13</a:t>
            </a:r>
          </a:p>
        </p:txBody>
      </p:sp>
      <p:sp>
        <p:nvSpPr>
          <p:cNvPr id="46" name="TextBox 45">
            <a:extLst>
              <a:ext uri="{FF2B5EF4-FFF2-40B4-BE49-F238E27FC236}">
                <a16:creationId xmlns:a16="http://schemas.microsoft.com/office/drawing/2014/main" id="{AD5AF884-21AF-4C23-A4D8-B9300E962DE7}"/>
              </a:ext>
            </a:extLst>
          </p:cNvPr>
          <p:cNvSpPr txBox="1"/>
          <p:nvPr/>
        </p:nvSpPr>
        <p:spPr>
          <a:xfrm>
            <a:off x="1261343" y="3626983"/>
            <a:ext cx="403715" cy="207749"/>
          </a:xfrm>
          <a:prstGeom prst="rect">
            <a:avLst/>
          </a:prstGeom>
          <a:noFill/>
        </p:spPr>
        <p:txBody>
          <a:bodyPr wrap="square" lIns="0" tIns="34290" rIns="0" bIns="3429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n=15</a:t>
            </a:r>
          </a:p>
        </p:txBody>
      </p:sp>
      <p:sp>
        <p:nvSpPr>
          <p:cNvPr id="47" name="TextBox 46">
            <a:extLst>
              <a:ext uri="{FF2B5EF4-FFF2-40B4-BE49-F238E27FC236}">
                <a16:creationId xmlns:a16="http://schemas.microsoft.com/office/drawing/2014/main" id="{652EB7F1-E23E-41CC-8EB9-7F15D358CBF7}"/>
              </a:ext>
            </a:extLst>
          </p:cNvPr>
          <p:cNvSpPr txBox="1"/>
          <p:nvPr/>
        </p:nvSpPr>
        <p:spPr>
          <a:xfrm>
            <a:off x="2052964" y="3626983"/>
            <a:ext cx="403715" cy="207749"/>
          </a:xfrm>
          <a:prstGeom prst="rect">
            <a:avLst/>
          </a:prstGeom>
          <a:noFill/>
        </p:spPr>
        <p:txBody>
          <a:bodyPr wrap="square" lIns="0" tIns="34290" rIns="0" bIns="3429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n=21</a:t>
            </a:r>
          </a:p>
        </p:txBody>
      </p:sp>
      <p:sp>
        <p:nvSpPr>
          <p:cNvPr id="48" name="TextBox 47">
            <a:extLst>
              <a:ext uri="{FF2B5EF4-FFF2-40B4-BE49-F238E27FC236}">
                <a16:creationId xmlns:a16="http://schemas.microsoft.com/office/drawing/2014/main" id="{C1BB6B28-5A2E-44A7-B076-1C6F73A26C8D}"/>
              </a:ext>
            </a:extLst>
          </p:cNvPr>
          <p:cNvSpPr txBox="1"/>
          <p:nvPr/>
        </p:nvSpPr>
        <p:spPr>
          <a:xfrm>
            <a:off x="2491398" y="3626983"/>
            <a:ext cx="403715"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n=15</a:t>
            </a:r>
          </a:p>
        </p:txBody>
      </p:sp>
      <p:sp>
        <p:nvSpPr>
          <p:cNvPr id="49" name="TextBox 48">
            <a:extLst>
              <a:ext uri="{FF2B5EF4-FFF2-40B4-BE49-F238E27FC236}">
                <a16:creationId xmlns:a16="http://schemas.microsoft.com/office/drawing/2014/main" id="{E441B156-A3C1-4F64-BF53-60AE2425A2EF}"/>
              </a:ext>
            </a:extLst>
          </p:cNvPr>
          <p:cNvSpPr txBox="1"/>
          <p:nvPr/>
        </p:nvSpPr>
        <p:spPr>
          <a:xfrm>
            <a:off x="3311635" y="3626983"/>
            <a:ext cx="403715"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n=34</a:t>
            </a:r>
          </a:p>
        </p:txBody>
      </p:sp>
      <p:sp>
        <p:nvSpPr>
          <p:cNvPr id="50" name="TextBox 49">
            <a:extLst>
              <a:ext uri="{FF2B5EF4-FFF2-40B4-BE49-F238E27FC236}">
                <a16:creationId xmlns:a16="http://schemas.microsoft.com/office/drawing/2014/main" id="{6456FE6E-BB00-4A58-A790-54BED40110EB}"/>
              </a:ext>
            </a:extLst>
          </p:cNvPr>
          <p:cNvSpPr txBox="1"/>
          <p:nvPr/>
        </p:nvSpPr>
        <p:spPr>
          <a:xfrm>
            <a:off x="3768588" y="3626983"/>
            <a:ext cx="403715"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mj-lt"/>
                <a:ea typeface="MS PGothic" pitchFamily="34" charset="-128"/>
                <a:cs typeface="+mn-cs"/>
              </a:rPr>
              <a:t>n=30</a:t>
            </a:r>
          </a:p>
        </p:txBody>
      </p:sp>
      <p:sp>
        <p:nvSpPr>
          <p:cNvPr id="11" name="Title 1">
            <a:extLst>
              <a:ext uri="{FF2B5EF4-FFF2-40B4-BE49-F238E27FC236}">
                <a16:creationId xmlns:a16="http://schemas.microsoft.com/office/drawing/2014/main" id="{011B9977-0CE2-4AF9-A04F-BB9861AEFB07}"/>
              </a:ext>
            </a:extLst>
          </p:cNvPr>
          <p:cNvSpPr txBox="1">
            <a:spLocks/>
          </p:cNvSpPr>
          <p:nvPr/>
        </p:nvSpPr>
        <p:spPr bwMode="auto">
          <a:xfrm>
            <a:off x="4748299" y="990382"/>
            <a:ext cx="4246753" cy="36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68580" rIns="0" bIns="34290" numCol="1" anchor="ctr" anchorCtr="0" compatLnSpc="1">
            <a:prstTxWarp prst="textNoShape">
              <a:avLst/>
            </a:prstTxWarp>
            <a:noAutofit/>
          </a:bodyPr>
          <a:lstStyle>
            <a:lvl1pPr algn="l" rtl="0" eaLnBrk="1" fontAlgn="base" hangingPunct="1">
              <a:lnSpc>
                <a:spcPct val="80000"/>
              </a:lnSpc>
              <a:spcBef>
                <a:spcPct val="0"/>
              </a:spcBef>
              <a:spcAft>
                <a:spcPct val="0"/>
              </a:spcAft>
              <a:defRPr sz="2933" b="1" i="0">
                <a:solidFill>
                  <a:srgbClr val="50329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3733">
                <a:solidFill>
                  <a:schemeClr val="bg1"/>
                </a:solidFill>
                <a:latin typeface="Calibri" pitchFamily="34" charset="0"/>
                <a:ea typeface="MS PGothic" pitchFamily="34" charset="-128"/>
                <a:cs typeface="MS PGothic" charset="0"/>
              </a:defRPr>
            </a:lvl5pPr>
            <a:lvl6pPr marL="609585"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6pPr>
            <a:lvl7pPr marL="1219170"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7pPr>
            <a:lvl8pPr marL="1828754"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8pPr>
            <a:lvl9pPr marL="2438339" algn="l" rtl="0" eaLnBrk="1" fontAlgn="base" hangingPunct="1">
              <a:lnSpc>
                <a:spcPct val="90000"/>
              </a:lnSpc>
              <a:spcBef>
                <a:spcPct val="0"/>
              </a:spcBef>
              <a:spcAft>
                <a:spcPct val="0"/>
              </a:spcAft>
              <a:defRPr sz="4000">
                <a:solidFill>
                  <a:schemeClr val="bg1"/>
                </a:solidFill>
                <a:latin typeface="Century Gothic"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500" b="1" i="0" u="none" strike="noStrike" kern="0" cap="none" spc="-30" normalizeH="0" baseline="0" noProof="0">
                <a:ln>
                  <a:noFill/>
                </a:ln>
                <a:solidFill>
                  <a:srgbClr val="000000"/>
                </a:solidFill>
                <a:effectLst/>
                <a:uLnTx/>
                <a:uFillTx/>
                <a:latin typeface="+mj-lt"/>
                <a:ea typeface="Segoe UI Black"/>
                <a:cs typeface="Calibri"/>
              </a:rPr>
              <a:t>Patients with Emergency Department Visits</a:t>
            </a:r>
          </a:p>
        </p:txBody>
      </p:sp>
      <p:graphicFrame>
        <p:nvGraphicFramePr>
          <p:cNvPr id="23" name="Chart 22">
            <a:extLst>
              <a:ext uri="{FF2B5EF4-FFF2-40B4-BE49-F238E27FC236}">
                <a16:creationId xmlns:a16="http://schemas.microsoft.com/office/drawing/2014/main" id="{D7FAF1FB-23F0-4759-B044-FB7547687203}"/>
              </a:ext>
            </a:extLst>
          </p:cNvPr>
          <p:cNvGraphicFramePr/>
          <p:nvPr>
            <p:extLst>
              <p:ext uri="{D42A27DB-BD31-4B8C-83A1-F6EECF244321}">
                <p14:modId xmlns:p14="http://schemas.microsoft.com/office/powerpoint/2010/main" val="1826256017"/>
              </p:ext>
            </p:extLst>
          </p:nvPr>
        </p:nvGraphicFramePr>
        <p:xfrm>
          <a:off x="4629599" y="1189516"/>
          <a:ext cx="4371720" cy="3058972"/>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6065E707-9804-4319-8319-3D279BB8C0EE}"/>
              </a:ext>
            </a:extLst>
          </p:cNvPr>
          <p:cNvSpPr txBox="1"/>
          <p:nvPr/>
        </p:nvSpPr>
        <p:spPr>
          <a:xfrm>
            <a:off x="5323216" y="3626983"/>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n=12</a:t>
            </a:r>
          </a:p>
        </p:txBody>
      </p:sp>
      <p:sp>
        <p:nvSpPr>
          <p:cNvPr id="25" name="TextBox 24">
            <a:extLst>
              <a:ext uri="{FF2B5EF4-FFF2-40B4-BE49-F238E27FC236}">
                <a16:creationId xmlns:a16="http://schemas.microsoft.com/office/drawing/2014/main" id="{23460950-A0B8-4566-9496-3EC65AB7D81F}"/>
              </a:ext>
            </a:extLst>
          </p:cNvPr>
          <p:cNvSpPr txBox="1"/>
          <p:nvPr/>
        </p:nvSpPr>
        <p:spPr>
          <a:xfrm>
            <a:off x="5761473" y="3626983"/>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n=14</a:t>
            </a:r>
          </a:p>
        </p:txBody>
      </p:sp>
      <p:sp>
        <p:nvSpPr>
          <p:cNvPr id="26" name="TextBox 25">
            <a:extLst>
              <a:ext uri="{FF2B5EF4-FFF2-40B4-BE49-F238E27FC236}">
                <a16:creationId xmlns:a16="http://schemas.microsoft.com/office/drawing/2014/main" id="{2EC10AE6-596E-425A-9CC0-9DB034D7B506}"/>
              </a:ext>
            </a:extLst>
          </p:cNvPr>
          <p:cNvSpPr txBox="1"/>
          <p:nvPr/>
        </p:nvSpPr>
        <p:spPr>
          <a:xfrm>
            <a:off x="6591702" y="3626983"/>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n=18</a:t>
            </a:r>
          </a:p>
        </p:txBody>
      </p:sp>
      <p:sp>
        <p:nvSpPr>
          <p:cNvPr id="27" name="TextBox 26">
            <a:extLst>
              <a:ext uri="{FF2B5EF4-FFF2-40B4-BE49-F238E27FC236}">
                <a16:creationId xmlns:a16="http://schemas.microsoft.com/office/drawing/2014/main" id="{0FB7356A-846D-42E2-8251-1B1D34FCA8E0}"/>
              </a:ext>
            </a:extLst>
          </p:cNvPr>
          <p:cNvSpPr txBox="1"/>
          <p:nvPr/>
        </p:nvSpPr>
        <p:spPr>
          <a:xfrm>
            <a:off x="7023511" y="3626983"/>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n=14</a:t>
            </a:r>
          </a:p>
        </p:txBody>
      </p:sp>
      <p:sp>
        <p:nvSpPr>
          <p:cNvPr id="28" name="TextBox 27">
            <a:extLst>
              <a:ext uri="{FF2B5EF4-FFF2-40B4-BE49-F238E27FC236}">
                <a16:creationId xmlns:a16="http://schemas.microsoft.com/office/drawing/2014/main" id="{8E7396A4-ADB8-4D68-84A5-2F970EA83760}"/>
              </a:ext>
            </a:extLst>
          </p:cNvPr>
          <p:cNvSpPr txBox="1"/>
          <p:nvPr/>
        </p:nvSpPr>
        <p:spPr>
          <a:xfrm>
            <a:off x="7818013" y="3626983"/>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mj-lt"/>
                <a:ea typeface="MS PGothic" pitchFamily="34" charset="-128"/>
                <a:cs typeface="+mn-cs"/>
              </a:rPr>
              <a:t>n=30</a:t>
            </a:r>
          </a:p>
        </p:txBody>
      </p:sp>
      <p:sp>
        <p:nvSpPr>
          <p:cNvPr id="29" name="TextBox 28">
            <a:extLst>
              <a:ext uri="{FF2B5EF4-FFF2-40B4-BE49-F238E27FC236}">
                <a16:creationId xmlns:a16="http://schemas.microsoft.com/office/drawing/2014/main" id="{1103EBFC-2B57-4123-9334-1184A56B8C98}"/>
              </a:ext>
            </a:extLst>
          </p:cNvPr>
          <p:cNvSpPr txBox="1"/>
          <p:nvPr/>
        </p:nvSpPr>
        <p:spPr>
          <a:xfrm>
            <a:off x="8285550" y="3626983"/>
            <a:ext cx="395238"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mj-lt"/>
                <a:ea typeface="MS PGothic" pitchFamily="34" charset="-128"/>
                <a:cs typeface="+mn-cs"/>
              </a:rPr>
              <a:t>n=28</a:t>
            </a:r>
          </a:p>
        </p:txBody>
      </p:sp>
      <p:sp>
        <p:nvSpPr>
          <p:cNvPr id="34" name="TextBox 1">
            <a:extLst>
              <a:ext uri="{FF2B5EF4-FFF2-40B4-BE49-F238E27FC236}">
                <a16:creationId xmlns:a16="http://schemas.microsoft.com/office/drawing/2014/main" id="{18092539-1E1D-45D4-ABEE-34E44D4D7306}"/>
              </a:ext>
            </a:extLst>
          </p:cNvPr>
          <p:cNvSpPr txBox="1"/>
          <p:nvPr/>
        </p:nvSpPr>
        <p:spPr>
          <a:xfrm>
            <a:off x="5354231" y="1634404"/>
            <a:ext cx="611562" cy="20538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P=0.076</a:t>
            </a:r>
            <a:endParaRPr kumimoji="0" lang="en-CA" sz="900" b="0" i="0" u="none" strike="noStrike" kern="1200" cap="none" spc="0" normalizeH="0" baseline="0" noProof="0">
              <a:ln>
                <a:noFill/>
              </a:ln>
              <a:solidFill>
                <a:srgbClr val="000000"/>
              </a:solidFill>
              <a:effectLst/>
              <a:uLnTx/>
              <a:uFillTx/>
              <a:latin typeface="+mj-lt"/>
              <a:ea typeface="+mn-ea"/>
              <a:cs typeface="+mn-cs"/>
            </a:endParaRPr>
          </a:p>
        </p:txBody>
      </p:sp>
      <p:sp>
        <p:nvSpPr>
          <p:cNvPr id="35" name="TextBox 1">
            <a:extLst>
              <a:ext uri="{FF2B5EF4-FFF2-40B4-BE49-F238E27FC236}">
                <a16:creationId xmlns:a16="http://schemas.microsoft.com/office/drawing/2014/main" id="{0A04D374-FFC1-40B4-8D65-D112679A2F00}"/>
              </a:ext>
            </a:extLst>
          </p:cNvPr>
          <p:cNvSpPr txBox="1"/>
          <p:nvPr/>
        </p:nvSpPr>
        <p:spPr>
          <a:xfrm>
            <a:off x="6690425" y="1634404"/>
            <a:ext cx="611562" cy="20538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P=0.209</a:t>
            </a:r>
            <a:endParaRPr kumimoji="0" lang="en-CA" sz="900" b="0" i="0" u="none" strike="noStrike" kern="1200" cap="none" spc="0" normalizeH="0" baseline="0" noProof="0">
              <a:ln>
                <a:noFill/>
              </a:ln>
              <a:solidFill>
                <a:srgbClr val="000000"/>
              </a:solidFill>
              <a:effectLst/>
              <a:uLnTx/>
              <a:uFillTx/>
              <a:latin typeface="+mj-lt"/>
              <a:ea typeface="+mn-ea"/>
              <a:cs typeface="+mn-cs"/>
            </a:endParaRPr>
          </a:p>
        </p:txBody>
      </p:sp>
      <p:sp>
        <p:nvSpPr>
          <p:cNvPr id="36" name="TextBox 1">
            <a:extLst>
              <a:ext uri="{FF2B5EF4-FFF2-40B4-BE49-F238E27FC236}">
                <a16:creationId xmlns:a16="http://schemas.microsoft.com/office/drawing/2014/main" id="{CB15674B-FB18-4E70-8C49-E085C7E65BE4}"/>
              </a:ext>
            </a:extLst>
          </p:cNvPr>
          <p:cNvSpPr txBox="1"/>
          <p:nvPr/>
        </p:nvSpPr>
        <p:spPr>
          <a:xfrm>
            <a:off x="7948212" y="1634404"/>
            <a:ext cx="611562" cy="20538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n-ea"/>
                <a:cs typeface="+mn-cs"/>
              </a:rPr>
              <a:t>P=0.035</a:t>
            </a:r>
            <a:endParaRPr kumimoji="0" lang="en-CA" sz="900" b="0" i="0" u="none" strike="noStrike" kern="1200" cap="none" spc="0" normalizeH="0" baseline="0" noProof="0">
              <a:ln>
                <a:noFill/>
              </a:ln>
              <a:solidFill>
                <a:srgbClr val="000000"/>
              </a:solidFill>
              <a:effectLst/>
              <a:uLnTx/>
              <a:uFillTx/>
              <a:latin typeface="+mj-lt"/>
              <a:ea typeface="+mn-ea"/>
              <a:cs typeface="+mn-cs"/>
            </a:endParaRPr>
          </a:p>
        </p:txBody>
      </p:sp>
      <p:sp>
        <p:nvSpPr>
          <p:cNvPr id="40" name="Freeform: Shape 39">
            <a:extLst>
              <a:ext uri="{FF2B5EF4-FFF2-40B4-BE49-F238E27FC236}">
                <a16:creationId xmlns:a16="http://schemas.microsoft.com/office/drawing/2014/main" id="{E8001AF0-CC57-44DF-A93C-24E44D8C0A9C}"/>
              </a:ext>
            </a:extLst>
          </p:cNvPr>
          <p:cNvSpPr/>
          <p:nvPr/>
        </p:nvSpPr>
        <p:spPr>
          <a:xfrm>
            <a:off x="5422677" y="1821408"/>
            <a:ext cx="516530" cy="1131585"/>
          </a:xfrm>
          <a:custGeom>
            <a:avLst/>
            <a:gdLst>
              <a:gd name="connsiteX0" fmla="*/ 0 w 641350"/>
              <a:gd name="connsiteY0" fmla="*/ 241300 h 1333500"/>
              <a:gd name="connsiteX1" fmla="*/ 0 w 641350"/>
              <a:gd name="connsiteY1" fmla="*/ 0 h 1333500"/>
              <a:gd name="connsiteX2" fmla="*/ 641350 w 641350"/>
              <a:gd name="connsiteY2" fmla="*/ 0 h 1333500"/>
              <a:gd name="connsiteX3" fmla="*/ 641350 w 641350"/>
              <a:gd name="connsiteY3" fmla="*/ 1333500 h 1333500"/>
              <a:gd name="connsiteX0" fmla="*/ 0 w 643731"/>
              <a:gd name="connsiteY0" fmla="*/ 369888 h 1333500"/>
              <a:gd name="connsiteX1" fmla="*/ 2381 w 643731"/>
              <a:gd name="connsiteY1" fmla="*/ 0 h 1333500"/>
              <a:gd name="connsiteX2" fmla="*/ 643731 w 643731"/>
              <a:gd name="connsiteY2" fmla="*/ 0 h 1333500"/>
              <a:gd name="connsiteX3" fmla="*/ 643731 w 643731"/>
              <a:gd name="connsiteY3" fmla="*/ 1333500 h 1333500"/>
              <a:gd name="connsiteX0" fmla="*/ 0 w 643731"/>
              <a:gd name="connsiteY0" fmla="*/ 369888 h 1407319"/>
              <a:gd name="connsiteX1" fmla="*/ 2381 w 643731"/>
              <a:gd name="connsiteY1" fmla="*/ 0 h 1407319"/>
              <a:gd name="connsiteX2" fmla="*/ 643731 w 643731"/>
              <a:gd name="connsiteY2" fmla="*/ 0 h 1407319"/>
              <a:gd name="connsiteX3" fmla="*/ 643731 w 643731"/>
              <a:gd name="connsiteY3" fmla="*/ 1407319 h 1407319"/>
            </a:gdLst>
            <a:ahLst/>
            <a:cxnLst>
              <a:cxn ang="0">
                <a:pos x="connsiteX0" y="connsiteY0"/>
              </a:cxn>
              <a:cxn ang="0">
                <a:pos x="connsiteX1" y="connsiteY1"/>
              </a:cxn>
              <a:cxn ang="0">
                <a:pos x="connsiteX2" y="connsiteY2"/>
              </a:cxn>
              <a:cxn ang="0">
                <a:pos x="connsiteX3" y="connsiteY3"/>
              </a:cxn>
            </a:cxnLst>
            <a:rect l="l" t="t" r="r" b="b"/>
            <a:pathLst>
              <a:path w="643731" h="1407319">
                <a:moveTo>
                  <a:pt x="0" y="369888"/>
                </a:moveTo>
                <a:cubicBezTo>
                  <a:pt x="794" y="246592"/>
                  <a:pt x="1587" y="123296"/>
                  <a:pt x="2381" y="0"/>
                </a:cubicBezTo>
                <a:lnTo>
                  <a:pt x="643731" y="0"/>
                </a:lnTo>
                <a:lnTo>
                  <a:pt x="643731" y="1407319"/>
                </a:lnTo>
              </a:path>
            </a:pathLst>
          </a:custGeom>
          <a:noFill/>
          <a:ln>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j-lt"/>
              <a:ea typeface="ＭＳ Ｐゴシック" pitchFamily="-109" charset="-128"/>
              <a:cs typeface="ＭＳ Ｐゴシック" pitchFamily="-109" charset="-128"/>
            </a:endParaRPr>
          </a:p>
        </p:txBody>
      </p:sp>
      <p:sp>
        <p:nvSpPr>
          <p:cNvPr id="41" name="Freeform: Shape 40">
            <a:extLst>
              <a:ext uri="{FF2B5EF4-FFF2-40B4-BE49-F238E27FC236}">
                <a16:creationId xmlns:a16="http://schemas.microsoft.com/office/drawing/2014/main" id="{CB309643-F275-41A5-9D83-9D6EAB325BC6}"/>
              </a:ext>
            </a:extLst>
          </p:cNvPr>
          <p:cNvSpPr/>
          <p:nvPr/>
        </p:nvSpPr>
        <p:spPr>
          <a:xfrm>
            <a:off x="6735393" y="1821408"/>
            <a:ext cx="519078" cy="1046700"/>
          </a:xfrm>
          <a:custGeom>
            <a:avLst/>
            <a:gdLst>
              <a:gd name="connsiteX0" fmla="*/ 0 w 641350"/>
              <a:gd name="connsiteY0" fmla="*/ 241300 h 1333500"/>
              <a:gd name="connsiteX1" fmla="*/ 0 w 641350"/>
              <a:gd name="connsiteY1" fmla="*/ 0 h 1333500"/>
              <a:gd name="connsiteX2" fmla="*/ 641350 w 641350"/>
              <a:gd name="connsiteY2" fmla="*/ 0 h 1333500"/>
              <a:gd name="connsiteX3" fmla="*/ 641350 w 641350"/>
              <a:gd name="connsiteY3" fmla="*/ 1333500 h 1333500"/>
              <a:gd name="connsiteX0" fmla="*/ 0 w 643731"/>
              <a:gd name="connsiteY0" fmla="*/ 407149 h 1333500"/>
              <a:gd name="connsiteX1" fmla="*/ 2381 w 643731"/>
              <a:gd name="connsiteY1" fmla="*/ 0 h 1333500"/>
              <a:gd name="connsiteX2" fmla="*/ 643731 w 643731"/>
              <a:gd name="connsiteY2" fmla="*/ 0 h 1333500"/>
              <a:gd name="connsiteX3" fmla="*/ 643731 w 643731"/>
              <a:gd name="connsiteY3" fmla="*/ 1333500 h 1333500"/>
              <a:gd name="connsiteX0" fmla="*/ 0 w 646906"/>
              <a:gd name="connsiteY0" fmla="*/ 698643 h 1333500"/>
              <a:gd name="connsiteX1" fmla="*/ 5556 w 646906"/>
              <a:gd name="connsiteY1" fmla="*/ 0 h 1333500"/>
              <a:gd name="connsiteX2" fmla="*/ 646906 w 646906"/>
              <a:gd name="connsiteY2" fmla="*/ 0 h 1333500"/>
              <a:gd name="connsiteX3" fmla="*/ 646906 w 646906"/>
              <a:gd name="connsiteY3" fmla="*/ 1333500 h 1333500"/>
              <a:gd name="connsiteX0" fmla="*/ 0 w 646906"/>
              <a:gd name="connsiteY0" fmla="*/ 698643 h 1373706"/>
              <a:gd name="connsiteX1" fmla="*/ 5556 w 646906"/>
              <a:gd name="connsiteY1" fmla="*/ 0 h 1373706"/>
              <a:gd name="connsiteX2" fmla="*/ 646906 w 646906"/>
              <a:gd name="connsiteY2" fmla="*/ 0 h 1373706"/>
              <a:gd name="connsiteX3" fmla="*/ 646906 w 646906"/>
              <a:gd name="connsiteY3" fmla="*/ 1373706 h 1373706"/>
            </a:gdLst>
            <a:ahLst/>
            <a:cxnLst>
              <a:cxn ang="0">
                <a:pos x="connsiteX0" y="connsiteY0"/>
              </a:cxn>
              <a:cxn ang="0">
                <a:pos x="connsiteX1" y="connsiteY1"/>
              </a:cxn>
              <a:cxn ang="0">
                <a:pos x="connsiteX2" y="connsiteY2"/>
              </a:cxn>
              <a:cxn ang="0">
                <a:pos x="connsiteX3" y="connsiteY3"/>
              </a:cxn>
            </a:cxnLst>
            <a:rect l="l" t="t" r="r" b="b"/>
            <a:pathLst>
              <a:path w="646906" h="1373706">
                <a:moveTo>
                  <a:pt x="0" y="698643"/>
                </a:moveTo>
                <a:cubicBezTo>
                  <a:pt x="794" y="562927"/>
                  <a:pt x="4762" y="135716"/>
                  <a:pt x="5556" y="0"/>
                </a:cubicBezTo>
                <a:lnTo>
                  <a:pt x="646906" y="0"/>
                </a:lnTo>
                <a:lnTo>
                  <a:pt x="646906" y="1373706"/>
                </a:lnTo>
              </a:path>
            </a:pathLst>
          </a:custGeom>
          <a:noFill/>
          <a:ln>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j-lt"/>
              <a:ea typeface="ＭＳ Ｐゴシック" pitchFamily="-109" charset="-128"/>
              <a:cs typeface="ＭＳ Ｐゴシック" pitchFamily="-109" charset="-128"/>
            </a:endParaRPr>
          </a:p>
        </p:txBody>
      </p:sp>
      <p:sp>
        <p:nvSpPr>
          <p:cNvPr id="42" name="Freeform: Shape 41">
            <a:extLst>
              <a:ext uri="{FF2B5EF4-FFF2-40B4-BE49-F238E27FC236}">
                <a16:creationId xmlns:a16="http://schemas.microsoft.com/office/drawing/2014/main" id="{60235367-D12F-4D54-91DF-C535CC6F3BB8}"/>
              </a:ext>
            </a:extLst>
          </p:cNvPr>
          <p:cNvSpPr/>
          <p:nvPr/>
        </p:nvSpPr>
        <p:spPr>
          <a:xfrm>
            <a:off x="7993178" y="1821408"/>
            <a:ext cx="519079" cy="1072229"/>
          </a:xfrm>
          <a:custGeom>
            <a:avLst/>
            <a:gdLst>
              <a:gd name="connsiteX0" fmla="*/ 0 w 641350"/>
              <a:gd name="connsiteY0" fmla="*/ 241300 h 1333500"/>
              <a:gd name="connsiteX1" fmla="*/ 0 w 641350"/>
              <a:gd name="connsiteY1" fmla="*/ 0 h 1333500"/>
              <a:gd name="connsiteX2" fmla="*/ 641350 w 641350"/>
              <a:gd name="connsiteY2" fmla="*/ 0 h 1333500"/>
              <a:gd name="connsiteX3" fmla="*/ 641350 w 641350"/>
              <a:gd name="connsiteY3" fmla="*/ 1333500 h 1333500"/>
              <a:gd name="connsiteX0" fmla="*/ 0 w 643732"/>
              <a:gd name="connsiteY0" fmla="*/ 372269 h 1333500"/>
              <a:gd name="connsiteX1" fmla="*/ 2382 w 643732"/>
              <a:gd name="connsiteY1" fmla="*/ 0 h 1333500"/>
              <a:gd name="connsiteX2" fmla="*/ 643732 w 643732"/>
              <a:gd name="connsiteY2" fmla="*/ 0 h 1333500"/>
              <a:gd name="connsiteX3" fmla="*/ 643732 w 643732"/>
              <a:gd name="connsiteY3" fmla="*/ 1333500 h 1333500"/>
              <a:gd name="connsiteX0" fmla="*/ 0 w 646907"/>
              <a:gd name="connsiteY0" fmla="*/ 619919 h 1333500"/>
              <a:gd name="connsiteX1" fmla="*/ 5557 w 646907"/>
              <a:gd name="connsiteY1" fmla="*/ 0 h 1333500"/>
              <a:gd name="connsiteX2" fmla="*/ 646907 w 646907"/>
              <a:gd name="connsiteY2" fmla="*/ 0 h 1333500"/>
              <a:gd name="connsiteX3" fmla="*/ 646907 w 646907"/>
              <a:gd name="connsiteY3" fmla="*/ 1333500 h 1333500"/>
            </a:gdLst>
            <a:ahLst/>
            <a:cxnLst>
              <a:cxn ang="0">
                <a:pos x="connsiteX0" y="connsiteY0"/>
              </a:cxn>
              <a:cxn ang="0">
                <a:pos x="connsiteX1" y="connsiteY1"/>
              </a:cxn>
              <a:cxn ang="0">
                <a:pos x="connsiteX2" y="connsiteY2"/>
              </a:cxn>
              <a:cxn ang="0">
                <a:pos x="connsiteX3" y="connsiteY3"/>
              </a:cxn>
            </a:cxnLst>
            <a:rect l="l" t="t" r="r" b="b"/>
            <a:pathLst>
              <a:path w="646907" h="1333500">
                <a:moveTo>
                  <a:pt x="0" y="619919"/>
                </a:moveTo>
                <a:cubicBezTo>
                  <a:pt x="1852" y="413279"/>
                  <a:pt x="3705" y="206640"/>
                  <a:pt x="5557" y="0"/>
                </a:cubicBezTo>
                <a:lnTo>
                  <a:pt x="646907" y="0"/>
                </a:lnTo>
                <a:lnTo>
                  <a:pt x="646907" y="1333500"/>
                </a:lnTo>
              </a:path>
            </a:pathLst>
          </a:custGeom>
          <a:noFill/>
          <a:ln>
            <a:solidFill>
              <a:schemeClr val="tx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j-lt"/>
              <a:ea typeface="ＭＳ Ｐゴシック" pitchFamily="-109" charset="-128"/>
              <a:cs typeface="ＭＳ Ｐゴシック" pitchFamily="-109" charset="-128"/>
            </a:endParaRPr>
          </a:p>
        </p:txBody>
      </p:sp>
      <p:sp>
        <p:nvSpPr>
          <p:cNvPr id="51" name="TextBox 50">
            <a:extLst>
              <a:ext uri="{FF2B5EF4-FFF2-40B4-BE49-F238E27FC236}">
                <a16:creationId xmlns:a16="http://schemas.microsoft.com/office/drawing/2014/main" id="{A4566F34-B5D8-474C-9046-BA485A27ECD4}"/>
              </a:ext>
            </a:extLst>
          </p:cNvPr>
          <p:cNvSpPr txBox="1"/>
          <p:nvPr/>
        </p:nvSpPr>
        <p:spPr>
          <a:xfrm>
            <a:off x="5243793" y="4202151"/>
            <a:ext cx="395239"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n=49</a:t>
            </a:r>
          </a:p>
        </p:txBody>
      </p:sp>
      <p:sp>
        <p:nvSpPr>
          <p:cNvPr id="52" name="TextBox 51">
            <a:extLst>
              <a:ext uri="{FF2B5EF4-FFF2-40B4-BE49-F238E27FC236}">
                <a16:creationId xmlns:a16="http://schemas.microsoft.com/office/drawing/2014/main" id="{7EB19F51-CCF5-4D4A-A726-481399D08030}"/>
              </a:ext>
            </a:extLst>
          </p:cNvPr>
          <p:cNvSpPr txBox="1"/>
          <p:nvPr/>
        </p:nvSpPr>
        <p:spPr>
          <a:xfrm>
            <a:off x="5711331" y="4202151"/>
            <a:ext cx="395239"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n=107</a:t>
            </a:r>
          </a:p>
        </p:txBody>
      </p:sp>
      <p:sp>
        <p:nvSpPr>
          <p:cNvPr id="53" name="TextBox 52">
            <a:extLst>
              <a:ext uri="{FF2B5EF4-FFF2-40B4-BE49-F238E27FC236}">
                <a16:creationId xmlns:a16="http://schemas.microsoft.com/office/drawing/2014/main" id="{D0B7AB99-BFB9-4AA3-A533-C5F209D0CB7C}"/>
              </a:ext>
            </a:extLst>
          </p:cNvPr>
          <p:cNvSpPr txBox="1"/>
          <p:nvPr/>
        </p:nvSpPr>
        <p:spPr>
          <a:xfrm>
            <a:off x="6533136" y="4202151"/>
            <a:ext cx="395239"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n=85</a:t>
            </a:r>
          </a:p>
        </p:txBody>
      </p:sp>
      <p:sp>
        <p:nvSpPr>
          <p:cNvPr id="54" name="TextBox 53">
            <a:extLst>
              <a:ext uri="{FF2B5EF4-FFF2-40B4-BE49-F238E27FC236}">
                <a16:creationId xmlns:a16="http://schemas.microsoft.com/office/drawing/2014/main" id="{3E15BC69-C5D5-48D2-936F-4CFC52D945B8}"/>
              </a:ext>
            </a:extLst>
          </p:cNvPr>
          <p:cNvSpPr txBox="1"/>
          <p:nvPr/>
        </p:nvSpPr>
        <p:spPr>
          <a:xfrm>
            <a:off x="7000674" y="4202151"/>
            <a:ext cx="395239"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n=99</a:t>
            </a:r>
          </a:p>
        </p:txBody>
      </p:sp>
      <p:sp>
        <p:nvSpPr>
          <p:cNvPr id="55" name="TextBox 54">
            <a:extLst>
              <a:ext uri="{FF2B5EF4-FFF2-40B4-BE49-F238E27FC236}">
                <a16:creationId xmlns:a16="http://schemas.microsoft.com/office/drawing/2014/main" id="{7E199552-B232-4907-AAA0-7FF351C11B82}"/>
              </a:ext>
            </a:extLst>
          </p:cNvPr>
          <p:cNvSpPr txBox="1"/>
          <p:nvPr/>
        </p:nvSpPr>
        <p:spPr>
          <a:xfrm>
            <a:off x="7822480" y="4202151"/>
            <a:ext cx="395239"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n=134</a:t>
            </a:r>
          </a:p>
        </p:txBody>
      </p:sp>
      <p:sp>
        <p:nvSpPr>
          <p:cNvPr id="56" name="TextBox 55">
            <a:extLst>
              <a:ext uri="{FF2B5EF4-FFF2-40B4-BE49-F238E27FC236}">
                <a16:creationId xmlns:a16="http://schemas.microsoft.com/office/drawing/2014/main" id="{7F5F7C04-8C4C-498F-825B-1580CFB67022}"/>
              </a:ext>
            </a:extLst>
          </p:cNvPr>
          <p:cNvSpPr txBox="1"/>
          <p:nvPr/>
        </p:nvSpPr>
        <p:spPr>
          <a:xfrm>
            <a:off x="8290018" y="4202151"/>
            <a:ext cx="395239" cy="230832"/>
          </a:xfrm>
          <a:prstGeom prst="rect">
            <a:avLst/>
          </a:prstGeom>
          <a:noFill/>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j-lt"/>
                <a:ea typeface="MS PGothic" pitchFamily="34" charset="-128"/>
                <a:cs typeface="+mn-cs"/>
              </a:rPr>
              <a:t>n=206</a:t>
            </a:r>
          </a:p>
        </p:txBody>
      </p:sp>
      <p:sp>
        <p:nvSpPr>
          <p:cNvPr id="5" name="Title 4">
            <a:extLst>
              <a:ext uri="{FF2B5EF4-FFF2-40B4-BE49-F238E27FC236}">
                <a16:creationId xmlns:a16="http://schemas.microsoft.com/office/drawing/2014/main" id="{45E79A37-456D-EE5D-CCFF-AED27F9F3EB7}"/>
              </a:ext>
            </a:extLst>
          </p:cNvPr>
          <p:cNvSpPr>
            <a:spLocks noGrp="1"/>
          </p:cNvSpPr>
          <p:nvPr>
            <p:ph type="title"/>
          </p:nvPr>
        </p:nvSpPr>
        <p:spPr>
          <a:xfrm>
            <a:off x="547077" y="233026"/>
            <a:ext cx="7589847" cy="497957"/>
          </a:xfrm>
        </p:spPr>
        <p:txBody>
          <a:bodyPr/>
          <a:lstStyle/>
          <a:p>
            <a:r>
              <a:rPr lang="en-US"/>
              <a:t>Fewer Medical Interventions and Emergency Department Visits</a:t>
            </a:r>
            <a:br>
              <a:rPr lang="en-US"/>
            </a:br>
            <a:r>
              <a:rPr lang="en-US" sz="1800"/>
              <a:t>RAPID &amp; NODE-301 Studies</a:t>
            </a:r>
          </a:p>
        </p:txBody>
      </p:sp>
      <p:sp>
        <p:nvSpPr>
          <p:cNvPr id="2" name="Content Placeholder 10">
            <a:extLst>
              <a:ext uri="{FF2B5EF4-FFF2-40B4-BE49-F238E27FC236}">
                <a16:creationId xmlns:a16="http://schemas.microsoft.com/office/drawing/2014/main" id="{9580B642-F279-58D7-C8A4-D4F2718E9938}"/>
              </a:ext>
            </a:extLst>
          </p:cNvPr>
          <p:cNvSpPr>
            <a:spLocks noGrp="1"/>
          </p:cNvSpPr>
          <p:nvPr>
            <p:ph type="body" sz="quarter" idx="13"/>
          </p:nvPr>
        </p:nvSpPr>
        <p:spPr>
          <a:xfrm>
            <a:off x="507802" y="4367882"/>
            <a:ext cx="8128396" cy="407767"/>
          </a:xfrm>
        </p:spPr>
        <p:txBody>
          <a:bodyPr/>
          <a:lstStyle/>
          <a:p>
            <a:r>
              <a:rPr lang="en-US">
                <a:solidFill>
                  <a:schemeClr val="bg1">
                    <a:lumMod val="50000"/>
                  </a:schemeClr>
                </a:solidFill>
              </a:rPr>
              <a:t>Pooling of data and analyses were prespecified in RAPID statistical analysis plan.  Statistical analyses performed by Chi-square test for each study data set and pooled data set.  </a:t>
            </a:r>
            <a:r>
              <a:rPr lang="en-US">
                <a:solidFill>
                  <a:schemeClr val="tx1">
                    <a:lumMod val="50000"/>
                    <a:lumOff val="50000"/>
                  </a:schemeClr>
                </a:solidFill>
              </a:rPr>
              <a:t>Sources: </a:t>
            </a:r>
            <a:r>
              <a:rPr lang="en-US">
                <a:solidFill>
                  <a:schemeClr val="bg1">
                    <a:lumMod val="50000"/>
                  </a:schemeClr>
                </a:solidFill>
                <a:latin typeface="+mj-lt"/>
                <a:cs typeface="Arial"/>
              </a:rPr>
              <a:t>American Heart Association Scientific Sessions, Late-Breaking Clinical Trial Presentation (Nov. 2022); International Society for Pharmacoeconomics and Outcomes Research</a:t>
            </a:r>
            <a:r>
              <a:rPr lang="en-US">
                <a:solidFill>
                  <a:schemeClr val="tx1">
                    <a:lumMod val="50000"/>
                    <a:lumOff val="50000"/>
                  </a:schemeClr>
                </a:solidFill>
                <a:latin typeface="+mj-lt"/>
                <a:cs typeface="Arial"/>
              </a:rPr>
              <a:t> (ISPOR) Presentation (May 2023)</a:t>
            </a:r>
            <a:endParaRPr lang="en-US">
              <a:solidFill>
                <a:schemeClr val="bg1">
                  <a:lumMod val="50000"/>
                </a:schemeClr>
              </a:solidFill>
              <a:latin typeface="+mj-lt"/>
              <a:cs typeface="Arial"/>
            </a:endParaRPr>
          </a:p>
        </p:txBody>
      </p:sp>
      <p:sp>
        <p:nvSpPr>
          <p:cNvPr id="4" name="Slide Number Placeholder 3">
            <a:extLst>
              <a:ext uri="{FF2B5EF4-FFF2-40B4-BE49-F238E27FC236}">
                <a16:creationId xmlns:a16="http://schemas.microsoft.com/office/drawing/2014/main" id="{4C61F80B-5866-8422-7D5D-27675F0A8C46}"/>
              </a:ext>
            </a:extLst>
          </p:cNvPr>
          <p:cNvSpPr>
            <a:spLocks noGrp="1"/>
          </p:cNvSpPr>
          <p:nvPr>
            <p:ph type="sldNum" sz="quarter" idx="4"/>
          </p:nvPr>
        </p:nvSpPr>
        <p:spPr/>
        <p:txBody>
          <a:bodyPr/>
          <a:lstStyle/>
          <a:p>
            <a:pPr lvl="0"/>
            <a:fld id="{0E35BBB0-73A1-954D-9854-C6F827AED934}" type="slidenum">
              <a:rPr lang="en-US" noProof="0" smtClean="0"/>
              <a:pPr lvl="0"/>
              <a:t>20</a:t>
            </a:fld>
            <a:endParaRPr lang="en-US" noProof="0"/>
          </a:p>
        </p:txBody>
      </p:sp>
      <p:sp>
        <p:nvSpPr>
          <p:cNvPr id="3" name="Footer Placeholder 2">
            <a:extLst>
              <a:ext uri="{FF2B5EF4-FFF2-40B4-BE49-F238E27FC236}">
                <a16:creationId xmlns:a16="http://schemas.microsoft.com/office/drawing/2014/main" id="{D3981FD7-B326-CF4A-65DF-D14F4BC5FAF0}"/>
              </a:ext>
            </a:extLst>
          </p:cNvPr>
          <p:cNvSpPr>
            <a:spLocks noGrp="1"/>
          </p:cNvSpPr>
          <p:nvPr>
            <p:ph type="ftr" sz="quarter" idx="3"/>
          </p:nvPr>
        </p:nvSpPr>
        <p:spPr/>
        <p:txBody>
          <a:bodyPr/>
          <a:lstStyle/>
          <a:p>
            <a:r>
              <a:rPr lang="en-US" noProof="0">
                <a:latin typeface="Calibri"/>
                <a:cs typeface="Calibri"/>
              </a:rPr>
              <a:t>Milestone Corporate Overview</a:t>
            </a:r>
            <a:endParaRPr lang="en-US" noProof="0"/>
          </a:p>
        </p:txBody>
      </p:sp>
      <p:sp>
        <p:nvSpPr>
          <p:cNvPr id="7" name="Arrow: Down 6">
            <a:extLst>
              <a:ext uri="{FF2B5EF4-FFF2-40B4-BE49-F238E27FC236}">
                <a16:creationId xmlns:a16="http://schemas.microsoft.com/office/drawing/2014/main" id="{F8497583-42BE-7D49-7D31-50C9AE031750}"/>
              </a:ext>
            </a:extLst>
          </p:cNvPr>
          <p:cNvSpPr/>
          <p:nvPr/>
        </p:nvSpPr>
        <p:spPr>
          <a:xfrm>
            <a:off x="3708405" y="2297494"/>
            <a:ext cx="491318" cy="630561"/>
          </a:xfrm>
          <a:prstGeom prst="downArrow">
            <a:avLst>
              <a:gd name="adj1" fmla="val 68979"/>
              <a:gd name="adj2" fmla="val 50000"/>
            </a:avLst>
          </a:prstGeom>
          <a:solidFill>
            <a:schemeClr val="accent2"/>
          </a:solidFill>
          <a:ln>
            <a:solidFill>
              <a:schemeClr val="accent2"/>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0" tIns="91440" rIns="0" bIns="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j-lt"/>
                <a:ea typeface="+mn-ea"/>
                <a:cs typeface="Arial" panose="020B0604020202020204" pitchFamily="34" charset="0"/>
              </a:rPr>
              <a:t>43%</a:t>
            </a:r>
          </a:p>
        </p:txBody>
      </p:sp>
      <p:sp>
        <p:nvSpPr>
          <p:cNvPr id="8" name="Arrow: Down 7">
            <a:extLst>
              <a:ext uri="{FF2B5EF4-FFF2-40B4-BE49-F238E27FC236}">
                <a16:creationId xmlns:a16="http://schemas.microsoft.com/office/drawing/2014/main" id="{C102A87E-F302-65FA-5FC4-B54815F123F8}"/>
              </a:ext>
            </a:extLst>
          </p:cNvPr>
          <p:cNvSpPr/>
          <p:nvPr/>
        </p:nvSpPr>
        <p:spPr>
          <a:xfrm>
            <a:off x="8237164" y="2506461"/>
            <a:ext cx="491318" cy="407767"/>
          </a:xfrm>
          <a:prstGeom prst="downArrow">
            <a:avLst>
              <a:gd name="adj1" fmla="val 68979"/>
              <a:gd name="adj2" fmla="val 50000"/>
            </a:avLst>
          </a:prstGeom>
          <a:solidFill>
            <a:schemeClr val="accent2"/>
          </a:solidFill>
          <a:ln>
            <a:solidFill>
              <a:schemeClr val="accent2"/>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0" tIns="91440" rIns="0" bIns="0"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j-lt"/>
                <a:ea typeface="+mn-ea"/>
                <a:cs typeface="Arial" panose="020B0604020202020204" pitchFamily="34" charset="0"/>
              </a:rPr>
              <a:t>39%</a:t>
            </a:r>
          </a:p>
        </p:txBody>
      </p:sp>
      <p:grpSp>
        <p:nvGrpSpPr>
          <p:cNvPr id="59" name="Group 58">
            <a:extLst>
              <a:ext uri="{FF2B5EF4-FFF2-40B4-BE49-F238E27FC236}">
                <a16:creationId xmlns:a16="http://schemas.microsoft.com/office/drawing/2014/main" id="{63B0E120-8C4F-8C5C-D9DF-8CF8581E2043}"/>
              </a:ext>
            </a:extLst>
          </p:cNvPr>
          <p:cNvGrpSpPr/>
          <p:nvPr/>
        </p:nvGrpSpPr>
        <p:grpSpPr>
          <a:xfrm>
            <a:off x="3765821" y="700258"/>
            <a:ext cx="1465169" cy="261610"/>
            <a:chOff x="5702015" y="595029"/>
            <a:chExt cx="1465169" cy="261610"/>
          </a:xfrm>
        </p:grpSpPr>
        <p:sp>
          <p:nvSpPr>
            <p:cNvPr id="43" name="Rectangle 42">
              <a:extLst>
                <a:ext uri="{FF2B5EF4-FFF2-40B4-BE49-F238E27FC236}">
                  <a16:creationId xmlns:a16="http://schemas.microsoft.com/office/drawing/2014/main" id="{EB138104-49A0-BABD-F433-DF847FEB44ED}"/>
                </a:ext>
              </a:extLst>
            </p:cNvPr>
            <p:cNvSpPr/>
            <p:nvPr/>
          </p:nvSpPr>
          <p:spPr>
            <a:xfrm>
              <a:off x="5702015" y="659916"/>
              <a:ext cx="133342" cy="134933"/>
            </a:xfrm>
            <a:prstGeom prst="rect">
              <a:avLst/>
            </a:prstGeom>
            <a:solidFill>
              <a:schemeClr val="bg1">
                <a:lumMod val="5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22FC510-13DA-B6DB-E133-7BF368B79F70}"/>
                </a:ext>
              </a:extLst>
            </p:cNvPr>
            <p:cNvSpPr txBox="1"/>
            <p:nvPr/>
          </p:nvSpPr>
          <p:spPr>
            <a:xfrm>
              <a:off x="5793354" y="595029"/>
              <a:ext cx="633507" cy="261610"/>
            </a:xfrm>
            <a:prstGeom prst="rect">
              <a:avLst/>
            </a:prstGeom>
            <a:noFill/>
          </p:spPr>
          <p:txBody>
            <a:bodyPr wrap="none" rtlCol="0">
              <a:spAutoFit/>
            </a:bodyPr>
            <a:lstStyle/>
            <a:p>
              <a:r>
                <a:rPr lang="en-US" sz="1050">
                  <a:latin typeface="+mj-lt"/>
                </a:rPr>
                <a:t>Placebo</a:t>
              </a:r>
            </a:p>
          </p:txBody>
        </p:sp>
        <p:sp>
          <p:nvSpPr>
            <p:cNvPr id="57" name="Rectangle 56">
              <a:extLst>
                <a:ext uri="{FF2B5EF4-FFF2-40B4-BE49-F238E27FC236}">
                  <a16:creationId xmlns:a16="http://schemas.microsoft.com/office/drawing/2014/main" id="{1A62B25F-02F9-9134-B12D-A1986CB0E2E9}"/>
                </a:ext>
              </a:extLst>
            </p:cNvPr>
            <p:cNvSpPr/>
            <p:nvPr/>
          </p:nvSpPr>
          <p:spPr>
            <a:xfrm>
              <a:off x="6400660" y="659916"/>
              <a:ext cx="133342" cy="134933"/>
            </a:xfrm>
            <a:prstGeom prst="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D6443547-0513-61B7-5794-E5CF7509BE94}"/>
                </a:ext>
              </a:extLst>
            </p:cNvPr>
            <p:cNvSpPr txBox="1"/>
            <p:nvPr/>
          </p:nvSpPr>
          <p:spPr>
            <a:xfrm>
              <a:off x="6491999" y="595029"/>
              <a:ext cx="675185" cy="253916"/>
            </a:xfrm>
            <a:prstGeom prst="rect">
              <a:avLst/>
            </a:prstGeom>
            <a:noFill/>
          </p:spPr>
          <p:txBody>
            <a:bodyPr wrap="none" rtlCol="0">
              <a:spAutoFit/>
            </a:bodyPr>
            <a:lstStyle/>
            <a:p>
              <a:r>
                <a:rPr lang="en-US" sz="1050" err="1">
                  <a:latin typeface="+mj-lt"/>
                </a:rPr>
                <a:t>Etripamil</a:t>
              </a:r>
              <a:endParaRPr lang="en-US" sz="1050">
                <a:latin typeface="+mj-lt"/>
              </a:endParaRPr>
            </a:p>
          </p:txBody>
        </p:sp>
      </p:grpSp>
    </p:spTree>
    <p:extLst>
      <p:ext uri="{BB962C8B-B14F-4D97-AF65-F5344CB8AC3E}">
        <p14:creationId xmlns:p14="http://schemas.microsoft.com/office/powerpoint/2010/main" val="4048042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A96-7354-835F-555D-54D476363B57}"/>
              </a:ext>
            </a:extLst>
          </p:cNvPr>
          <p:cNvSpPr>
            <a:spLocks noGrp="1"/>
          </p:cNvSpPr>
          <p:nvPr>
            <p:ph type="title"/>
          </p:nvPr>
        </p:nvSpPr>
        <p:spPr>
          <a:xfrm>
            <a:off x="547077" y="233026"/>
            <a:ext cx="7589847" cy="497957"/>
          </a:xfrm>
        </p:spPr>
        <p:txBody>
          <a:bodyPr/>
          <a:lstStyle/>
          <a:p>
            <a:r>
              <a:rPr lang="en-US"/>
              <a:t>CARDAMYST Well-Tolerated with a Favorable Safety Profile</a:t>
            </a:r>
            <a:br>
              <a:rPr lang="en-US"/>
            </a:br>
            <a:r>
              <a:rPr lang="en-US" sz="1800">
                <a:latin typeface="Calibri"/>
                <a:cs typeface="Calibri"/>
              </a:rPr>
              <a:t>RAPID Study </a:t>
            </a:r>
            <a:r>
              <a:rPr lang="en-US" sz="1800">
                <a:latin typeface="+mj-lt"/>
                <a:cs typeface="Calibri"/>
              </a:rPr>
              <a:t>– </a:t>
            </a:r>
            <a:r>
              <a:rPr lang="en-US" sz="1800">
                <a:latin typeface="Calibri"/>
                <a:cs typeface="Calibri"/>
              </a:rPr>
              <a:t>Safety Events</a:t>
            </a:r>
            <a:endParaRPr lang="en-CA" sz="1800"/>
          </a:p>
        </p:txBody>
      </p:sp>
      <p:sp>
        <p:nvSpPr>
          <p:cNvPr id="4" name="Slide Number Placeholder 3">
            <a:extLst>
              <a:ext uri="{FF2B5EF4-FFF2-40B4-BE49-F238E27FC236}">
                <a16:creationId xmlns:a16="http://schemas.microsoft.com/office/drawing/2014/main" id="{36E1B407-BEAF-0B26-CD8E-3EDEECDF2627}"/>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814E7442-BD22-1F89-ECA9-B54F48007227}"/>
              </a:ext>
            </a:extLst>
          </p:cNvPr>
          <p:cNvSpPr>
            <a:spLocks noGrp="1"/>
          </p:cNvSpPr>
          <p:nvPr>
            <p:ph type="ftr" sz="quarter" idx="3"/>
          </p:nvPr>
        </p:nvSpPr>
        <p:spPr/>
        <p:txBody>
          <a:bodyPr/>
          <a:lstStyle/>
          <a:p>
            <a:pPr>
              <a:defRPr/>
            </a:pPr>
            <a:r>
              <a:rPr kumimoji="0" lang="en-US" sz="900" b="0" i="0" u="none" strike="noStrike" kern="1200" cap="none" spc="0" normalizeH="0" baseline="0" noProof="0">
                <a:ln>
                  <a:noFill/>
                </a:ln>
                <a:solidFill>
                  <a:srgbClr val="503291"/>
                </a:solidFill>
                <a:effectLst/>
                <a:uLnTx/>
                <a:uFillTx/>
                <a:latin typeface="Calibri"/>
                <a:cs typeface="Calibri"/>
              </a:rPr>
              <a:t>Milestone Corporate Overview</a:t>
            </a:r>
            <a:endParaRPr kumimoji="0" lang="en-US" sz="900" b="0" i="0" u="none" strike="noStrike" kern="1200" cap="none" spc="0" normalizeH="0" baseline="0" noProof="0">
              <a:ln>
                <a:noFill/>
              </a:ln>
              <a:solidFill>
                <a:srgbClr val="503291"/>
              </a:solidFill>
              <a:effectLst/>
              <a:uLnTx/>
              <a:uFillTx/>
              <a:latin typeface="Calibri" panose="020F0502020204030204" pitchFamily="34" charset="0"/>
              <a:cs typeface="Calibri" panose="020F0502020204030204" pitchFamily="34" charset="0"/>
            </a:endParaRPr>
          </a:p>
        </p:txBody>
      </p:sp>
      <p:sp>
        <p:nvSpPr>
          <p:cNvPr id="3" name="Text Placeholder 9">
            <a:extLst>
              <a:ext uri="{FF2B5EF4-FFF2-40B4-BE49-F238E27FC236}">
                <a16:creationId xmlns:a16="http://schemas.microsoft.com/office/drawing/2014/main" id="{2F5A9125-A177-6D90-06CE-9688A4446B2F}"/>
              </a:ext>
            </a:extLst>
          </p:cNvPr>
          <p:cNvSpPr txBox="1">
            <a:spLocks/>
          </p:cNvSpPr>
          <p:nvPr/>
        </p:nvSpPr>
        <p:spPr bwMode="auto">
          <a:xfrm>
            <a:off x="558530" y="4359501"/>
            <a:ext cx="8056359" cy="407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lnSpc>
                <a:spcPct val="104000"/>
              </a:lnSpc>
              <a:defRPr/>
            </a:pPr>
            <a:r>
              <a:rPr kumimoji="0" lang="en-US" sz="800" b="0" i="0" u="none" strike="noStrike" kern="1200" cap="none" spc="0" normalizeH="0" baseline="30000" noProof="0">
                <a:ln>
                  <a:noFill/>
                </a:ln>
                <a:solidFill>
                  <a:schemeClr val="bg1">
                    <a:lumMod val="50000"/>
                  </a:schemeClr>
                </a:solidFill>
                <a:effectLst/>
                <a:uLnTx/>
                <a:uFillTx/>
                <a:latin typeface="Calibri"/>
                <a:cs typeface="Arial"/>
              </a:rPr>
              <a:t>1 </a:t>
            </a:r>
            <a:r>
              <a:rPr lang="en-US">
                <a:solidFill>
                  <a:schemeClr val="bg1">
                    <a:lumMod val="50000"/>
                  </a:schemeClr>
                </a:solidFill>
                <a:latin typeface="Calibri"/>
                <a:cs typeface="Arial"/>
              </a:rPr>
              <a:t>R</a:t>
            </a:r>
            <a:r>
              <a:rPr kumimoji="0" lang="en-US" sz="800" b="0" i="0" u="none" strike="noStrike" kern="1200" cap="none" spc="0" normalizeH="0" baseline="0" noProof="0" err="1">
                <a:ln>
                  <a:noFill/>
                </a:ln>
                <a:solidFill>
                  <a:schemeClr val="bg1">
                    <a:lumMod val="50000"/>
                  </a:schemeClr>
                </a:solidFill>
                <a:effectLst/>
                <a:uLnTx/>
                <a:uFillTx/>
                <a:latin typeface="Calibri"/>
                <a:cs typeface="Arial"/>
              </a:rPr>
              <a:t>andomized</a:t>
            </a:r>
            <a:r>
              <a:rPr lang="en-US">
                <a:solidFill>
                  <a:schemeClr val="bg1">
                    <a:lumMod val="50000"/>
                  </a:schemeClr>
                </a:solidFill>
                <a:latin typeface="Calibri"/>
                <a:cs typeface="Arial"/>
              </a:rPr>
              <a:t>-</a:t>
            </a:r>
            <a:r>
              <a:rPr kumimoji="0" lang="en-US" sz="800" b="0" i="0" u="none" strike="noStrike" kern="1200" cap="none" spc="0" normalizeH="0" baseline="0" noProof="0">
                <a:ln>
                  <a:noFill/>
                </a:ln>
                <a:solidFill>
                  <a:schemeClr val="bg1">
                    <a:lumMod val="50000"/>
                  </a:schemeClr>
                </a:solidFill>
                <a:effectLst/>
                <a:uLnTx/>
                <a:uFillTx/>
                <a:latin typeface="Calibri"/>
                <a:cs typeface="Arial"/>
              </a:rPr>
              <a:t>period treatment-emergent adverse events, those ≥5% or those specifically tracked as potentially representing lowered blood pressure. </a:t>
            </a:r>
            <a:r>
              <a:rPr kumimoji="0" lang="en-US" sz="800" b="0" i="0" u="none" strike="noStrike" kern="1200" cap="none" spc="0" normalizeH="0" baseline="30000" noProof="0">
                <a:ln>
                  <a:noFill/>
                </a:ln>
                <a:solidFill>
                  <a:schemeClr val="bg1">
                    <a:lumMod val="50000"/>
                  </a:schemeClr>
                </a:solidFill>
                <a:effectLst/>
                <a:uLnTx/>
                <a:uFillTx/>
                <a:latin typeface="Calibri"/>
                <a:cs typeface="Arial"/>
              </a:rPr>
              <a:t>2 </a:t>
            </a:r>
            <a:r>
              <a:rPr kumimoji="0" lang="en-US" sz="800" b="0" i="0" u="none" strike="noStrike" kern="1200" cap="none" spc="0" normalizeH="0" baseline="0" noProof="0">
                <a:ln>
                  <a:noFill/>
                </a:ln>
                <a:solidFill>
                  <a:schemeClr val="bg1">
                    <a:lumMod val="50000"/>
                  </a:schemeClr>
                </a:solidFill>
                <a:effectLst/>
                <a:uLnTx/>
                <a:uFillTx/>
                <a:latin typeface="Calibri"/>
                <a:cs typeface="Arial"/>
              </a:rPr>
              <a:t>Safety Population. </a:t>
            </a:r>
            <a:r>
              <a:rPr kumimoji="0" lang="en-US" sz="800" b="0" i="0" u="none" strike="noStrike" kern="1200" cap="none" spc="0" normalizeH="0" baseline="30000" noProof="0">
                <a:ln>
                  <a:noFill/>
                </a:ln>
                <a:solidFill>
                  <a:schemeClr val="bg1">
                    <a:lumMod val="50000"/>
                  </a:schemeClr>
                </a:solidFill>
                <a:effectLst/>
                <a:uLnTx/>
                <a:uFillTx/>
                <a:latin typeface="Calibri"/>
                <a:cs typeface="Arial"/>
              </a:rPr>
              <a:t>3 </a:t>
            </a:r>
            <a:r>
              <a:rPr kumimoji="0" lang="en-US" sz="800" b="0" i="0" u="none" strike="noStrike" kern="1200" cap="none" spc="0" normalizeH="0" baseline="0" noProof="0">
                <a:ln>
                  <a:noFill/>
                </a:ln>
                <a:solidFill>
                  <a:schemeClr val="bg1">
                    <a:lumMod val="50000"/>
                  </a:schemeClr>
                </a:solidFill>
                <a:effectLst/>
                <a:uLnTx/>
                <a:uFillTx/>
                <a:latin typeface="Calibri"/>
                <a:cs typeface="Arial"/>
              </a:rPr>
              <a:t>Six of 8 rated as mild, 2 of 8 rated as moderate, 0 needing intervention. </a:t>
            </a:r>
            <a:r>
              <a:rPr kumimoji="0" lang="en-US" sz="800" b="0" i="0" u="none" strike="noStrike" kern="1200" cap="none" spc="0" normalizeH="0" baseline="30000" noProof="0">
                <a:ln>
                  <a:noFill/>
                </a:ln>
                <a:solidFill>
                  <a:schemeClr val="bg1">
                    <a:lumMod val="50000"/>
                  </a:schemeClr>
                </a:solidFill>
                <a:effectLst/>
                <a:uLnTx/>
                <a:uFillTx/>
                <a:latin typeface="Calibri"/>
                <a:cs typeface="Arial"/>
              </a:rPr>
              <a:t>4 </a:t>
            </a:r>
            <a:r>
              <a:rPr kumimoji="0" lang="en-US" sz="800" b="0" i="0" u="none" strike="noStrike" kern="1200" cap="none" spc="0" normalizeH="0" baseline="0" noProof="0">
                <a:ln>
                  <a:noFill/>
                </a:ln>
                <a:solidFill>
                  <a:schemeClr val="bg1">
                    <a:lumMod val="50000"/>
                  </a:schemeClr>
                </a:solidFill>
                <a:effectLst/>
                <a:uLnTx/>
                <a:uFillTx/>
                <a:latin typeface="Calibri"/>
                <a:cs typeface="Arial"/>
              </a:rPr>
              <a:t>Rated as </a:t>
            </a:r>
            <a:r>
              <a:rPr kumimoji="0" lang="en-US" sz="800" b="0" i="0" u="none" strike="noStrike" kern="1200" cap="none" spc="0" normalizeH="0" baseline="0" noProof="0">
                <a:ln>
                  <a:noFill/>
                </a:ln>
                <a:solidFill>
                  <a:schemeClr val="tx1">
                    <a:lumMod val="50000"/>
                    <a:lumOff val="50000"/>
                  </a:schemeClr>
                </a:solidFill>
                <a:effectLst/>
                <a:uLnTx/>
                <a:uFillTx/>
                <a:latin typeface="Calibri"/>
                <a:cs typeface="Arial"/>
              </a:rPr>
              <a:t>mild. </a:t>
            </a:r>
            <a:r>
              <a:rPr lang="en-US" baseline="30000">
                <a:solidFill>
                  <a:schemeClr val="tx1">
                    <a:lumMod val="50000"/>
                    <a:lumOff val="50000"/>
                  </a:schemeClr>
                </a:solidFill>
                <a:latin typeface="Calibri"/>
                <a:cs typeface="Arial"/>
              </a:rPr>
              <a:t> </a:t>
            </a:r>
            <a:r>
              <a:rPr kumimoji="0" lang="en-US" sz="800" b="0" i="0" u="none" strike="noStrike" kern="1200" cap="none" spc="0" normalizeH="0" baseline="30000" noProof="0">
                <a:ln>
                  <a:noFill/>
                </a:ln>
                <a:solidFill>
                  <a:schemeClr val="tx1">
                    <a:lumMod val="50000"/>
                    <a:lumOff val="50000"/>
                  </a:schemeClr>
                </a:solidFill>
                <a:effectLst/>
                <a:uLnTx/>
                <a:uFillTx/>
                <a:latin typeface="Calibri"/>
                <a:cs typeface="Arial"/>
              </a:rPr>
              <a:t>5</a:t>
            </a:r>
            <a:r>
              <a:rPr lang="en-US" sz="800" b="0">
                <a:solidFill>
                  <a:schemeClr val="tx1">
                    <a:lumMod val="50000"/>
                    <a:lumOff val="50000"/>
                  </a:schemeClr>
                </a:solidFill>
                <a:latin typeface="Calibri"/>
                <a:cs typeface="Arial"/>
              </a:rPr>
              <a:t>Expert cardiac electrophysiologist adjudication committee</a:t>
            </a:r>
            <a:r>
              <a:rPr kumimoji="0" lang="en-US" sz="800" b="0" i="0" u="none" strike="noStrike" kern="1200" cap="none" spc="0" normalizeH="0" baseline="0" noProof="0">
                <a:ln>
                  <a:noFill/>
                </a:ln>
                <a:solidFill>
                  <a:schemeClr val="tx1">
                    <a:lumMod val="50000"/>
                    <a:lumOff val="50000"/>
                  </a:schemeClr>
                </a:solidFill>
                <a:effectLst/>
                <a:uLnTx/>
                <a:uFillTx/>
                <a:latin typeface="Calibri"/>
                <a:cs typeface="Arial"/>
              </a:rPr>
              <a:t>. </a:t>
            </a:r>
            <a:r>
              <a:rPr lang="en-US" baseline="30000">
                <a:solidFill>
                  <a:schemeClr val="bg1">
                    <a:lumMod val="50000"/>
                  </a:schemeClr>
                </a:solidFill>
                <a:latin typeface="Calibri"/>
                <a:cs typeface="Arial"/>
              </a:rPr>
              <a:t>6</a:t>
            </a:r>
            <a:r>
              <a:rPr kumimoji="0" lang="en-US" sz="800" b="0" i="0" u="none" strike="noStrike" kern="1200" cap="none" spc="0" normalizeH="0" baseline="0" noProof="0">
                <a:ln>
                  <a:noFill/>
                </a:ln>
                <a:solidFill>
                  <a:schemeClr val="bg1">
                    <a:lumMod val="50000"/>
                  </a:schemeClr>
                </a:solidFill>
                <a:effectLst/>
                <a:uLnTx/>
                <a:uFillTx/>
                <a:latin typeface="Calibri"/>
                <a:cs typeface="Arial"/>
              </a:rPr>
              <a:t>Safety population with evaluable 5-hr. ambulatory ECG data. </a:t>
            </a:r>
            <a:r>
              <a:rPr lang="en-US">
                <a:solidFill>
                  <a:schemeClr val="bg1">
                    <a:lumMod val="50000"/>
                  </a:schemeClr>
                </a:solidFill>
                <a:latin typeface="Calibri"/>
                <a:cs typeface="Arial"/>
              </a:rPr>
              <a:t>AE</a:t>
            </a:r>
            <a:r>
              <a:rPr kumimoji="0" lang="en-US" sz="800" b="0" i="0" u="none" strike="noStrike" kern="1200" cap="none" spc="0" normalizeH="0" baseline="0" noProof="0">
                <a:ln>
                  <a:noFill/>
                </a:ln>
                <a:solidFill>
                  <a:schemeClr val="bg1">
                    <a:lumMod val="50000"/>
                  </a:schemeClr>
                </a:solidFill>
                <a:effectLst/>
                <a:uLnTx/>
                <a:uFillTx/>
                <a:latin typeface="Calibri"/>
                <a:cs typeface="Arial"/>
              </a:rPr>
              <a:t> timing – </a:t>
            </a:r>
            <a:r>
              <a:rPr lang="en-US">
                <a:solidFill>
                  <a:schemeClr val="bg1">
                    <a:lumMod val="50000"/>
                  </a:schemeClr>
                </a:solidFill>
                <a:latin typeface="Calibri"/>
                <a:cs typeface="Arial"/>
              </a:rPr>
              <a:t>within</a:t>
            </a:r>
            <a:r>
              <a:rPr kumimoji="0" lang="en-US" sz="800" b="0" i="0" u="none" strike="noStrike" kern="1200" cap="none" spc="0" normalizeH="0" baseline="0" noProof="0">
                <a:ln>
                  <a:noFill/>
                </a:ln>
                <a:solidFill>
                  <a:schemeClr val="bg1">
                    <a:lumMod val="50000"/>
                  </a:schemeClr>
                </a:solidFill>
                <a:effectLst/>
                <a:uLnTx/>
                <a:uFillTx/>
                <a:latin typeface="Calibri"/>
                <a:cs typeface="Arial"/>
              </a:rPr>
              <a:t> 24 hours following drug administration.  </a:t>
            </a:r>
            <a:r>
              <a:rPr lang="en-US" kern="1200">
                <a:solidFill>
                  <a:schemeClr val="bg1">
                    <a:lumMod val="50000"/>
                  </a:schemeClr>
                </a:solidFill>
                <a:latin typeface="+mj-lt"/>
                <a:cs typeface="Arial"/>
              </a:rPr>
              <a:t>Source: </a:t>
            </a:r>
            <a:r>
              <a:rPr lang="en-US">
                <a:solidFill>
                  <a:schemeClr val="bg1">
                    <a:lumMod val="50000"/>
                  </a:schemeClr>
                </a:solidFill>
                <a:latin typeface="+mj-lt"/>
                <a:cs typeface="Arial"/>
              </a:rPr>
              <a:t> American Heart Association Scientific Sessions, Late-Breaking Clinical Trial Presentation, November 2022; and </a:t>
            </a:r>
            <a:r>
              <a:rPr lang="en-US" i="1">
                <a:solidFill>
                  <a:schemeClr val="bg1">
                    <a:lumMod val="50000"/>
                  </a:schemeClr>
                </a:solidFill>
                <a:latin typeface="+mj-lt"/>
                <a:cs typeface="Arial"/>
              </a:rPr>
              <a:t>The Lancet (2023).</a:t>
            </a:r>
            <a:endParaRPr lang="en-US" i="1" kern="1200">
              <a:solidFill>
                <a:schemeClr val="bg1">
                  <a:lumMod val="50000"/>
                </a:schemeClr>
              </a:solidFill>
              <a:latin typeface="+mj-lt"/>
              <a:cs typeface="Arial"/>
            </a:endParaRPr>
          </a:p>
        </p:txBody>
      </p:sp>
      <p:graphicFrame>
        <p:nvGraphicFramePr>
          <p:cNvPr id="8" name="Table 15">
            <a:extLst>
              <a:ext uri="{FF2B5EF4-FFF2-40B4-BE49-F238E27FC236}">
                <a16:creationId xmlns:a16="http://schemas.microsoft.com/office/drawing/2014/main" id="{2B2B79FC-A67E-000C-1B4A-6ABF9149045B}"/>
              </a:ext>
            </a:extLst>
          </p:cNvPr>
          <p:cNvGraphicFramePr>
            <a:graphicFrameLocks/>
          </p:cNvGraphicFramePr>
          <p:nvPr>
            <p:extLst>
              <p:ext uri="{D42A27DB-BD31-4B8C-83A1-F6EECF244321}">
                <p14:modId xmlns:p14="http://schemas.microsoft.com/office/powerpoint/2010/main" val="403841963"/>
              </p:ext>
            </p:extLst>
          </p:nvPr>
        </p:nvGraphicFramePr>
        <p:xfrm>
          <a:off x="547076" y="1041015"/>
          <a:ext cx="8056359" cy="3196058"/>
        </p:xfrm>
        <a:graphic>
          <a:graphicData uri="http://schemas.openxmlformats.org/drawingml/2006/table">
            <a:tbl>
              <a:tblPr firstRow="1" bandRow="1">
                <a:tableStyleId>{5940675A-B579-460E-94D1-54222C63F5DA}</a:tableStyleId>
              </a:tblPr>
              <a:tblGrid>
                <a:gridCol w="4032040">
                  <a:extLst>
                    <a:ext uri="{9D8B030D-6E8A-4147-A177-3AD203B41FA5}">
                      <a16:colId xmlns:a16="http://schemas.microsoft.com/office/drawing/2014/main" val="1223746715"/>
                    </a:ext>
                  </a:extLst>
                </a:gridCol>
                <a:gridCol w="1971985">
                  <a:extLst>
                    <a:ext uri="{9D8B030D-6E8A-4147-A177-3AD203B41FA5}">
                      <a16:colId xmlns:a16="http://schemas.microsoft.com/office/drawing/2014/main" val="2309513072"/>
                    </a:ext>
                  </a:extLst>
                </a:gridCol>
                <a:gridCol w="2052334">
                  <a:extLst>
                    <a:ext uri="{9D8B030D-6E8A-4147-A177-3AD203B41FA5}">
                      <a16:colId xmlns:a16="http://schemas.microsoft.com/office/drawing/2014/main" val="1769970570"/>
                    </a:ext>
                  </a:extLst>
                </a:gridCol>
              </a:tblGrid>
              <a:tr h="393338">
                <a:tc>
                  <a:txBody>
                    <a:bodyPr/>
                    <a:lstStyle/>
                    <a:p>
                      <a:pPr marL="0" marR="0" lvl="0" indent="0" algn="l" rtl="0" eaLnBrk="1" fontAlgn="auto" latinLnBrk="0" hangingPunct="1">
                        <a:lnSpc>
                          <a:spcPct val="100000"/>
                        </a:lnSpc>
                        <a:spcBef>
                          <a:spcPts val="0"/>
                        </a:spcBef>
                        <a:spcAft>
                          <a:spcPts val="0"/>
                        </a:spcAft>
                        <a:buClrTx/>
                        <a:buSzTx/>
                        <a:buFontTx/>
                        <a:buNone/>
                      </a:pPr>
                      <a:r>
                        <a:rPr lang="en-US" sz="1200" b="1" kern="1200">
                          <a:solidFill>
                            <a:schemeClr val="tx1"/>
                          </a:solidFill>
                          <a:latin typeface="+mn-lt"/>
                          <a:ea typeface="Segoe UI Black"/>
                          <a:cs typeface="+mn-cs"/>
                        </a:rPr>
                        <a:t>Subject-reported</a:t>
                      </a:r>
                      <a:r>
                        <a:rPr lang="en-US" sz="1200" b="1" i="0" u="none" strike="noStrike" kern="1200">
                          <a:solidFill>
                            <a:schemeClr val="tx1"/>
                          </a:solidFill>
                          <a:latin typeface="+mn-lt"/>
                          <a:ea typeface="+mn-ea"/>
                          <a:cs typeface="+mn-cs"/>
                        </a:rPr>
                        <a:t> AEs,</a:t>
                      </a:r>
                      <a:r>
                        <a:rPr lang="en-US" sz="1200" b="1" i="0" u="none" strike="noStrike" kern="1200" baseline="30000" noProof="0">
                          <a:solidFill>
                            <a:schemeClr val="tx1"/>
                          </a:solidFill>
                          <a:latin typeface="+mn-lt"/>
                          <a:ea typeface="+mn-ea"/>
                          <a:cs typeface="+mn-cs"/>
                        </a:rPr>
                        <a:t>1</a:t>
                      </a:r>
                      <a:r>
                        <a:rPr lang="en-US" sz="1200" b="1" i="0" u="none" strike="noStrike" kern="1200">
                          <a:solidFill>
                            <a:schemeClr val="tx1"/>
                          </a:solidFill>
                          <a:latin typeface="+mn-lt"/>
                          <a:ea typeface="+mn-ea"/>
                          <a:cs typeface="+mn-cs"/>
                        </a:rPr>
                        <a:t> </a:t>
                      </a:r>
                      <a:r>
                        <a:rPr lang="en-US" sz="1200" b="1" i="0" u="none" strike="noStrike" kern="1200" noProof="0">
                          <a:solidFill>
                            <a:schemeClr val="tx1"/>
                          </a:solidFill>
                          <a:latin typeface="+mn-lt"/>
                          <a:ea typeface="+mn-ea"/>
                          <a:cs typeface="+mn-cs"/>
                        </a:rPr>
                        <a:t>n (%)</a:t>
                      </a:r>
                      <a:endParaRPr lang="en-CA" sz="1200" b="1" i="0" u="none" strike="noStrike" kern="1200">
                        <a:solidFill>
                          <a:schemeClr val="tx1"/>
                        </a:solidFill>
                        <a:latin typeface="+mn-lt"/>
                        <a:ea typeface="+mn-ea"/>
                        <a:cs typeface="+mn-cs"/>
                      </a:endParaRPr>
                    </a:p>
                  </a:txBody>
                  <a:tcPr marT="18288" marB="18288"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algn="ctr" defTabSz="457200" rtl="0" eaLnBrk="1" latinLnBrk="0" hangingPunct="1"/>
                      <a:r>
                        <a:rPr lang="en-US" sz="1200" b="1" kern="1200">
                          <a:solidFill>
                            <a:schemeClr val="bg1"/>
                          </a:solidFill>
                          <a:latin typeface="+mn-lt"/>
                          <a:ea typeface="+mn-ea"/>
                          <a:cs typeface="+mn-cs"/>
                        </a:rPr>
                        <a:t>Placebo</a:t>
                      </a:r>
                      <a:r>
                        <a:rPr lang="en-US" sz="1200" b="1" i="0" u="none" strike="noStrike" kern="1200" baseline="30000">
                          <a:solidFill>
                            <a:schemeClr val="bg1"/>
                          </a:solidFill>
                          <a:effectLst/>
                          <a:latin typeface="+mn-lt"/>
                          <a:ea typeface="+mn-ea"/>
                          <a:cs typeface="+mn-cs"/>
                        </a:rPr>
                        <a:t>2</a:t>
                      </a:r>
                      <a:br>
                        <a:rPr lang="en-US" sz="1200" b="1">
                          <a:solidFill>
                            <a:schemeClr val="bg1"/>
                          </a:solidFill>
                          <a:latin typeface="+mn-lt"/>
                        </a:rPr>
                      </a:br>
                      <a:r>
                        <a:rPr lang="en-US" sz="1200" b="0" kern="1200">
                          <a:solidFill>
                            <a:schemeClr val="bg1"/>
                          </a:solidFill>
                          <a:latin typeface="+mn-lt"/>
                          <a:ea typeface="+mn-ea"/>
                          <a:cs typeface="+mn-cs"/>
                        </a:rPr>
                        <a:t>N=120</a:t>
                      </a:r>
                    </a:p>
                  </a:txBody>
                  <a:tcPr marT="18288" marB="1828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rPr>
                        <a:t>Etripamil</a:t>
                      </a:r>
                      <a:r>
                        <a:rPr lang="en-US" sz="1200" b="1" i="0" u="none" strike="noStrike" kern="1200" baseline="30000">
                          <a:solidFill>
                            <a:schemeClr val="bg1"/>
                          </a:solidFill>
                          <a:effectLst/>
                          <a:latin typeface="+mn-lt"/>
                          <a:ea typeface="+mn-ea"/>
                          <a:cs typeface="+mn-cs"/>
                        </a:rPr>
                        <a:t>2</a:t>
                      </a:r>
                      <a:br>
                        <a:rPr lang="en-US" sz="1200" b="1">
                          <a:solidFill>
                            <a:schemeClr val="bg1"/>
                          </a:solidFill>
                          <a:latin typeface="+mn-lt"/>
                        </a:rPr>
                      </a:br>
                      <a:r>
                        <a:rPr lang="en-US" sz="1200" b="0" kern="1200">
                          <a:solidFill>
                            <a:schemeClr val="bg1"/>
                          </a:solidFill>
                          <a:latin typeface="+mn-lt"/>
                          <a:ea typeface="+mn-ea"/>
                          <a:cs typeface="+mn-cs"/>
                        </a:rPr>
                        <a:t>N=135</a:t>
                      </a:r>
                    </a:p>
                  </a:txBody>
                  <a:tcPr marT="18288" marB="18288"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274348062"/>
                  </a:ext>
                </a:extLst>
              </a:tr>
              <a:tr h="196596">
                <a:tc>
                  <a:txBody>
                    <a:bodyPr/>
                    <a:lstStyle/>
                    <a:p>
                      <a:pPr marL="0" marR="0" lvl="0" indent="55245" algn="l" defTabSz="4572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mn-lt"/>
                          <a:ea typeface="+mn-ea"/>
                          <a:cs typeface="+mn-cs"/>
                        </a:rPr>
                        <a:t>Nasal discomfort</a:t>
                      </a:r>
                      <a:endParaRPr lang="en-CA" sz="1200" b="0" i="0" u="none" strike="noStrike" kern="1200">
                        <a:solidFill>
                          <a:srgbClr val="000000"/>
                        </a:solidFill>
                        <a:effectLst/>
                        <a:latin typeface="+mn-lt"/>
                        <a:ea typeface="+mn-ea"/>
                        <a:cs typeface="+mn-cs"/>
                      </a:endParaRPr>
                    </a:p>
                  </a:txBody>
                  <a:tcPr marL="20270" marR="20270"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6 (5.0)</a:t>
                      </a: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31 (23.0)</a:t>
                      </a:r>
                    </a:p>
                  </a:txBody>
                  <a:tcPr marT="18288" marB="18288"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5584411"/>
                  </a:ext>
                </a:extLst>
              </a:tr>
              <a:tr h="196596">
                <a:tc>
                  <a:txBody>
                    <a:bodyPr/>
                    <a:lstStyle/>
                    <a:p>
                      <a:pPr marL="0" marR="0" lvl="0" indent="55245" algn="l" defTabSz="4572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mn-lt"/>
                          <a:ea typeface="+mn-ea"/>
                          <a:cs typeface="+mn-cs"/>
                        </a:rPr>
                        <a:t>Nasal congestion</a:t>
                      </a:r>
                      <a:endParaRPr lang="en-CA" sz="1200" b="0" i="0" u="none" strike="noStrike" kern="1200">
                        <a:solidFill>
                          <a:srgbClr val="000000"/>
                        </a:solidFill>
                        <a:effectLst/>
                        <a:latin typeface="+mn-lt"/>
                        <a:ea typeface="+mn-ea"/>
                        <a:cs typeface="+mn-cs"/>
                      </a:endParaRPr>
                    </a:p>
                  </a:txBody>
                  <a:tcPr marL="20270" marR="20270"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1 (0.8)</a:t>
                      </a: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17 (12.6)</a:t>
                      </a:r>
                    </a:p>
                  </a:txBody>
                  <a:tcPr marT="18288" marB="18288"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92537337"/>
                  </a:ext>
                </a:extLst>
              </a:tr>
              <a:tr h="196596">
                <a:tc>
                  <a:txBody>
                    <a:bodyPr/>
                    <a:lstStyle/>
                    <a:p>
                      <a:pPr marL="0" marR="0" lvl="0" indent="55245" algn="l" defTabSz="4572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mn-lt"/>
                          <a:ea typeface="+mn-ea"/>
                          <a:cs typeface="+mn-cs"/>
                        </a:rPr>
                        <a:t>Rhinorrhea</a:t>
                      </a:r>
                      <a:endParaRPr lang="en-CA" sz="1200" b="0" i="0" u="none" strike="noStrike" kern="1200">
                        <a:solidFill>
                          <a:srgbClr val="000000"/>
                        </a:solidFill>
                        <a:effectLst/>
                        <a:latin typeface="+mn-lt"/>
                        <a:ea typeface="+mn-ea"/>
                        <a:cs typeface="+mn-cs"/>
                      </a:endParaRPr>
                    </a:p>
                  </a:txBody>
                  <a:tcPr marL="20270" marR="20270"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3 (2.5)</a:t>
                      </a: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12 (8.9)</a:t>
                      </a:r>
                    </a:p>
                  </a:txBody>
                  <a:tcPr marT="18288" marB="18288"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19994103"/>
                  </a:ext>
                </a:extLst>
              </a:tr>
              <a:tr h="196596">
                <a:tc>
                  <a:txBody>
                    <a:bodyPr/>
                    <a:lstStyle/>
                    <a:p>
                      <a:pPr marL="0" marR="0" lvl="0" indent="55245" algn="l" defTabSz="457200" rtl="0" eaLnBrk="1" fontAlgn="ctr" latinLnBrk="0" hangingPunct="1">
                        <a:lnSpc>
                          <a:spcPct val="100000"/>
                        </a:lnSpc>
                        <a:spcBef>
                          <a:spcPts val="0"/>
                        </a:spcBef>
                        <a:spcAft>
                          <a:spcPts val="0"/>
                        </a:spcAft>
                        <a:buClrTx/>
                        <a:buSzTx/>
                        <a:buFontTx/>
                        <a:buNone/>
                      </a:pPr>
                      <a:r>
                        <a:rPr lang="en-US" sz="1200" b="0" i="0" u="none" strike="noStrike" kern="1200">
                          <a:solidFill>
                            <a:srgbClr val="000000"/>
                          </a:solidFill>
                          <a:effectLst/>
                          <a:latin typeface="+mn-lt"/>
                          <a:ea typeface="+mn-ea"/>
                          <a:cs typeface="+mn-cs"/>
                        </a:rPr>
                        <a:t>Epistaxis                  </a:t>
                      </a:r>
                      <a:endParaRPr lang="en-CA" sz="1200" b="0" i="0" u="none" strike="noStrike" kern="1200">
                        <a:solidFill>
                          <a:srgbClr val="000000"/>
                        </a:solidFill>
                        <a:effectLst/>
                        <a:latin typeface="+mn-lt"/>
                        <a:ea typeface="+mn-ea"/>
                        <a:cs typeface="+mn-cs"/>
                      </a:endParaRPr>
                    </a:p>
                  </a:txBody>
                  <a:tcPr marL="20270" marR="20270"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BF7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2 (1.7)</a:t>
                      </a: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latin typeface="+mn-lt"/>
                          <a:cs typeface="Helvetica"/>
                        </a:rPr>
                        <a:t>8 (5.9)</a:t>
                      </a:r>
                      <a:r>
                        <a:rPr lang="en-US" sz="1200" b="0" i="0" u="none" strike="noStrike" baseline="30000">
                          <a:effectLst/>
                          <a:latin typeface="+mn-lt"/>
                        </a:rPr>
                        <a:t>3</a:t>
                      </a:r>
                      <a:endParaRPr lang="en-US" sz="1200" noProof="0">
                        <a:latin typeface="+mn-lt"/>
                        <a:cs typeface="Helvetica"/>
                      </a:endParaRPr>
                    </a:p>
                  </a:txBody>
                  <a:tcPr marT="18288" marB="18288"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39405319"/>
                  </a:ext>
                </a:extLst>
              </a:tr>
              <a:tr h="196596">
                <a:tc>
                  <a:txBody>
                    <a:bodyPr/>
                    <a:lstStyle/>
                    <a:p>
                      <a:pPr marL="0" marR="0" lvl="0" indent="58738" algn="l" defTabSz="457200" rtl="0" eaLnBrk="1" fontAlgn="ctr"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mn-lt"/>
                        </a:rPr>
                        <a:t>Syncope</a:t>
                      </a:r>
                      <a:endParaRPr lang="en-US" sz="1200" b="0" i="0" u="none" strike="noStrike" kern="1200">
                        <a:solidFill>
                          <a:srgbClr val="000000"/>
                        </a:solidFill>
                        <a:effectLst/>
                        <a:latin typeface="+mn-lt"/>
                        <a:ea typeface="+mn-ea"/>
                        <a:cs typeface="+mn-cs"/>
                      </a:endParaRPr>
                    </a:p>
                  </a:txBody>
                  <a:tcPr marL="4136" marR="4136" marT="4136"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7F8"/>
                    </a:solidFill>
                  </a:tcPr>
                </a:tc>
                <a:tc>
                  <a:txBody>
                    <a:bodyPr/>
                    <a:lstStyle/>
                    <a:p>
                      <a:pPr algn="ctr" rtl="0" fontAlgn="t">
                        <a:spcBef>
                          <a:spcPts val="0"/>
                        </a:spcBef>
                        <a:spcAft>
                          <a:spcPts val="0"/>
                        </a:spcAft>
                      </a:pPr>
                      <a:r>
                        <a:rPr lang="en-US" sz="1200" b="0" i="0" u="none" strike="noStrike">
                          <a:solidFill>
                            <a:srgbClr val="000000"/>
                          </a:solidFill>
                          <a:effectLst/>
                          <a:latin typeface="+mn-lt"/>
                        </a:rPr>
                        <a:t>0.0</a:t>
                      </a:r>
                      <a:endParaRPr lang="en-US" sz="1200" b="0" i="0" u="none" strike="noStrike">
                        <a:effectLst/>
                        <a:latin typeface="+mn-lt"/>
                      </a:endParaRPr>
                    </a:p>
                  </a:txBody>
                  <a:tcPr marL="4136" marR="4136" marT="413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t">
                        <a:spcBef>
                          <a:spcPts val="0"/>
                        </a:spcBef>
                        <a:spcAft>
                          <a:spcPts val="0"/>
                        </a:spcAft>
                      </a:pPr>
                      <a:r>
                        <a:rPr lang="en-US" sz="1200" b="0" i="0" u="none" strike="noStrike">
                          <a:solidFill>
                            <a:srgbClr val="000000"/>
                          </a:solidFill>
                          <a:effectLst/>
                          <a:latin typeface="+mn-lt"/>
                        </a:rPr>
                        <a:t>0.0</a:t>
                      </a:r>
                      <a:endParaRPr lang="en-US" sz="1200" b="0" i="0" u="none" strike="noStrike">
                        <a:effectLst/>
                        <a:latin typeface="+mn-lt"/>
                      </a:endParaRPr>
                    </a:p>
                  </a:txBody>
                  <a:tcPr marL="4136" marR="4136" marT="4136" marB="0">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17955800"/>
                  </a:ext>
                </a:extLst>
              </a:tr>
              <a:tr h="196596">
                <a:tc>
                  <a:txBody>
                    <a:bodyPr/>
                    <a:lstStyle/>
                    <a:p>
                      <a:pPr marL="0" marR="0" lvl="0" indent="58738" algn="l" defTabSz="4572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mn-lt"/>
                          <a:ea typeface="+mn-ea"/>
                          <a:cs typeface="+mn-cs"/>
                        </a:rPr>
                        <a:t>Loss of Consciousness</a:t>
                      </a:r>
                    </a:p>
                  </a:txBody>
                  <a:tcPr marL="4136" marR="4136" marT="4136"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7F8"/>
                    </a:solidFill>
                  </a:tcPr>
                </a:tc>
                <a:tc>
                  <a:txBody>
                    <a:bodyPr/>
                    <a:lstStyle/>
                    <a:p>
                      <a:pPr algn="ctr" rtl="0" fontAlgn="t">
                        <a:spcBef>
                          <a:spcPts val="0"/>
                        </a:spcBef>
                        <a:spcAft>
                          <a:spcPts val="0"/>
                        </a:spcAft>
                      </a:pPr>
                      <a:r>
                        <a:rPr lang="en-US" sz="1200" b="0" i="0" u="none" strike="noStrike">
                          <a:solidFill>
                            <a:srgbClr val="000000"/>
                          </a:solidFill>
                          <a:effectLst/>
                          <a:latin typeface="+mn-lt"/>
                        </a:rPr>
                        <a:t>0.0</a:t>
                      </a:r>
                      <a:endParaRPr lang="en-US" sz="1200" b="0" i="0" u="none" strike="noStrike">
                        <a:effectLst/>
                        <a:latin typeface="+mn-lt"/>
                      </a:endParaRPr>
                    </a:p>
                  </a:txBody>
                  <a:tcPr marL="4136" marR="4136" marT="413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t">
                        <a:spcBef>
                          <a:spcPts val="0"/>
                        </a:spcBef>
                        <a:spcAft>
                          <a:spcPts val="0"/>
                        </a:spcAft>
                      </a:pPr>
                      <a:r>
                        <a:rPr lang="en-US" sz="1200" b="0" i="0" u="none" strike="noStrike">
                          <a:solidFill>
                            <a:srgbClr val="000000"/>
                          </a:solidFill>
                          <a:effectLst/>
                          <a:latin typeface="+mn-lt"/>
                        </a:rPr>
                        <a:t>0.0</a:t>
                      </a:r>
                      <a:endParaRPr lang="en-US" sz="1200" b="0" i="0" u="none" strike="noStrike">
                        <a:effectLst/>
                        <a:latin typeface="+mn-lt"/>
                      </a:endParaRPr>
                    </a:p>
                  </a:txBody>
                  <a:tcPr marL="4136" marR="4136" marT="4136" marB="0">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92661925"/>
                  </a:ext>
                </a:extLst>
              </a:tr>
              <a:tr h="196596">
                <a:tc>
                  <a:txBody>
                    <a:bodyPr/>
                    <a:lstStyle/>
                    <a:p>
                      <a:pPr marL="0" marR="0" lvl="0" indent="58738" algn="l" defTabSz="4572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mn-lt"/>
                          <a:ea typeface="+mn-ea"/>
                          <a:cs typeface="+mn-cs"/>
                        </a:rPr>
                        <a:t>Pre-Syncope </a:t>
                      </a:r>
                    </a:p>
                  </a:txBody>
                  <a:tcPr marL="4136" marR="4136" marT="4136"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7F8"/>
                    </a:solidFill>
                  </a:tcPr>
                </a:tc>
                <a:tc>
                  <a:txBody>
                    <a:bodyPr/>
                    <a:lstStyle/>
                    <a:p>
                      <a:pPr algn="ctr" rtl="0" fontAlgn="t">
                        <a:spcBef>
                          <a:spcPts val="0"/>
                        </a:spcBef>
                        <a:spcAft>
                          <a:spcPts val="0"/>
                        </a:spcAft>
                      </a:pPr>
                      <a:r>
                        <a:rPr lang="en-US" sz="1200" b="0" i="0" u="none" strike="noStrike">
                          <a:solidFill>
                            <a:srgbClr val="000000"/>
                          </a:solidFill>
                          <a:effectLst/>
                          <a:latin typeface="+mn-lt"/>
                        </a:rPr>
                        <a:t>0.0</a:t>
                      </a:r>
                      <a:endParaRPr lang="en-US" sz="1200" b="0" i="0" u="none" strike="noStrike">
                        <a:effectLst/>
                        <a:latin typeface="+mn-lt"/>
                      </a:endParaRPr>
                    </a:p>
                  </a:txBody>
                  <a:tcPr marL="4136" marR="4136" marT="413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fontAlgn="t">
                        <a:spcBef>
                          <a:spcPts val="0"/>
                        </a:spcBef>
                        <a:spcAft>
                          <a:spcPts val="0"/>
                        </a:spcAft>
                      </a:pPr>
                      <a:r>
                        <a:rPr lang="en-US" sz="1200" b="0" i="0" u="none" strike="noStrike">
                          <a:solidFill>
                            <a:srgbClr val="000000"/>
                          </a:solidFill>
                          <a:effectLst/>
                          <a:latin typeface="+mn-lt"/>
                        </a:rPr>
                        <a:t>0.0</a:t>
                      </a:r>
                      <a:endParaRPr lang="en-US" sz="1200" b="0" i="0" u="none" strike="noStrike">
                        <a:effectLst/>
                        <a:latin typeface="+mn-lt"/>
                      </a:endParaRPr>
                    </a:p>
                  </a:txBody>
                  <a:tcPr marL="4136" marR="4136" marT="4136" marB="0">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2625554"/>
                  </a:ext>
                </a:extLst>
              </a:tr>
              <a:tr h="196596">
                <a:tc>
                  <a:txBody>
                    <a:bodyPr/>
                    <a:lstStyle/>
                    <a:p>
                      <a:pPr marL="0" marR="0" lvl="0" indent="58738" algn="l" defTabSz="457200" rtl="0" eaLnBrk="1" fontAlgn="ctr" latinLnBrk="0" hangingPunct="1">
                        <a:lnSpc>
                          <a:spcPct val="100000"/>
                        </a:lnSpc>
                        <a:spcBef>
                          <a:spcPts val="0"/>
                        </a:spcBef>
                        <a:spcAft>
                          <a:spcPts val="0"/>
                        </a:spcAft>
                        <a:buClrTx/>
                        <a:buSzTx/>
                        <a:buFontTx/>
                        <a:buNone/>
                        <a:tabLst/>
                        <a:defRPr/>
                      </a:pPr>
                      <a:r>
                        <a:rPr lang="en-US" sz="1200" b="0" i="0" u="none" strike="noStrike" kern="1200">
                          <a:solidFill>
                            <a:srgbClr val="000000"/>
                          </a:solidFill>
                          <a:effectLst/>
                          <a:latin typeface="+mn-lt"/>
                          <a:ea typeface="+mn-ea"/>
                          <a:cs typeface="+mn-cs"/>
                        </a:rPr>
                        <a:t>Dizziness</a:t>
                      </a:r>
                    </a:p>
                  </a:txBody>
                  <a:tcPr marL="4136" marR="4136" marT="4136"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BF7F8"/>
                    </a:solidFill>
                  </a:tcPr>
                </a:tc>
                <a:tc>
                  <a:txBody>
                    <a:bodyPr/>
                    <a:lstStyle/>
                    <a:p>
                      <a:pPr algn="ctr" rtl="0" fontAlgn="ctr">
                        <a:spcBef>
                          <a:spcPts val="0"/>
                        </a:spcBef>
                        <a:spcAft>
                          <a:spcPts val="0"/>
                        </a:spcAft>
                      </a:pPr>
                      <a:r>
                        <a:rPr lang="en-US" sz="1200" b="0" i="0" u="none" strike="noStrike">
                          <a:solidFill>
                            <a:srgbClr val="000000"/>
                          </a:solidFill>
                          <a:effectLst/>
                          <a:latin typeface="+mn-lt"/>
                        </a:rPr>
                        <a:t>0.0</a:t>
                      </a:r>
                      <a:endParaRPr lang="en-US" sz="1200" b="0" i="0" u="none" strike="noStrike">
                        <a:effectLst/>
                        <a:latin typeface="+mn-lt"/>
                      </a:endParaRPr>
                    </a:p>
                  </a:txBody>
                  <a:tcPr marL="4136" marR="4136" marT="413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ctr">
                        <a:spcBef>
                          <a:spcPts val="0"/>
                        </a:spcBef>
                        <a:spcAft>
                          <a:spcPts val="0"/>
                        </a:spcAft>
                      </a:pPr>
                      <a:r>
                        <a:rPr lang="en-US" sz="1200" b="0" i="0" u="none" strike="noStrike">
                          <a:effectLst/>
                          <a:latin typeface="+mn-lt"/>
                        </a:rPr>
                        <a:t>1 (0.7)</a:t>
                      </a:r>
                      <a:r>
                        <a:rPr lang="en-US" sz="1200" b="0" i="0" u="none" strike="noStrike" baseline="30000">
                          <a:effectLst/>
                          <a:latin typeface="+mn-lt"/>
                        </a:rPr>
                        <a:t>4</a:t>
                      </a:r>
                    </a:p>
                  </a:txBody>
                  <a:tcPr marL="4136" marR="4136" marT="4136"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50465677"/>
                  </a:ext>
                </a:extLst>
              </a:tr>
              <a:tr h="471146">
                <a:tc>
                  <a:txBody>
                    <a:bodyPr/>
                    <a:lstStyle/>
                    <a:p>
                      <a:pPr marL="0" marR="0" lvl="0" indent="-34417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mn-lt"/>
                        <a:ea typeface="Segoe UI Black"/>
                      </a:endParaRPr>
                    </a:p>
                    <a:p>
                      <a:pPr marL="0" marR="0" lvl="0" indent="-34417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mn-lt"/>
                          <a:ea typeface="Segoe UI Black"/>
                        </a:rPr>
                        <a:t>Subjects with Events from Independent ECG Reading,</a:t>
                      </a:r>
                      <a:r>
                        <a:rPr lang="en-US" sz="1200" b="1" i="1" baseline="30000">
                          <a:solidFill>
                            <a:schemeClr val="tx1"/>
                          </a:solidFill>
                          <a:latin typeface="+mn-lt"/>
                          <a:ea typeface="Segoe UI Black"/>
                        </a:rPr>
                        <a:t>5</a:t>
                      </a:r>
                      <a:r>
                        <a:rPr lang="en-US" sz="1200" b="1" i="0" u="none" strike="noStrike" kern="1200" noProof="0">
                          <a:solidFill>
                            <a:schemeClr val="tx1"/>
                          </a:solidFill>
                          <a:latin typeface="+mn-lt"/>
                          <a:ea typeface="+mn-ea"/>
                          <a:cs typeface="+mn-cs"/>
                        </a:rPr>
                        <a:t> n (%)</a:t>
                      </a:r>
                      <a:endParaRPr lang="en-US" sz="1200" b="1" i="1" baseline="30000">
                        <a:solidFill>
                          <a:schemeClr val="tx1"/>
                        </a:solidFill>
                        <a:latin typeface="+mn-lt"/>
                        <a:ea typeface="Segoe UI Black"/>
                      </a:endParaRPr>
                    </a:p>
                  </a:txBody>
                  <a:tcPr marT="18288" marB="18288"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457200" rtl="0" eaLnBrk="1" latinLnBrk="0" hangingPunct="1"/>
                      <a:r>
                        <a:rPr lang="en-US" sz="1200" b="1" kern="1200">
                          <a:solidFill>
                            <a:schemeClr val="bg1"/>
                          </a:solidFill>
                          <a:latin typeface="+mn-lt"/>
                          <a:ea typeface="+mn-ea"/>
                          <a:cs typeface="Arial"/>
                        </a:rPr>
                        <a:t>Placebo</a:t>
                      </a:r>
                      <a:r>
                        <a:rPr lang="en-US" sz="1200" b="1" kern="1200" baseline="30000">
                          <a:solidFill>
                            <a:schemeClr val="bg1"/>
                          </a:solidFill>
                          <a:latin typeface="+mn-lt"/>
                          <a:ea typeface="+mn-ea"/>
                          <a:cs typeface="Arial"/>
                        </a:rPr>
                        <a:t>6</a:t>
                      </a:r>
                      <a:br>
                        <a:rPr lang="en-US" sz="1200" b="1">
                          <a:solidFill>
                            <a:schemeClr val="bg1"/>
                          </a:solidFill>
                          <a:latin typeface="+mn-lt"/>
                          <a:cs typeface="Arial"/>
                        </a:rPr>
                      </a:br>
                      <a:r>
                        <a:rPr lang="en-US" sz="1200" b="0" kern="1200">
                          <a:solidFill>
                            <a:schemeClr val="bg1"/>
                          </a:solidFill>
                          <a:latin typeface="+mn-lt"/>
                          <a:ea typeface="+mn-ea"/>
                          <a:cs typeface="+mn-cs"/>
                        </a:rPr>
                        <a:t>N=116</a:t>
                      </a:r>
                    </a:p>
                  </a:txBody>
                  <a:tcPr marT="18288" marB="1828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7F7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n-lt"/>
                          <a:cs typeface="Arial"/>
                        </a:rPr>
                        <a:t>Etripamil</a:t>
                      </a:r>
                      <a:r>
                        <a:rPr lang="en-US" sz="1200" b="1" baseline="30000">
                          <a:solidFill>
                            <a:schemeClr val="bg1"/>
                          </a:solidFill>
                          <a:latin typeface="+mn-lt"/>
                          <a:cs typeface="Arial"/>
                        </a:rPr>
                        <a:t>6</a:t>
                      </a:r>
                      <a:br>
                        <a:rPr lang="en-US" sz="1200" b="1">
                          <a:solidFill>
                            <a:schemeClr val="bg1"/>
                          </a:solidFill>
                          <a:latin typeface="+mn-lt"/>
                          <a:cs typeface="Arial"/>
                        </a:rPr>
                      </a:br>
                      <a:r>
                        <a:rPr lang="en-US" sz="1200" b="0" kern="1200">
                          <a:solidFill>
                            <a:schemeClr val="bg1"/>
                          </a:solidFill>
                          <a:latin typeface="+mn-lt"/>
                          <a:ea typeface="+mn-ea"/>
                          <a:cs typeface="+mn-cs"/>
                        </a:rPr>
                        <a:t>N=128</a:t>
                      </a:r>
                    </a:p>
                  </a:txBody>
                  <a:tcPr marT="18288" marB="18288"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03291"/>
                    </a:solidFill>
                  </a:tcPr>
                </a:tc>
                <a:extLst>
                  <a:ext uri="{0D108BD9-81ED-4DB2-BD59-A6C34878D82A}">
                    <a16:rowId xmlns:a16="http://schemas.microsoft.com/office/drawing/2014/main" val="792612770"/>
                  </a:ext>
                </a:extLst>
              </a:tr>
              <a:tr h="203943">
                <a:tc>
                  <a:txBody>
                    <a:bodyPr/>
                    <a:lstStyle/>
                    <a:p>
                      <a:pPr marL="95250" lvl="0" indent="-36513" algn="l">
                        <a:spcBef>
                          <a:spcPts val="0"/>
                        </a:spcBef>
                        <a:spcAft>
                          <a:spcPts val="0"/>
                        </a:spcAft>
                        <a:buNone/>
                      </a:pPr>
                      <a:r>
                        <a:rPr lang="en-CA" sz="1200" kern="1200">
                          <a:solidFill>
                            <a:schemeClr val="tx1"/>
                          </a:solidFill>
                          <a:effectLst/>
                          <a:latin typeface="+mn-lt"/>
                          <a:ea typeface="+mn-ea"/>
                          <a:cs typeface="Arial"/>
                        </a:rPr>
                        <a:t>2</a:t>
                      </a:r>
                      <a:r>
                        <a:rPr lang="en-CA" sz="1200" kern="1200" baseline="30000">
                          <a:solidFill>
                            <a:schemeClr val="tx1"/>
                          </a:solidFill>
                          <a:effectLst/>
                          <a:latin typeface="+mn-lt"/>
                          <a:ea typeface="+mn-ea"/>
                          <a:cs typeface="Arial"/>
                        </a:rPr>
                        <a:t>nd</a:t>
                      </a:r>
                      <a:r>
                        <a:rPr lang="en-CA" sz="1200" kern="1200">
                          <a:solidFill>
                            <a:schemeClr val="tx1"/>
                          </a:solidFill>
                          <a:effectLst/>
                          <a:latin typeface="+mn-lt"/>
                          <a:ea typeface="+mn-ea"/>
                          <a:cs typeface="Arial"/>
                        </a:rPr>
                        <a:t> Degree AV Block - Mobitz I AV Block</a:t>
                      </a:r>
                    </a:p>
                  </a:txBody>
                  <a:tcPr marL="20270" marR="20270"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100000"/>
                        </a:lnSpc>
                        <a:spcBef>
                          <a:spcPts val="0"/>
                        </a:spcBef>
                        <a:spcAft>
                          <a:spcPts val="0"/>
                        </a:spcAft>
                        <a:buNone/>
                      </a:pPr>
                      <a:r>
                        <a:rPr lang="en-US" sz="1200" b="0" noProof="0">
                          <a:solidFill>
                            <a:schemeClr val="tx1"/>
                          </a:solidFill>
                          <a:latin typeface="+mn-lt"/>
                          <a:cs typeface="Arial"/>
                        </a:rPr>
                        <a:t>0</a:t>
                      </a: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lvl="0" indent="0" algn="ctr">
                        <a:lnSpc>
                          <a:spcPct val="100000"/>
                        </a:lnSpc>
                        <a:spcBef>
                          <a:spcPts val="0"/>
                        </a:spcBef>
                        <a:spcAft>
                          <a:spcPts val="0"/>
                        </a:spcAft>
                        <a:buNone/>
                      </a:pPr>
                      <a:r>
                        <a:rPr lang="en-US" sz="1200" b="0" noProof="0">
                          <a:solidFill>
                            <a:schemeClr val="tx1"/>
                          </a:solidFill>
                          <a:latin typeface="+mn-lt"/>
                          <a:cs typeface="Arial"/>
                        </a:rPr>
                        <a:t>0</a:t>
                      </a:r>
                    </a:p>
                  </a:txBody>
                  <a:tcPr marT="18288" marB="18288"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8092632"/>
                  </a:ext>
                </a:extLst>
              </a:tr>
              <a:tr h="203943">
                <a:tc>
                  <a:txBody>
                    <a:bodyPr/>
                    <a:lstStyle/>
                    <a:p>
                      <a:pPr marL="95250" lvl="0" indent="-36513" algn="l">
                        <a:spcBef>
                          <a:spcPts val="0"/>
                        </a:spcBef>
                        <a:spcAft>
                          <a:spcPts val="0"/>
                        </a:spcAft>
                        <a:buNone/>
                      </a:pPr>
                      <a:r>
                        <a:rPr lang="en-CA" sz="1200" kern="1200">
                          <a:solidFill>
                            <a:schemeClr val="tx1"/>
                          </a:solidFill>
                          <a:effectLst/>
                          <a:latin typeface="+mn-lt"/>
                          <a:ea typeface="+mn-ea"/>
                          <a:cs typeface="Arial"/>
                        </a:rPr>
                        <a:t>2</a:t>
                      </a:r>
                      <a:r>
                        <a:rPr lang="en-CA" sz="1200" kern="1200" baseline="30000">
                          <a:solidFill>
                            <a:schemeClr val="tx1"/>
                          </a:solidFill>
                          <a:effectLst/>
                          <a:latin typeface="+mn-lt"/>
                          <a:ea typeface="+mn-ea"/>
                          <a:cs typeface="Arial"/>
                        </a:rPr>
                        <a:t>nd</a:t>
                      </a:r>
                      <a:r>
                        <a:rPr lang="en-CA" sz="1200" kern="1200">
                          <a:solidFill>
                            <a:schemeClr val="tx1"/>
                          </a:solidFill>
                          <a:effectLst/>
                          <a:latin typeface="+mn-lt"/>
                          <a:ea typeface="+mn-ea"/>
                          <a:cs typeface="Arial"/>
                        </a:rPr>
                        <a:t> Degree AV Block - Mobitz II AV Block</a:t>
                      </a:r>
                    </a:p>
                  </a:txBody>
                  <a:tcPr marL="20270" marR="20270"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100000"/>
                        </a:lnSpc>
                        <a:spcBef>
                          <a:spcPts val="0"/>
                        </a:spcBef>
                        <a:spcAft>
                          <a:spcPts val="0"/>
                        </a:spcAft>
                        <a:buNone/>
                      </a:pPr>
                      <a:r>
                        <a:rPr lang="en-US" sz="1200" b="0" noProof="0">
                          <a:solidFill>
                            <a:schemeClr val="tx1"/>
                          </a:solidFill>
                          <a:latin typeface="+mn-lt"/>
                          <a:cs typeface="Arial"/>
                        </a:rPr>
                        <a:t>0</a:t>
                      </a: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lvl="0" indent="0" algn="ctr">
                        <a:lnSpc>
                          <a:spcPct val="100000"/>
                        </a:lnSpc>
                        <a:spcBef>
                          <a:spcPts val="0"/>
                        </a:spcBef>
                        <a:spcAft>
                          <a:spcPts val="0"/>
                        </a:spcAft>
                        <a:buNone/>
                      </a:pPr>
                      <a:r>
                        <a:rPr lang="en-US" sz="1200" b="0" noProof="0">
                          <a:solidFill>
                            <a:schemeClr val="tx1"/>
                          </a:solidFill>
                          <a:latin typeface="+mn-lt"/>
                          <a:cs typeface="Arial"/>
                        </a:rPr>
                        <a:t>0</a:t>
                      </a:r>
                    </a:p>
                  </a:txBody>
                  <a:tcPr marT="18288" marB="18288"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3565425"/>
                  </a:ext>
                </a:extLst>
              </a:tr>
              <a:tr h="171317">
                <a:tc>
                  <a:txBody>
                    <a:bodyPr/>
                    <a:lstStyle/>
                    <a:p>
                      <a:pPr marL="95250" lvl="0" indent="-36513" algn="l">
                        <a:spcBef>
                          <a:spcPts val="0"/>
                        </a:spcBef>
                        <a:spcAft>
                          <a:spcPts val="0"/>
                        </a:spcAft>
                        <a:buNone/>
                      </a:pPr>
                      <a:r>
                        <a:rPr lang="en-CA" sz="1200" kern="1200">
                          <a:solidFill>
                            <a:schemeClr val="tx1"/>
                          </a:solidFill>
                          <a:effectLst/>
                          <a:latin typeface="+mn-lt"/>
                          <a:ea typeface="+mn-ea"/>
                          <a:cs typeface="Arial"/>
                        </a:rPr>
                        <a:t>3</a:t>
                      </a:r>
                      <a:r>
                        <a:rPr lang="en-CA" sz="1200" kern="1200" baseline="30000">
                          <a:solidFill>
                            <a:schemeClr val="tx1"/>
                          </a:solidFill>
                          <a:effectLst/>
                          <a:latin typeface="+mn-lt"/>
                          <a:ea typeface="+mn-ea"/>
                          <a:cs typeface="Arial"/>
                        </a:rPr>
                        <a:t>rd</a:t>
                      </a:r>
                      <a:r>
                        <a:rPr lang="en-CA" sz="1200" kern="1200">
                          <a:solidFill>
                            <a:schemeClr val="tx1"/>
                          </a:solidFill>
                          <a:effectLst/>
                          <a:latin typeface="+mn-lt"/>
                          <a:ea typeface="+mn-ea"/>
                          <a:cs typeface="Arial"/>
                        </a:rPr>
                        <a:t> Degree AV Block</a:t>
                      </a:r>
                    </a:p>
                  </a:txBody>
                  <a:tcPr marL="20270" marR="20270"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100000"/>
                        </a:lnSpc>
                        <a:spcBef>
                          <a:spcPts val="0"/>
                        </a:spcBef>
                        <a:spcAft>
                          <a:spcPts val="0"/>
                        </a:spcAft>
                        <a:buNone/>
                      </a:pPr>
                      <a:r>
                        <a:rPr lang="en-US" sz="1200" b="0" noProof="0">
                          <a:solidFill>
                            <a:schemeClr val="tx1"/>
                          </a:solidFill>
                          <a:latin typeface="+mn-lt"/>
                          <a:cs typeface="Arial"/>
                        </a:rPr>
                        <a:t>0</a:t>
                      </a:r>
                    </a:p>
                  </a:txBody>
                  <a:tcPr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marL="0" lvl="0" indent="0" algn="ctr">
                        <a:lnSpc>
                          <a:spcPct val="100000"/>
                        </a:lnSpc>
                        <a:spcBef>
                          <a:spcPts val="0"/>
                        </a:spcBef>
                        <a:spcAft>
                          <a:spcPts val="0"/>
                        </a:spcAft>
                        <a:buNone/>
                      </a:pPr>
                      <a:r>
                        <a:rPr lang="en-US" sz="1200" b="0" noProof="0">
                          <a:solidFill>
                            <a:schemeClr val="tx1"/>
                          </a:solidFill>
                          <a:latin typeface="+mn-lt"/>
                          <a:cs typeface="Arial" panose="020B0604020202020204" pitchFamily="34" charset="0"/>
                        </a:rPr>
                        <a:t>0</a:t>
                      </a:r>
                    </a:p>
                  </a:txBody>
                  <a:tcPr marT="18288" marB="18288"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51513611"/>
                  </a:ext>
                </a:extLst>
              </a:tr>
            </a:tbl>
          </a:graphicData>
        </a:graphic>
      </p:graphicFrame>
    </p:spTree>
    <p:extLst>
      <p:ext uri="{BB962C8B-B14F-4D97-AF65-F5344CB8AC3E}">
        <p14:creationId xmlns:p14="http://schemas.microsoft.com/office/powerpoint/2010/main" val="221600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5A00F7-BDE3-BDFF-47D1-19B953D41420}"/>
              </a:ext>
            </a:extLst>
          </p:cNvPr>
          <p:cNvSpPr/>
          <p:nvPr/>
        </p:nvSpPr>
        <p:spPr>
          <a:xfrm>
            <a:off x="0" y="1218123"/>
            <a:ext cx="9144000" cy="2636557"/>
          </a:xfrm>
          <a:prstGeom prst="rect">
            <a:avLst/>
          </a:prstGeom>
          <a:solidFill>
            <a:schemeClr val="accent5"/>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186B5A76-0413-2A43-9E77-56F140968967}"/>
              </a:ext>
            </a:extLst>
          </p:cNvPr>
          <p:cNvSpPr>
            <a:spLocks noGrp="1"/>
          </p:cNvSpPr>
          <p:nvPr>
            <p:ph type="title"/>
          </p:nvPr>
        </p:nvSpPr>
        <p:spPr/>
        <p:txBody>
          <a:bodyPr/>
          <a:lstStyle/>
          <a:p>
            <a:r>
              <a:rPr lang="en-US"/>
              <a:t>PSVT &amp; AFib-RVR Populations in the US</a:t>
            </a:r>
          </a:p>
        </p:txBody>
      </p:sp>
      <p:sp>
        <p:nvSpPr>
          <p:cNvPr id="10" name="Text Placeholder 9">
            <a:extLst>
              <a:ext uri="{FF2B5EF4-FFF2-40B4-BE49-F238E27FC236}">
                <a16:creationId xmlns:a16="http://schemas.microsoft.com/office/drawing/2014/main" id="{2CD9AE14-1027-4B4B-B87A-D0D953307EC9}"/>
              </a:ext>
            </a:extLst>
          </p:cNvPr>
          <p:cNvSpPr>
            <a:spLocks noGrp="1"/>
          </p:cNvSpPr>
          <p:nvPr>
            <p:ph type="body" sz="quarter" idx="13"/>
          </p:nvPr>
        </p:nvSpPr>
        <p:spPr>
          <a:xfrm>
            <a:off x="552392" y="4158503"/>
            <a:ext cx="8056360" cy="537319"/>
          </a:xfrm>
        </p:spPr>
        <p:txBody>
          <a:bodyPr/>
          <a:lstStyle/>
          <a:p>
            <a:r>
              <a:rPr lang="en-US">
                <a:solidFill>
                  <a:schemeClr val="tx1">
                    <a:lumMod val="50000"/>
                    <a:lumOff val="50000"/>
                  </a:schemeClr>
                </a:solidFill>
              </a:rPr>
              <a:t>Source(s): </a:t>
            </a:r>
            <a:r>
              <a:rPr lang="en-US" b="1">
                <a:solidFill>
                  <a:schemeClr val="tx1">
                    <a:lumMod val="50000"/>
                    <a:lumOff val="50000"/>
                  </a:schemeClr>
                </a:solidFill>
              </a:rPr>
              <a:t>1.</a:t>
            </a:r>
            <a:r>
              <a:rPr lang="en-US">
                <a:solidFill>
                  <a:schemeClr val="tx1">
                    <a:lumMod val="50000"/>
                    <a:lumOff val="50000"/>
                  </a:schemeClr>
                </a:solidFill>
              </a:rPr>
              <a:t> </a:t>
            </a:r>
            <a:r>
              <a:rPr lang="en-US" err="1">
                <a:solidFill>
                  <a:schemeClr val="tx1">
                    <a:lumMod val="50000"/>
                    <a:lumOff val="50000"/>
                  </a:schemeClr>
                </a:solidFill>
              </a:rPr>
              <a:t>Colilla</a:t>
            </a:r>
            <a:r>
              <a:rPr lang="en-US">
                <a:solidFill>
                  <a:schemeClr val="tx1">
                    <a:lumMod val="50000"/>
                    <a:lumOff val="50000"/>
                  </a:schemeClr>
                </a:solidFill>
              </a:rPr>
              <a:t> et al., Am. J. </a:t>
            </a:r>
            <a:r>
              <a:rPr lang="en-US" err="1">
                <a:solidFill>
                  <a:schemeClr val="tx1">
                    <a:lumMod val="50000"/>
                    <a:lumOff val="50000"/>
                  </a:schemeClr>
                </a:solidFill>
              </a:rPr>
              <a:t>Cardiol</a:t>
            </a:r>
            <a:r>
              <a:rPr lang="en-US">
                <a:solidFill>
                  <a:schemeClr val="tx1">
                    <a:lumMod val="50000"/>
                    <a:lumOff val="50000"/>
                  </a:schemeClr>
                </a:solidFill>
              </a:rPr>
              <a:t>. 2013, 112(8), 1142-1147; </a:t>
            </a:r>
            <a:r>
              <a:rPr lang="en-US" err="1">
                <a:solidFill>
                  <a:schemeClr val="tx1">
                    <a:lumMod val="50000"/>
                    <a:lumOff val="50000"/>
                  </a:schemeClr>
                </a:solidFill>
              </a:rPr>
              <a:t>Miyasaka</a:t>
            </a:r>
            <a:r>
              <a:rPr lang="en-US">
                <a:solidFill>
                  <a:schemeClr val="tx1">
                    <a:lumMod val="50000"/>
                    <a:lumOff val="50000"/>
                  </a:schemeClr>
                </a:solidFill>
              </a:rPr>
              <a:t> et al., Circulation, 2006, 114, 119-125. American Heart Association  </a:t>
            </a:r>
            <a:r>
              <a:rPr lang="en-US" b="1">
                <a:solidFill>
                  <a:schemeClr val="tx1">
                    <a:lumMod val="50000"/>
                    <a:lumOff val="50000"/>
                  </a:schemeClr>
                </a:solidFill>
              </a:rPr>
              <a:t>2</a:t>
            </a:r>
            <a:r>
              <a:rPr lang="en-US">
                <a:solidFill>
                  <a:schemeClr val="tx1">
                    <a:lumMod val="50000"/>
                    <a:lumOff val="50000"/>
                  </a:schemeClr>
                </a:solidFill>
              </a:rPr>
              <a:t>. HCUP ED &amp; Admissions Data (2016), accessed January 2021. </a:t>
            </a:r>
            <a:r>
              <a:rPr lang="en-US" b="1">
                <a:solidFill>
                  <a:schemeClr val="tx1">
                    <a:lumMod val="50000"/>
                    <a:lumOff val="50000"/>
                  </a:schemeClr>
                </a:solidFill>
              </a:rPr>
              <a:t>3.</a:t>
            </a:r>
            <a:r>
              <a:rPr lang="en-US">
                <a:solidFill>
                  <a:schemeClr val="tx1">
                    <a:lumMod val="50000"/>
                    <a:lumOff val="50000"/>
                  </a:schemeClr>
                </a:solidFill>
              </a:rPr>
              <a:t> </a:t>
            </a:r>
            <a:r>
              <a:rPr lang="en-US" err="1">
                <a:solidFill>
                  <a:schemeClr val="tx1">
                    <a:lumMod val="50000"/>
                    <a:lumOff val="50000"/>
                  </a:schemeClr>
                </a:solidFill>
              </a:rPr>
              <a:t>Rehorn</a:t>
            </a:r>
            <a:r>
              <a:rPr lang="en-US">
                <a:solidFill>
                  <a:schemeClr val="tx1">
                    <a:lumMod val="50000"/>
                    <a:lumOff val="50000"/>
                  </a:schemeClr>
                </a:solidFill>
              </a:rPr>
              <a:t> et al. Journal of Cardiovascular Electrophysiology.  2021 Aug; 32(8): 2199-2206.  </a:t>
            </a:r>
            <a:r>
              <a:rPr lang="en-US" err="1">
                <a:solidFill>
                  <a:schemeClr val="tx1">
                    <a:lumMod val="50000"/>
                    <a:lumOff val="50000"/>
                  </a:schemeClr>
                </a:solidFill>
              </a:rPr>
              <a:t>doi</a:t>
            </a:r>
            <a:r>
              <a:rPr lang="en-US">
                <a:solidFill>
                  <a:schemeClr val="tx1">
                    <a:lumMod val="50000"/>
                    <a:lumOff val="50000"/>
                  </a:schemeClr>
                </a:solidFill>
              </a:rPr>
              <a:t>: 10.1111/jce.15109.  </a:t>
            </a:r>
            <a:r>
              <a:rPr lang="en-US" err="1">
                <a:solidFill>
                  <a:schemeClr val="tx1">
                    <a:lumMod val="50000"/>
                    <a:lumOff val="50000"/>
                  </a:schemeClr>
                </a:solidFill>
              </a:rPr>
              <a:t>Epub</a:t>
            </a:r>
            <a:r>
              <a:rPr lang="en-US">
                <a:solidFill>
                  <a:schemeClr val="tx1">
                    <a:lumMod val="50000"/>
                    <a:lumOff val="50000"/>
                  </a:schemeClr>
                </a:solidFill>
              </a:rPr>
              <a:t> 2021 Jun 14.  2018 prevalence of 2M anticipated to grow at a CAGR of ~2%   </a:t>
            </a:r>
            <a:r>
              <a:rPr lang="en-US" b="1">
                <a:solidFill>
                  <a:schemeClr val="tx1">
                    <a:lumMod val="50000"/>
                    <a:lumOff val="50000"/>
                  </a:schemeClr>
                </a:solidFill>
              </a:rPr>
              <a:t>4. </a:t>
            </a:r>
            <a:r>
              <a:rPr lang="en-US">
                <a:solidFill>
                  <a:schemeClr val="tx1">
                    <a:lumMod val="50000"/>
                    <a:lumOff val="50000"/>
                  </a:schemeClr>
                </a:solidFill>
                <a:latin typeface="+mn-lt"/>
                <a:cs typeface="Calibri"/>
              </a:rPr>
              <a:t>Quantitative Survey conducted by Triangle Insights, May 2021, N=250 Clinical Cardiologists, Interventional Cardiologists, and Electrophysiologists</a:t>
            </a:r>
            <a:r>
              <a:rPr lang="en-US">
                <a:solidFill>
                  <a:schemeClr val="tx1">
                    <a:lumMod val="50000"/>
                    <a:lumOff val="50000"/>
                  </a:schemeClr>
                </a:solidFill>
              </a:rPr>
              <a:t>. </a:t>
            </a:r>
            <a:r>
              <a:rPr lang="en-US" b="1">
                <a:solidFill>
                  <a:schemeClr val="tx1">
                    <a:lumMod val="50000"/>
                    <a:lumOff val="50000"/>
                  </a:schemeClr>
                </a:solidFill>
              </a:rPr>
              <a:t>5.  </a:t>
            </a:r>
            <a:r>
              <a:rPr lang="en-US">
                <a:solidFill>
                  <a:schemeClr val="tx1">
                    <a:lumMod val="50000"/>
                    <a:lumOff val="50000"/>
                  </a:schemeClr>
                </a:solidFill>
              </a:rPr>
              <a:t>Estimate of TAM (~40%-60% of prevalence) based 2019 market research with patients conducted by </a:t>
            </a:r>
            <a:r>
              <a:rPr lang="en-US" err="1">
                <a:solidFill>
                  <a:schemeClr val="tx1">
                    <a:lumMod val="50000"/>
                    <a:lumOff val="50000"/>
                  </a:schemeClr>
                </a:solidFill>
              </a:rPr>
              <a:t>BluePrint</a:t>
            </a:r>
            <a:r>
              <a:rPr lang="en-US">
                <a:solidFill>
                  <a:schemeClr val="tx1">
                    <a:lumMod val="50000"/>
                    <a:lumOff val="50000"/>
                  </a:schemeClr>
                </a:solidFill>
              </a:rPr>
              <a:t> Research Group, ( n=247)</a:t>
            </a:r>
          </a:p>
        </p:txBody>
      </p:sp>
      <p:sp>
        <p:nvSpPr>
          <p:cNvPr id="5" name="Slide Number Placeholder 4">
            <a:extLst>
              <a:ext uri="{FF2B5EF4-FFF2-40B4-BE49-F238E27FC236}">
                <a16:creationId xmlns:a16="http://schemas.microsoft.com/office/drawing/2014/main" id="{3363B61F-80CD-4A49-AB92-10F38ECFE212}"/>
              </a:ext>
            </a:extLst>
          </p:cNvPr>
          <p:cNvSpPr>
            <a:spLocks noGrp="1"/>
          </p:cNvSpPr>
          <p:nvPr>
            <p:ph type="sldNum" sz="quarter" idx="4"/>
          </p:nvPr>
        </p:nvSpPr>
        <p:spPr/>
        <p:txBody>
          <a:bodyPr/>
          <a:lstStyle/>
          <a:p>
            <a:pPr defTabSz="914378">
              <a:defRPr/>
            </a:pPr>
            <a:fld id="{42C32FFB-F9AE-46F0-A233-A2E628258990}" type="slidenum">
              <a:rPr lang="en-US">
                <a:solidFill>
                  <a:srgbClr val="FFFFFF"/>
                </a:solidFill>
              </a:rPr>
              <a:pPr defTabSz="914378">
                <a:defRPr/>
              </a:pPr>
              <a:t>22</a:t>
            </a:fld>
            <a:endParaRPr lang="en-US" sz="1000">
              <a:solidFill>
                <a:srgbClr val="FFFFFF"/>
              </a:solidFill>
            </a:endParaRPr>
          </a:p>
        </p:txBody>
      </p:sp>
      <p:sp>
        <p:nvSpPr>
          <p:cNvPr id="14" name="Footer Placeholder 13">
            <a:extLst>
              <a:ext uri="{FF2B5EF4-FFF2-40B4-BE49-F238E27FC236}">
                <a16:creationId xmlns:a16="http://schemas.microsoft.com/office/drawing/2014/main" id="{9FD4BEFC-A300-418C-A042-F80E46ED503F}"/>
              </a:ext>
            </a:extLst>
          </p:cNvPr>
          <p:cNvSpPr>
            <a:spLocks noGrp="1"/>
          </p:cNvSpPr>
          <p:nvPr>
            <p:ph type="ftr" sz="quarter" idx="3"/>
          </p:nvPr>
        </p:nvSpPr>
        <p:spPr/>
        <p:txBody>
          <a:bodyPr/>
          <a:lstStyle/>
          <a:p>
            <a:r>
              <a:rPr lang="en-US">
                <a:latin typeface="Calibri"/>
                <a:cs typeface="Calibri"/>
              </a:rPr>
              <a:t>Milestone Corporate Overview</a:t>
            </a:r>
          </a:p>
        </p:txBody>
      </p:sp>
      <p:graphicFrame>
        <p:nvGraphicFramePr>
          <p:cNvPr id="2" name="Table 2">
            <a:extLst>
              <a:ext uri="{FF2B5EF4-FFF2-40B4-BE49-F238E27FC236}">
                <a16:creationId xmlns:a16="http://schemas.microsoft.com/office/drawing/2014/main" id="{CAFEA31F-BB3D-0B6D-8522-DC63FD123F64}"/>
              </a:ext>
            </a:extLst>
          </p:cNvPr>
          <p:cNvGraphicFramePr>
            <a:graphicFrameLocks noGrp="1"/>
          </p:cNvGraphicFramePr>
          <p:nvPr>
            <p:extLst>
              <p:ext uri="{D42A27DB-BD31-4B8C-83A1-F6EECF244321}">
                <p14:modId xmlns:p14="http://schemas.microsoft.com/office/powerpoint/2010/main" val="1230024909"/>
              </p:ext>
            </p:extLst>
          </p:nvPr>
        </p:nvGraphicFramePr>
        <p:xfrm>
          <a:off x="485381" y="1571023"/>
          <a:ext cx="7530664" cy="1934542"/>
        </p:xfrm>
        <a:graphic>
          <a:graphicData uri="http://schemas.openxmlformats.org/drawingml/2006/table">
            <a:tbl>
              <a:tblPr firstRow="1" bandRow="1">
                <a:tableStyleId>{0660B408-B3CF-4A94-85FC-2B1E0A45F4A2}</a:tableStyleId>
              </a:tblPr>
              <a:tblGrid>
                <a:gridCol w="3047528">
                  <a:extLst>
                    <a:ext uri="{9D8B030D-6E8A-4147-A177-3AD203B41FA5}">
                      <a16:colId xmlns:a16="http://schemas.microsoft.com/office/drawing/2014/main" val="2841980337"/>
                    </a:ext>
                  </a:extLst>
                </a:gridCol>
                <a:gridCol w="2172538">
                  <a:extLst>
                    <a:ext uri="{9D8B030D-6E8A-4147-A177-3AD203B41FA5}">
                      <a16:colId xmlns:a16="http://schemas.microsoft.com/office/drawing/2014/main" val="2613508074"/>
                    </a:ext>
                  </a:extLst>
                </a:gridCol>
                <a:gridCol w="2310598">
                  <a:extLst>
                    <a:ext uri="{9D8B030D-6E8A-4147-A177-3AD203B41FA5}">
                      <a16:colId xmlns:a16="http://schemas.microsoft.com/office/drawing/2014/main" val="3724389814"/>
                    </a:ext>
                  </a:extLst>
                </a:gridCol>
              </a:tblGrid>
              <a:tr h="398853">
                <a:tc>
                  <a:txBody>
                    <a:bodyPr/>
                    <a:lstStyle/>
                    <a:p>
                      <a:pPr algn="ctr"/>
                      <a:endParaRPr lang="en-US" sz="1600" b="1">
                        <a:solidFill>
                          <a:schemeClr val="bg1"/>
                        </a:solidFill>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PSVT</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Atrial Fibrillation</a:t>
                      </a: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751215181"/>
                  </a:ext>
                </a:extLst>
              </a:tr>
              <a:tr h="3988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accent1"/>
                          </a:solidFill>
                          <a:latin typeface="+mn-lt"/>
                        </a:rPr>
                        <a:t>Total Patients </a:t>
                      </a:r>
                      <a:r>
                        <a:rPr lang="en-US" sz="1600" b="0">
                          <a:solidFill>
                            <a:schemeClr val="accent1"/>
                          </a:solidFill>
                          <a:latin typeface="+mn-lt"/>
                        </a:rPr>
                        <a:t>(2030)</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2.6 Million</a:t>
                      </a:r>
                      <a:r>
                        <a:rPr lang="en-US" sz="1600" b="0" baseline="30000">
                          <a:solidFill>
                            <a:schemeClr val="accent1"/>
                          </a:solidFill>
                          <a:latin typeface="+mn-lt"/>
                          <a:ea typeface="+mn-ea"/>
                        </a:rPr>
                        <a:t>3</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10 Million</a:t>
                      </a:r>
                      <a:r>
                        <a:rPr lang="en-US" sz="1600" b="0" baseline="30000">
                          <a:solidFill>
                            <a:schemeClr val="accent1"/>
                          </a:solidFill>
                          <a:latin typeface="+mn-lt"/>
                          <a:ea typeface="+mn-ea"/>
                        </a:rPr>
                        <a:t>1</a:t>
                      </a: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6770286"/>
                  </a:ext>
                </a:extLst>
              </a:tr>
              <a:tr h="5573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accent1"/>
                          </a:solidFill>
                          <a:latin typeface="+mn-lt"/>
                        </a:rPr>
                        <a:t>Discharged ED Visits</a:t>
                      </a:r>
                      <a:br>
                        <a:rPr lang="en-US" sz="1600" b="1">
                          <a:solidFill>
                            <a:schemeClr val="accent1"/>
                          </a:solidFill>
                          <a:latin typeface="+mn-lt"/>
                        </a:rPr>
                      </a:br>
                      <a:r>
                        <a:rPr lang="en-US" sz="1600" b="1">
                          <a:solidFill>
                            <a:schemeClr val="accent1"/>
                          </a:solidFill>
                          <a:latin typeface="+mn-lt"/>
                        </a:rPr>
                        <a:t>&amp; Hospital Admissions </a:t>
                      </a:r>
                      <a:r>
                        <a:rPr lang="en-US" sz="1600" b="0">
                          <a:solidFill>
                            <a:schemeClr val="accent1"/>
                          </a:solidFill>
                          <a:latin typeface="+mn-lt"/>
                        </a:rPr>
                        <a:t>(2016)</a:t>
                      </a:r>
                      <a:r>
                        <a:rPr lang="en-US" sz="1600" b="0" baseline="30000">
                          <a:solidFill>
                            <a:schemeClr val="accent1"/>
                          </a:solidFill>
                          <a:latin typeface="+mn-lt"/>
                        </a:rPr>
                        <a:t>2</a:t>
                      </a:r>
                      <a:r>
                        <a:rPr lang="en-US" sz="1600" b="0">
                          <a:solidFill>
                            <a:schemeClr val="accent1"/>
                          </a:solidFill>
                          <a:latin typeface="+mn-lt"/>
                        </a:rPr>
                        <a:t> </a:t>
                      </a:r>
                      <a:endParaRPr lang="en-US" sz="1600" b="0" baseline="30000">
                        <a:solidFill>
                          <a:schemeClr val="accent1"/>
                        </a:solidFill>
                        <a:latin typeface="+mn-lt"/>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145 Thousand</a:t>
                      </a:r>
                      <a:endParaRPr lang="en-US" sz="1600" b="0" baseline="30000">
                        <a:solidFill>
                          <a:schemeClr val="accent1"/>
                        </a:solidFill>
                        <a:latin typeface="+mn-lt"/>
                        <a:ea typeface="+mn-ea"/>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785 Thousand</a:t>
                      </a:r>
                      <a:endParaRPr lang="en-US" sz="1600" b="0" baseline="30000">
                        <a:solidFill>
                          <a:schemeClr val="accent1"/>
                        </a:solidFill>
                        <a:latin typeface="+mn-lt"/>
                        <a:ea typeface="+mn-ea"/>
                      </a:endParaRP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83928346"/>
                  </a:ext>
                </a:extLst>
              </a:tr>
              <a:tr h="557302">
                <a:tc>
                  <a:txBody>
                    <a:bodyPr/>
                    <a:lstStyle/>
                    <a:p>
                      <a:r>
                        <a:rPr lang="fr-FR" sz="1600" b="1">
                          <a:solidFill>
                            <a:schemeClr val="bg1"/>
                          </a:solidFill>
                        </a:rPr>
                        <a:t>Target Addressable </a:t>
                      </a:r>
                      <a:r>
                        <a:rPr lang="fr-FR" sz="1600" b="1" err="1">
                          <a:solidFill>
                            <a:schemeClr val="bg1"/>
                          </a:solidFill>
                        </a:rPr>
                        <a:t>Market</a:t>
                      </a:r>
                      <a:r>
                        <a:rPr lang="fr-FR" sz="1600" b="1">
                          <a:solidFill>
                            <a:schemeClr val="bg1"/>
                          </a:solidFill>
                        </a:rPr>
                        <a:t> (2030) </a:t>
                      </a:r>
                      <a:br>
                        <a:rPr lang="fr-FR" sz="1600" b="1">
                          <a:solidFill>
                            <a:schemeClr val="bg1"/>
                          </a:solidFill>
                        </a:rPr>
                      </a:br>
                      <a:r>
                        <a:rPr lang="fr-FR" sz="1600" b="1">
                          <a:solidFill>
                            <a:schemeClr val="bg1"/>
                          </a:solidFill>
                        </a:rPr>
                        <a:t>Patient Population</a:t>
                      </a:r>
                      <a:endParaRPr lang="en-US" sz="1600" b="1">
                        <a:solidFill>
                          <a:schemeClr val="bg1"/>
                        </a:solidFill>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1.0-1.6 Million</a:t>
                      </a:r>
                      <a:r>
                        <a:rPr lang="en-US" sz="1600" b="1" baseline="30000">
                          <a:solidFill>
                            <a:schemeClr val="bg1"/>
                          </a:solidFill>
                          <a:latin typeface="+mn-lt"/>
                          <a:cs typeface="Calibri" panose="020F0502020204030204" pitchFamily="34" charset="0"/>
                        </a:rPr>
                        <a:t>5</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~3-4 Million</a:t>
                      </a:r>
                      <a:r>
                        <a:rPr lang="en-US" sz="1600" b="1" baseline="30000">
                          <a:solidFill>
                            <a:schemeClr val="bg1"/>
                          </a:solidFill>
                          <a:latin typeface="+mn-lt"/>
                          <a:cs typeface="Calibri" panose="020F0502020204030204" pitchFamily="34" charset="0"/>
                        </a:rPr>
                        <a:t>4</a:t>
                      </a: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938793333"/>
                  </a:ext>
                </a:extLst>
              </a:tr>
            </a:tbl>
          </a:graphicData>
        </a:graphic>
      </p:graphicFrame>
      <p:cxnSp>
        <p:nvCxnSpPr>
          <p:cNvPr id="9" name="Straight Connector 8">
            <a:extLst>
              <a:ext uri="{FF2B5EF4-FFF2-40B4-BE49-F238E27FC236}">
                <a16:creationId xmlns:a16="http://schemas.microsoft.com/office/drawing/2014/main" id="{849F2DF5-964C-DC5D-C23C-E451A396D3AD}"/>
              </a:ext>
            </a:extLst>
          </p:cNvPr>
          <p:cNvCxnSpPr>
            <a:cxnSpLocks/>
          </p:cNvCxnSpPr>
          <p:nvPr/>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 name="Freeform: Shape 10">
            <a:extLst>
              <a:ext uri="{FF2B5EF4-FFF2-40B4-BE49-F238E27FC236}">
                <a16:creationId xmlns:a16="http://schemas.microsoft.com/office/drawing/2014/main" id="{198139DC-F11B-1B79-AAD8-F65D870639C7}"/>
              </a:ext>
            </a:extLst>
          </p:cNvPr>
          <p:cNvSpPr/>
          <p:nvPr/>
        </p:nvSpPr>
        <p:spPr>
          <a:xfrm>
            <a:off x="5709347" y="1159963"/>
            <a:ext cx="333314" cy="2893877"/>
          </a:xfrm>
          <a:custGeom>
            <a:avLst/>
            <a:gdLst>
              <a:gd name="connsiteX0" fmla="*/ 358651 w 387731"/>
              <a:gd name="connsiteY0" fmla="*/ 0 h 2875675"/>
              <a:gd name="connsiteX1" fmla="*/ 0 w 387731"/>
              <a:gd name="connsiteY1" fmla="*/ 423274 h 2875675"/>
              <a:gd name="connsiteX2" fmla="*/ 3231 w 387731"/>
              <a:gd name="connsiteY2" fmla="*/ 2374855 h 2875675"/>
              <a:gd name="connsiteX3" fmla="*/ 387731 w 387731"/>
              <a:gd name="connsiteY3" fmla="*/ 2875675 h 2875675"/>
              <a:gd name="connsiteX4" fmla="*/ 358651 w 387731"/>
              <a:gd name="connsiteY4" fmla="*/ 0 h 2875675"/>
              <a:gd name="connsiteX0" fmla="*/ 358651 w 362846"/>
              <a:gd name="connsiteY0" fmla="*/ 0 h 2868055"/>
              <a:gd name="connsiteX1" fmla="*/ 0 w 362846"/>
              <a:gd name="connsiteY1" fmla="*/ 423274 h 2868055"/>
              <a:gd name="connsiteX2" fmla="*/ 3231 w 362846"/>
              <a:gd name="connsiteY2" fmla="*/ 2374855 h 2868055"/>
              <a:gd name="connsiteX3" fmla="*/ 362846 w 362846"/>
              <a:gd name="connsiteY3" fmla="*/ 2868055 h 2868055"/>
              <a:gd name="connsiteX4" fmla="*/ 358651 w 362846"/>
              <a:gd name="connsiteY4" fmla="*/ 0 h 286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6" h="2868055">
                <a:moveTo>
                  <a:pt x="358651" y="0"/>
                </a:moveTo>
                <a:lnTo>
                  <a:pt x="0" y="423274"/>
                </a:lnTo>
                <a:lnTo>
                  <a:pt x="3231" y="2374855"/>
                </a:lnTo>
                <a:lnTo>
                  <a:pt x="362846" y="2868055"/>
                </a:lnTo>
                <a:cubicBezTo>
                  <a:pt x="361448" y="1912037"/>
                  <a:pt x="360049" y="956018"/>
                  <a:pt x="358651" y="0"/>
                </a:cubicBezTo>
                <a:close/>
              </a:path>
            </a:pathLst>
          </a:custGeom>
          <a:solidFill>
            <a:srgbClr val="9CD7DB">
              <a:alpha val="50196"/>
            </a:srgb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graphicFrame>
        <p:nvGraphicFramePr>
          <p:cNvPr id="7" name="Table 2">
            <a:extLst>
              <a:ext uri="{FF2B5EF4-FFF2-40B4-BE49-F238E27FC236}">
                <a16:creationId xmlns:a16="http://schemas.microsoft.com/office/drawing/2014/main" id="{AD42B1AC-AC6D-0742-5B74-6BC7652F5082}"/>
              </a:ext>
            </a:extLst>
          </p:cNvPr>
          <p:cNvGraphicFramePr>
            <a:graphicFrameLocks noGrp="1"/>
          </p:cNvGraphicFramePr>
          <p:nvPr>
            <p:extLst>
              <p:ext uri="{D42A27DB-BD31-4B8C-83A1-F6EECF244321}">
                <p14:modId xmlns:p14="http://schemas.microsoft.com/office/powerpoint/2010/main" val="233284438"/>
              </p:ext>
            </p:extLst>
          </p:nvPr>
        </p:nvGraphicFramePr>
        <p:xfrm>
          <a:off x="6042920" y="1159963"/>
          <a:ext cx="2707043" cy="2863978"/>
        </p:xfrm>
        <a:graphic>
          <a:graphicData uri="http://schemas.openxmlformats.org/drawingml/2006/table">
            <a:tbl>
              <a:tblPr firstRow="1" bandRow="1">
                <a:tableStyleId>{0660B408-B3CF-4A94-85FC-2B1E0A45F4A2}</a:tableStyleId>
              </a:tblPr>
              <a:tblGrid>
                <a:gridCol w="2707043">
                  <a:extLst>
                    <a:ext uri="{9D8B030D-6E8A-4147-A177-3AD203B41FA5}">
                      <a16:colId xmlns:a16="http://schemas.microsoft.com/office/drawing/2014/main" val="2094667931"/>
                    </a:ext>
                  </a:extLst>
                </a:gridCol>
              </a:tblGrid>
              <a:tr h="5973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chemeClr val="bg1"/>
                          </a:solidFill>
                          <a:latin typeface="+mn-lt"/>
                          <a:cs typeface="Calibri" panose="020F0502020204030204" pitchFamily="34" charset="0"/>
                        </a:rPr>
                        <a:t>Atrial </a:t>
                      </a:r>
                      <a:r>
                        <a:rPr lang="en-US" sz="2000" b="1">
                          <a:solidFill>
                            <a:schemeClr val="bg1"/>
                          </a:solidFill>
                          <a:latin typeface="+mn-lt"/>
                          <a:cs typeface="Calibri" panose="020F0502020204030204" pitchFamily="34" charset="0"/>
                        </a:rPr>
                        <a:t>Fibrillation</a:t>
                      </a:r>
                      <a:endParaRPr lang="en-US" sz="1800" b="1">
                        <a:solidFill>
                          <a:schemeClr val="bg1"/>
                        </a:solidFill>
                        <a:latin typeface="+mn-lt"/>
                        <a:cs typeface="Calibri" panose="020F0502020204030204" pitchFamily="34" charset="0"/>
                      </a:endParaRPr>
                    </a:p>
                  </a:txBody>
                  <a:tcPr marL="120919" marR="120919" marT="60459" marB="60459"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751215181"/>
                  </a:ext>
                </a:extLst>
              </a:tr>
              <a:tr h="5973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chemeClr val="accent1"/>
                          </a:solidFill>
                          <a:latin typeface="+mn-lt"/>
                          <a:ea typeface="+mn-ea"/>
                        </a:rPr>
                        <a:t>10 Million</a:t>
                      </a:r>
                      <a:r>
                        <a:rPr lang="en-US" sz="1800" b="1" baseline="30000">
                          <a:solidFill>
                            <a:schemeClr val="accent1"/>
                          </a:solidFill>
                          <a:latin typeface="+mn-lt"/>
                          <a:ea typeface="+mn-ea"/>
                        </a:rPr>
                        <a:t>1</a:t>
                      </a:r>
                    </a:p>
                  </a:txBody>
                  <a:tcPr marL="120919" marR="120919" marT="60459" marB="60459"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46770286"/>
                  </a:ext>
                </a:extLst>
              </a:tr>
              <a:tr h="83464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chemeClr val="accent1"/>
                          </a:solidFill>
                          <a:latin typeface="+mn-lt"/>
                          <a:ea typeface="+mn-ea"/>
                        </a:rPr>
                        <a:t>785 Thousand</a:t>
                      </a:r>
                      <a:endParaRPr lang="en-US" sz="1800" b="1" baseline="30000">
                        <a:solidFill>
                          <a:schemeClr val="accent1"/>
                        </a:solidFill>
                        <a:latin typeface="+mn-lt"/>
                        <a:ea typeface="+mn-ea"/>
                      </a:endParaRPr>
                    </a:p>
                  </a:txBody>
                  <a:tcPr marL="120919" marR="120919" marT="60459" marB="60459"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83928346"/>
                  </a:ext>
                </a:extLst>
              </a:tr>
              <a:tr h="83464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solidFill>
                            <a:schemeClr val="bg1"/>
                          </a:solidFill>
                          <a:latin typeface="+mn-lt"/>
                          <a:cs typeface="Calibri" panose="020F0502020204030204" pitchFamily="34" charset="0"/>
                        </a:rPr>
                        <a:t>AFib-RVR</a:t>
                      </a:r>
                      <a:br>
                        <a:rPr lang="en-US" sz="1800" b="1">
                          <a:solidFill>
                            <a:schemeClr val="bg1"/>
                          </a:solidFill>
                          <a:latin typeface="+mn-lt"/>
                          <a:cs typeface="Calibri" panose="020F0502020204030204" pitchFamily="34" charset="0"/>
                        </a:rPr>
                      </a:br>
                      <a:r>
                        <a:rPr lang="en-US" sz="1800" b="1">
                          <a:solidFill>
                            <a:schemeClr val="bg1"/>
                          </a:solidFill>
                          <a:latin typeface="+mn-lt"/>
                          <a:cs typeface="Calibri" panose="020F0502020204030204" pitchFamily="34" charset="0"/>
                        </a:rPr>
                        <a:t>~3-4 Million</a:t>
                      </a:r>
                      <a:r>
                        <a:rPr lang="en-US" sz="1800" b="1" baseline="30000">
                          <a:solidFill>
                            <a:schemeClr val="bg1"/>
                          </a:solidFill>
                          <a:latin typeface="+mn-lt"/>
                          <a:cs typeface="Calibri" panose="020F0502020204030204" pitchFamily="34" charset="0"/>
                        </a:rPr>
                        <a:t>4</a:t>
                      </a:r>
                    </a:p>
                  </a:txBody>
                  <a:tcPr marL="120919" marR="120919" marT="60459" marB="60459"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938793333"/>
                  </a:ext>
                </a:extLst>
              </a:tr>
            </a:tbl>
          </a:graphicData>
        </a:graphic>
      </p:graphicFrame>
    </p:spTree>
    <p:extLst>
      <p:ext uri="{BB962C8B-B14F-4D97-AF65-F5344CB8AC3E}">
        <p14:creationId xmlns:p14="http://schemas.microsoft.com/office/powerpoint/2010/main" val="4174708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2">
            <a:extLst>
              <a:ext uri="{FF2B5EF4-FFF2-40B4-BE49-F238E27FC236}">
                <a16:creationId xmlns:a16="http://schemas.microsoft.com/office/drawing/2014/main" id="{FC10E8B5-5D21-8DB2-E45A-145EC35FEE7C}"/>
              </a:ext>
            </a:extLst>
          </p:cNvPr>
          <p:cNvSpPr/>
          <p:nvPr/>
        </p:nvSpPr>
        <p:spPr>
          <a:xfrm>
            <a:off x="3635314" y="779640"/>
            <a:ext cx="5546784" cy="3908637"/>
          </a:xfrm>
          <a:prstGeom prst="roundRect">
            <a:avLst>
              <a:gd name="adj" fmla="val 0"/>
            </a:avLst>
          </a:prstGeom>
          <a:solidFill>
            <a:schemeClr val="accent1">
              <a:lumMod val="20000"/>
              <a:lumOff val="8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5793958-69A9-9B0B-9F79-21EC6D008179}"/>
              </a:ext>
            </a:extLst>
          </p:cNvPr>
          <p:cNvPicPr>
            <a:picLocks noChangeAspect="1"/>
          </p:cNvPicPr>
          <p:nvPr/>
        </p:nvPicPr>
        <p:blipFill>
          <a:blip r:embed="rId3"/>
          <a:srcRect/>
          <a:stretch/>
        </p:blipFill>
        <p:spPr>
          <a:xfrm>
            <a:off x="4060765" y="1474696"/>
            <a:ext cx="4512291" cy="2824680"/>
          </a:xfrm>
          <a:prstGeom prst="rect">
            <a:avLst/>
          </a:prstGeom>
        </p:spPr>
      </p:pic>
      <p:sp>
        <p:nvSpPr>
          <p:cNvPr id="2" name="Title 1">
            <a:extLst>
              <a:ext uri="{FF2B5EF4-FFF2-40B4-BE49-F238E27FC236}">
                <a16:creationId xmlns:a16="http://schemas.microsoft.com/office/drawing/2014/main" id="{C82E7BC4-9D43-3C22-657A-6AAB4471E6C7}"/>
              </a:ext>
            </a:extLst>
          </p:cNvPr>
          <p:cNvSpPr>
            <a:spLocks noGrp="1"/>
          </p:cNvSpPr>
          <p:nvPr>
            <p:ph type="title"/>
          </p:nvPr>
        </p:nvSpPr>
        <p:spPr>
          <a:xfrm>
            <a:off x="547077" y="343184"/>
            <a:ext cx="7589847" cy="277640"/>
          </a:xfrm>
        </p:spPr>
        <p:txBody>
          <a:bodyPr/>
          <a:lstStyle/>
          <a:p>
            <a:r>
              <a:rPr lang="en-US"/>
              <a:t>AFib-RVR – Acute Treatment Scenarios</a:t>
            </a:r>
          </a:p>
        </p:txBody>
      </p:sp>
      <p:sp>
        <p:nvSpPr>
          <p:cNvPr id="7" name="Rounded Rectangle 22">
            <a:extLst>
              <a:ext uri="{FF2B5EF4-FFF2-40B4-BE49-F238E27FC236}">
                <a16:creationId xmlns:a16="http://schemas.microsoft.com/office/drawing/2014/main" id="{0267B00E-65CD-1CFA-FDB3-49B5A636DC49}"/>
              </a:ext>
            </a:extLst>
          </p:cNvPr>
          <p:cNvSpPr/>
          <p:nvPr/>
        </p:nvSpPr>
        <p:spPr>
          <a:xfrm>
            <a:off x="1" y="788898"/>
            <a:ext cx="3653482" cy="3908637"/>
          </a:xfrm>
          <a:prstGeom prst="roundRect">
            <a:avLst>
              <a:gd name="adj" fmla="val 0"/>
            </a:avLst>
          </a:prstGeom>
          <a:solidFill>
            <a:srgbClr val="002060"/>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descr="A picture containing clipart, cartoon, graphics, logo&#10;&#10;Description automatically generated">
            <a:extLst>
              <a:ext uri="{FF2B5EF4-FFF2-40B4-BE49-F238E27FC236}">
                <a16:creationId xmlns:a16="http://schemas.microsoft.com/office/drawing/2014/main" id="{1E63E7CB-DB12-B15A-AB0E-246F531831A7}"/>
              </a:ext>
            </a:extLst>
          </p:cNvPr>
          <p:cNvPicPr>
            <a:picLocks noChangeAspect="1"/>
          </p:cNvPicPr>
          <p:nvPr/>
        </p:nvPicPr>
        <p:blipFill>
          <a:blip r:embed="rId4"/>
          <a:stretch>
            <a:fillRect/>
          </a:stretch>
        </p:blipFill>
        <p:spPr>
          <a:xfrm>
            <a:off x="817103" y="1319571"/>
            <a:ext cx="1693155" cy="2248006"/>
          </a:xfrm>
          <a:prstGeom prst="rect">
            <a:avLst/>
          </a:prstGeom>
        </p:spPr>
      </p:pic>
      <p:sp>
        <p:nvSpPr>
          <p:cNvPr id="10" name="TextBox 9">
            <a:extLst>
              <a:ext uri="{FF2B5EF4-FFF2-40B4-BE49-F238E27FC236}">
                <a16:creationId xmlns:a16="http://schemas.microsoft.com/office/drawing/2014/main" id="{FCAE6FB0-8690-ABEE-118B-1553B57645C4}"/>
              </a:ext>
            </a:extLst>
          </p:cNvPr>
          <p:cNvSpPr txBox="1"/>
          <p:nvPr/>
        </p:nvSpPr>
        <p:spPr>
          <a:xfrm rot="16200000">
            <a:off x="3531647" y="2800454"/>
            <a:ext cx="1187112" cy="261610"/>
          </a:xfrm>
          <a:prstGeom prst="rect">
            <a:avLst/>
          </a:prstGeom>
          <a:noFill/>
        </p:spPr>
        <p:txBody>
          <a:bodyPr wrap="square" tIns="0" rtlCol="0">
            <a:spAutoFit/>
          </a:bodyPr>
          <a:lstStyle/>
          <a:p>
            <a:pPr marL="0" marR="0" lvl="0" indent="0" algn="l" defTabSz="914400" rtl="0" eaLnBrk="1" fontAlgn="base" latinLnBrk="0" hangingPunct="1">
              <a:lnSpc>
                <a:spcPct val="100000"/>
              </a:lnSpc>
              <a:spcBef>
                <a:spcPts val="600"/>
              </a:spcBef>
              <a:spcAft>
                <a:spcPct val="0"/>
              </a:spcAft>
              <a:buClr>
                <a:srgbClr val="F64C00"/>
              </a:buClr>
              <a:buSzTx/>
              <a:buFontTx/>
              <a:buNone/>
              <a:tabLst/>
              <a:defRPr/>
            </a:pPr>
            <a:r>
              <a:rPr kumimoji="0" lang="en-US" sz="1400" b="1" i="0"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Heart Rate</a:t>
            </a:r>
          </a:p>
        </p:txBody>
      </p:sp>
      <p:sp>
        <p:nvSpPr>
          <p:cNvPr id="11" name="Rectangle 10">
            <a:extLst>
              <a:ext uri="{FF2B5EF4-FFF2-40B4-BE49-F238E27FC236}">
                <a16:creationId xmlns:a16="http://schemas.microsoft.com/office/drawing/2014/main" id="{F9E304C3-66D1-5DAE-59E9-30BF6FF25E57}"/>
              </a:ext>
            </a:extLst>
          </p:cNvPr>
          <p:cNvSpPr/>
          <p:nvPr/>
        </p:nvSpPr>
        <p:spPr>
          <a:xfrm>
            <a:off x="218308" y="875454"/>
            <a:ext cx="3141696" cy="444117"/>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ts val="1000"/>
              </a:spcBef>
              <a:spcAft>
                <a:spcPct val="0"/>
              </a:spcAft>
              <a:buClr>
                <a:srgbClr val="000000"/>
              </a:buClr>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Acute </a:t>
            </a:r>
            <a:r>
              <a:rPr kumimoji="0" lang="en-US" sz="1600" b="1"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AFib</a:t>
            </a:r>
            <a:r>
              <a:rPr kumimoji="0" lang="en-US" sz="1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-RVR Attack </a:t>
            </a:r>
            <a:endPar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05CC148-0364-892A-10A6-0F593DC38CD9}"/>
              </a:ext>
            </a:extLst>
          </p:cNvPr>
          <p:cNvSpPr txBox="1"/>
          <p:nvPr/>
        </p:nvSpPr>
        <p:spPr>
          <a:xfrm>
            <a:off x="121244" y="3664182"/>
            <a:ext cx="1957828" cy="792525"/>
          </a:xfrm>
          <a:prstGeom prst="rect">
            <a:avLst/>
          </a:prstGeom>
          <a:noFill/>
        </p:spPr>
        <p:txBody>
          <a:bodyPr wrap="square" tIns="0" rtlCol="0">
            <a:spAutoFit/>
          </a:bodyPr>
          <a:lstStyle/>
          <a:p>
            <a:pPr marL="171450" marR="0" lvl="0" indent="-161925" algn="l" defTabSz="914400" rtl="0" eaLnBrk="1" fontAlgn="base" latinLnBrk="0" hangingPunct="1">
              <a:lnSpc>
                <a:spcPct val="150000"/>
              </a:lnSpc>
              <a:spcBef>
                <a:spcPts val="600"/>
              </a:spcBef>
              <a:spcAft>
                <a:spcPct val="0"/>
              </a:spcAft>
              <a:buClr>
                <a:srgbClr val="F64C00">
                  <a:lumMod val="60000"/>
                  <a:lumOff val="40000"/>
                </a:srgbClr>
              </a:buClr>
              <a:buSzPct val="120000"/>
              <a:buFont typeface="Arial" panose="020B0604020202020204" pitchFamily="34" charset="0"/>
              <a:buChar char="•"/>
              <a:tabLst/>
              <a:defRPr/>
            </a:pPr>
            <a:r>
              <a:rPr kumimoji="0" lang="en-CA" sz="1100" b="1" i="0" u="none" strike="noStrike" kern="1200" cap="none" spc="0" normalizeH="0" baseline="0" noProof="0">
                <a:ln>
                  <a:noFill/>
                </a:ln>
                <a:solidFill>
                  <a:srgbClr val="FFFFFF"/>
                </a:solidFill>
                <a:effectLst/>
                <a:uLnTx/>
                <a:uFillTx/>
                <a:latin typeface="Calibri"/>
                <a:ea typeface="MS PGothic" pitchFamily="34" charset="-128"/>
                <a:cs typeface="Calibri" panose="020F0502020204030204" pitchFamily="34" charset="0"/>
              </a:rPr>
              <a:t>Heart palpitations</a:t>
            </a:r>
          </a:p>
          <a:p>
            <a:pPr marL="171450" marR="0" lvl="0" indent="-171450" algn="l" defTabSz="914400" rtl="0" eaLnBrk="1" fontAlgn="base" latinLnBrk="0" hangingPunct="1">
              <a:lnSpc>
                <a:spcPct val="100000"/>
              </a:lnSpc>
              <a:spcBef>
                <a:spcPts val="600"/>
              </a:spcBef>
              <a:spcAft>
                <a:spcPct val="0"/>
              </a:spcAft>
              <a:buClr>
                <a:srgbClr val="F64C00">
                  <a:lumMod val="60000"/>
                  <a:lumOff val="40000"/>
                </a:srgbClr>
              </a:buClr>
              <a:buSzPct val="120000"/>
              <a:buFont typeface="Arial" panose="020B0604020202020204" pitchFamily="34" charset="0"/>
              <a:buChar char="•"/>
              <a:tabLst/>
              <a:defRPr/>
            </a:pPr>
            <a:r>
              <a:rPr kumimoji="0" lang="en-CA" sz="1100" b="1" i="0" u="none" strike="noStrike" kern="1200" cap="none" spc="0" normalizeH="0" baseline="0" noProof="0">
                <a:ln>
                  <a:noFill/>
                </a:ln>
                <a:solidFill>
                  <a:srgbClr val="FFFFFF"/>
                </a:solidFill>
                <a:effectLst/>
                <a:uLnTx/>
                <a:uFillTx/>
                <a:latin typeface="Calibri"/>
                <a:ea typeface="MS PGothic" pitchFamily="34" charset="-128"/>
                <a:cs typeface="Calibri" panose="020F0502020204030204" pitchFamily="34" charset="0"/>
              </a:rPr>
              <a:t>Chest pressure or pain</a:t>
            </a:r>
          </a:p>
          <a:p>
            <a:pPr marL="171450" marR="0" lvl="0" indent="-171450" algn="l" defTabSz="914400" rtl="0" eaLnBrk="1" fontAlgn="base" latinLnBrk="0" hangingPunct="1">
              <a:lnSpc>
                <a:spcPct val="100000"/>
              </a:lnSpc>
              <a:spcBef>
                <a:spcPts val="600"/>
              </a:spcBef>
              <a:spcAft>
                <a:spcPct val="0"/>
              </a:spcAft>
              <a:buClr>
                <a:srgbClr val="F64C00">
                  <a:lumMod val="60000"/>
                  <a:lumOff val="40000"/>
                </a:srgbClr>
              </a:buClr>
              <a:buSzPct val="120000"/>
              <a:buFont typeface="Arial" panose="020B0604020202020204" pitchFamily="34" charset="0"/>
              <a:buChar char="•"/>
              <a:tabLst/>
              <a:defRPr/>
            </a:pPr>
            <a:r>
              <a:rPr kumimoji="0" lang="en-US" sz="1100" b="1" i="0" u="none" strike="noStrike" kern="1200" cap="none" spc="0" normalizeH="0" baseline="0" noProof="0">
                <a:ln>
                  <a:noFill/>
                </a:ln>
                <a:solidFill>
                  <a:srgbClr val="FFFFFF"/>
                </a:solidFill>
                <a:effectLst/>
                <a:uLnTx/>
                <a:uFillTx/>
                <a:latin typeface="Calibri"/>
                <a:ea typeface="MS PGothic" pitchFamily="34" charset="-128"/>
                <a:cs typeface="Calibri" panose="020F0502020204030204" pitchFamily="34" charset="0"/>
              </a:rPr>
              <a:t>Shortness of breath</a:t>
            </a:r>
          </a:p>
        </p:txBody>
      </p:sp>
      <p:sp>
        <p:nvSpPr>
          <p:cNvPr id="13" name="TextBox 12">
            <a:extLst>
              <a:ext uri="{FF2B5EF4-FFF2-40B4-BE49-F238E27FC236}">
                <a16:creationId xmlns:a16="http://schemas.microsoft.com/office/drawing/2014/main" id="{51694E81-4BDB-E183-8612-325ABFD3CA2A}"/>
              </a:ext>
            </a:extLst>
          </p:cNvPr>
          <p:cNvSpPr txBox="1"/>
          <p:nvPr/>
        </p:nvSpPr>
        <p:spPr>
          <a:xfrm>
            <a:off x="1691859" y="3664182"/>
            <a:ext cx="1526132" cy="792525"/>
          </a:xfrm>
          <a:prstGeom prst="rect">
            <a:avLst/>
          </a:prstGeom>
          <a:noFill/>
        </p:spPr>
        <p:txBody>
          <a:bodyPr wrap="square" tIns="0" rtlCol="0">
            <a:spAutoFit/>
          </a:bodyPr>
          <a:lstStyle/>
          <a:p>
            <a:pPr marL="171450" marR="0" lvl="0" indent="-171450" algn="l" defTabSz="914400" rtl="0" eaLnBrk="1" fontAlgn="base" latinLnBrk="0" hangingPunct="1">
              <a:lnSpc>
                <a:spcPct val="150000"/>
              </a:lnSpc>
              <a:spcBef>
                <a:spcPts val="600"/>
              </a:spcBef>
              <a:spcAft>
                <a:spcPct val="0"/>
              </a:spcAft>
              <a:buClr>
                <a:srgbClr val="F64C00">
                  <a:lumMod val="60000"/>
                  <a:lumOff val="40000"/>
                </a:srgbClr>
              </a:buClr>
              <a:buSzPct val="120000"/>
              <a:buFont typeface="Arial" panose="020B0604020202020204" pitchFamily="34" charset="0"/>
              <a:buChar char="•"/>
              <a:tabLst/>
              <a:defRPr/>
            </a:pPr>
            <a:r>
              <a:rPr kumimoji="0" lang="en-CA" sz="1100" b="1" i="0" u="none" strike="noStrike" kern="1200" cap="none" spc="0" normalizeH="0" baseline="0" noProof="0">
                <a:ln>
                  <a:noFill/>
                </a:ln>
                <a:solidFill>
                  <a:srgbClr val="FFFFFF"/>
                </a:solidFill>
                <a:effectLst/>
                <a:uLnTx/>
                <a:uFillTx/>
                <a:latin typeface="Calibri"/>
                <a:ea typeface="MS PGothic" pitchFamily="34" charset="-128"/>
                <a:cs typeface="Calibri" panose="020F0502020204030204" pitchFamily="34" charset="0"/>
              </a:rPr>
              <a:t>Fatigue</a:t>
            </a:r>
          </a:p>
          <a:p>
            <a:pPr marL="171450" marR="0" lvl="0" indent="-171450" algn="l" defTabSz="914400" rtl="0" eaLnBrk="1" fontAlgn="base" latinLnBrk="0" hangingPunct="1">
              <a:lnSpc>
                <a:spcPct val="100000"/>
              </a:lnSpc>
              <a:spcBef>
                <a:spcPts val="600"/>
              </a:spcBef>
              <a:spcAft>
                <a:spcPct val="0"/>
              </a:spcAft>
              <a:buClr>
                <a:srgbClr val="F64C00">
                  <a:lumMod val="60000"/>
                  <a:lumOff val="40000"/>
                </a:srgbClr>
              </a:buClr>
              <a:buSzPct val="120000"/>
              <a:buFont typeface="Arial" panose="020B0604020202020204" pitchFamily="34" charset="0"/>
              <a:buChar char="•"/>
              <a:tabLst/>
              <a:defRPr/>
            </a:pPr>
            <a:r>
              <a:rPr kumimoji="0" lang="en-CA" sz="1100" b="1" i="0" u="none" strike="noStrike" kern="1200" cap="none" spc="0" normalizeH="0" baseline="0" noProof="0">
                <a:ln>
                  <a:noFill/>
                </a:ln>
                <a:solidFill>
                  <a:srgbClr val="FFFFFF"/>
                </a:solidFill>
                <a:effectLst/>
                <a:uLnTx/>
                <a:uFillTx/>
                <a:latin typeface="Calibri"/>
                <a:ea typeface="MS PGothic" pitchFamily="34" charset="-128"/>
                <a:cs typeface="Calibri" panose="020F0502020204030204" pitchFamily="34" charset="0"/>
              </a:rPr>
              <a:t>Light-headedness</a:t>
            </a:r>
          </a:p>
          <a:p>
            <a:pPr marL="171450" marR="0" lvl="0" indent="-171450" algn="l" defTabSz="914400" rtl="0" eaLnBrk="1" fontAlgn="base" latinLnBrk="0" hangingPunct="1">
              <a:lnSpc>
                <a:spcPct val="100000"/>
              </a:lnSpc>
              <a:spcBef>
                <a:spcPts val="600"/>
              </a:spcBef>
              <a:spcAft>
                <a:spcPct val="0"/>
              </a:spcAft>
              <a:buClr>
                <a:srgbClr val="F64C00">
                  <a:lumMod val="60000"/>
                  <a:lumOff val="40000"/>
                </a:srgbClr>
              </a:buClr>
              <a:buSzPct val="120000"/>
              <a:buFont typeface="Arial" panose="020B0604020202020204" pitchFamily="34" charset="0"/>
              <a:buChar char="•"/>
              <a:tabLst/>
              <a:defRPr/>
            </a:pPr>
            <a:r>
              <a:rPr kumimoji="0" lang="en-US" sz="1100" b="1" i="0" u="none" strike="noStrike" kern="1200" cap="none" spc="0" normalizeH="0" baseline="0" noProof="0">
                <a:ln>
                  <a:noFill/>
                </a:ln>
                <a:solidFill>
                  <a:srgbClr val="FFFFFF"/>
                </a:solidFill>
                <a:effectLst/>
                <a:uLnTx/>
                <a:uFillTx/>
                <a:latin typeface="Calibri"/>
                <a:ea typeface="MS PGothic" pitchFamily="34" charset="-128"/>
                <a:cs typeface="Calibri" panose="020F0502020204030204" pitchFamily="34" charset="0"/>
              </a:rPr>
              <a:t>Anxiety</a:t>
            </a:r>
          </a:p>
        </p:txBody>
      </p:sp>
      <p:sp>
        <p:nvSpPr>
          <p:cNvPr id="14" name="TextBox 13">
            <a:extLst>
              <a:ext uri="{FF2B5EF4-FFF2-40B4-BE49-F238E27FC236}">
                <a16:creationId xmlns:a16="http://schemas.microsoft.com/office/drawing/2014/main" id="{5C9283E2-97EE-C645-39EE-DC91A79AA668}"/>
              </a:ext>
            </a:extLst>
          </p:cNvPr>
          <p:cNvSpPr txBox="1"/>
          <p:nvPr/>
        </p:nvSpPr>
        <p:spPr>
          <a:xfrm>
            <a:off x="5827668" y="4335083"/>
            <a:ext cx="1187112" cy="261610"/>
          </a:xfrm>
          <a:prstGeom prst="rect">
            <a:avLst/>
          </a:prstGeom>
          <a:noFill/>
        </p:spPr>
        <p:txBody>
          <a:bodyPr wrap="square" tIns="0" rtlCol="0">
            <a:spAutoFit/>
          </a:bodyPr>
          <a:lstStyle/>
          <a:p>
            <a:pPr marL="0" marR="0" lvl="0" indent="0" algn="l" defTabSz="914400" rtl="0" eaLnBrk="1" fontAlgn="base" latinLnBrk="0" hangingPunct="1">
              <a:lnSpc>
                <a:spcPct val="100000"/>
              </a:lnSpc>
              <a:spcBef>
                <a:spcPts val="600"/>
              </a:spcBef>
              <a:spcAft>
                <a:spcPct val="0"/>
              </a:spcAft>
              <a:buClr>
                <a:srgbClr val="F64C00"/>
              </a:buClr>
              <a:buSzTx/>
              <a:buFontTx/>
              <a:buNone/>
              <a:tabLst/>
              <a:defRPr/>
            </a:pPr>
            <a:r>
              <a:rPr kumimoji="0" lang="en-US" sz="1400" b="1" i="0"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Time (</a:t>
            </a:r>
            <a:r>
              <a:rPr kumimoji="0" lang="en-US" sz="1400" b="1" i="0" u="none" strike="noStrike" kern="1200" cap="none" spc="0" normalizeH="0" baseline="0" noProof="0" err="1">
                <a:ln>
                  <a:noFill/>
                </a:ln>
                <a:solidFill>
                  <a:srgbClr val="336198"/>
                </a:solidFill>
                <a:effectLst/>
                <a:uLnTx/>
                <a:uFillTx/>
                <a:latin typeface="Calibri"/>
                <a:ea typeface="MS PGothic" pitchFamily="34" charset="-128"/>
                <a:cs typeface="Calibri" panose="020F0502020204030204" pitchFamily="34" charset="0"/>
              </a:rPr>
              <a:t>hrs</a:t>
            </a:r>
            <a:r>
              <a:rPr kumimoji="0" lang="en-US" sz="1400" b="1" i="0"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a:t>
            </a:r>
          </a:p>
        </p:txBody>
      </p:sp>
      <p:cxnSp>
        <p:nvCxnSpPr>
          <p:cNvPr id="15" name="Straight Connector 14">
            <a:extLst>
              <a:ext uri="{FF2B5EF4-FFF2-40B4-BE49-F238E27FC236}">
                <a16:creationId xmlns:a16="http://schemas.microsoft.com/office/drawing/2014/main" id="{F14C6667-F901-7071-33A0-4A5549DA51BC}"/>
              </a:ext>
            </a:extLst>
          </p:cNvPr>
          <p:cNvCxnSpPr>
            <a:cxnSpLocks/>
          </p:cNvCxnSpPr>
          <p:nvPr/>
        </p:nvCxnSpPr>
        <p:spPr>
          <a:xfrm>
            <a:off x="4769911" y="1367286"/>
            <a:ext cx="0" cy="406682"/>
          </a:xfrm>
          <a:prstGeom prst="line">
            <a:avLst/>
          </a:prstGeom>
          <a:ln w="1270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C7F075-65B4-513B-F68D-26BCFCE720FD}"/>
              </a:ext>
            </a:extLst>
          </p:cNvPr>
          <p:cNvCxnSpPr>
            <a:cxnSpLocks/>
          </p:cNvCxnSpPr>
          <p:nvPr/>
        </p:nvCxnSpPr>
        <p:spPr>
          <a:xfrm>
            <a:off x="7824323" y="1745452"/>
            <a:ext cx="0" cy="300203"/>
          </a:xfrm>
          <a:prstGeom prst="line">
            <a:avLst/>
          </a:prstGeom>
          <a:ln w="1270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EFC2E2-2D25-26C7-959D-884BBD18E0A6}"/>
              </a:ext>
            </a:extLst>
          </p:cNvPr>
          <p:cNvCxnSpPr>
            <a:cxnSpLocks/>
          </p:cNvCxnSpPr>
          <p:nvPr/>
        </p:nvCxnSpPr>
        <p:spPr>
          <a:xfrm>
            <a:off x="5176087" y="2265879"/>
            <a:ext cx="0" cy="292186"/>
          </a:xfrm>
          <a:prstGeom prst="line">
            <a:avLst/>
          </a:prstGeom>
          <a:ln w="12700" cap="flat">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11442C1-5850-9397-8973-F3A73BD20F70}"/>
              </a:ext>
            </a:extLst>
          </p:cNvPr>
          <p:cNvGrpSpPr/>
          <p:nvPr/>
        </p:nvGrpSpPr>
        <p:grpSpPr>
          <a:xfrm>
            <a:off x="4975278" y="2562575"/>
            <a:ext cx="1202829" cy="648922"/>
            <a:chOff x="4352892" y="1192496"/>
            <a:chExt cx="1202829" cy="420549"/>
          </a:xfrm>
          <a:noFill/>
        </p:grpSpPr>
        <p:sp>
          <p:nvSpPr>
            <p:cNvPr id="20" name="Rounded Rectangle 9">
              <a:extLst>
                <a:ext uri="{FF2B5EF4-FFF2-40B4-BE49-F238E27FC236}">
                  <a16:creationId xmlns:a16="http://schemas.microsoft.com/office/drawing/2014/main" id="{9DC8CD67-003C-4A2F-BF84-9B5132D5AA2D}"/>
                </a:ext>
              </a:extLst>
            </p:cNvPr>
            <p:cNvSpPr/>
            <p:nvPr/>
          </p:nvSpPr>
          <p:spPr>
            <a:xfrm>
              <a:off x="4352892" y="1192496"/>
              <a:ext cx="1174672" cy="420549"/>
            </a:xfrm>
            <a:prstGeom prst="roundRect">
              <a:avLst>
                <a:gd name="adj" fmla="val 9419"/>
              </a:avLst>
            </a:prstGeom>
            <a:solidFill>
              <a:schemeClr val="bg1"/>
            </a:solidFill>
            <a:ln w="9525">
              <a:solidFill>
                <a:schemeClr val="accent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AA47EF4B-CDEB-7A82-42F4-87E9E116369C}"/>
                </a:ext>
              </a:extLst>
            </p:cNvPr>
            <p:cNvSpPr txBox="1"/>
            <p:nvPr/>
          </p:nvSpPr>
          <p:spPr>
            <a:xfrm>
              <a:off x="4381052" y="1249477"/>
              <a:ext cx="1174669" cy="329112"/>
            </a:xfrm>
            <a:prstGeom prst="rect">
              <a:avLst/>
            </a:prstGeom>
            <a:grpFill/>
          </p:spPr>
          <p:txBody>
            <a:bodyPr wrap="square" tIns="0" rtlCol="0">
              <a:spAutoFit/>
            </a:bodyPr>
            <a:lstStyle/>
            <a:p>
              <a:pPr marL="0" marR="0" lvl="0" indent="0" algn="l" defTabSz="914400" rtl="0" eaLnBrk="1" fontAlgn="base" latinLnBrk="0" hangingPunct="1">
                <a:lnSpc>
                  <a:spcPct val="100000"/>
                </a:lnSpc>
                <a:spcBef>
                  <a:spcPts val="0"/>
                </a:spcBef>
                <a:spcAft>
                  <a:spcPct val="0"/>
                </a:spcAft>
                <a:buClr>
                  <a:srgbClr val="F64C00"/>
                </a:buClr>
                <a:buSzTx/>
                <a:buFontTx/>
                <a:buNone/>
                <a:tabLst/>
                <a:defRPr/>
              </a:pPr>
              <a: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Patient 3:</a:t>
              </a:r>
            </a:p>
            <a:p>
              <a:pPr marL="0" marR="0" lvl="0" indent="0" algn="l" defTabSz="914400" rtl="0" eaLnBrk="1" fontAlgn="base" latinLnBrk="0" hangingPunct="1">
                <a:lnSpc>
                  <a:spcPct val="100000"/>
                </a:lnSpc>
                <a:spcBef>
                  <a:spcPts val="0"/>
                </a:spcBef>
                <a:spcAft>
                  <a:spcPct val="0"/>
                </a:spcAft>
                <a:buClr>
                  <a:srgbClr val="F64C00"/>
                </a:buClr>
                <a:buSzTx/>
                <a:buFontTx/>
                <a:buNone/>
                <a:tabLst/>
                <a:defRPr/>
              </a:pPr>
              <a: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Self-administered, fast-acting Rx </a:t>
              </a:r>
            </a:p>
          </p:txBody>
        </p:sp>
      </p:grpSp>
      <p:grpSp>
        <p:nvGrpSpPr>
          <p:cNvPr id="22" name="Group 21">
            <a:extLst>
              <a:ext uri="{FF2B5EF4-FFF2-40B4-BE49-F238E27FC236}">
                <a16:creationId xmlns:a16="http://schemas.microsoft.com/office/drawing/2014/main" id="{0C767699-E2FF-BB9E-C913-FC66780245F5}"/>
              </a:ext>
            </a:extLst>
          </p:cNvPr>
          <p:cNvGrpSpPr/>
          <p:nvPr/>
        </p:nvGrpSpPr>
        <p:grpSpPr>
          <a:xfrm>
            <a:off x="4588016" y="854403"/>
            <a:ext cx="1207150" cy="507831"/>
            <a:chOff x="4488943" y="1202308"/>
            <a:chExt cx="1207150" cy="359223"/>
          </a:xfrm>
          <a:noFill/>
        </p:grpSpPr>
        <p:sp>
          <p:nvSpPr>
            <p:cNvPr id="23" name="Rounded Rectangle 31">
              <a:extLst>
                <a:ext uri="{FF2B5EF4-FFF2-40B4-BE49-F238E27FC236}">
                  <a16:creationId xmlns:a16="http://schemas.microsoft.com/office/drawing/2014/main" id="{1BFBF50E-56DF-C98A-C675-97A26EA12662}"/>
                </a:ext>
              </a:extLst>
            </p:cNvPr>
            <p:cNvSpPr/>
            <p:nvPr/>
          </p:nvSpPr>
          <p:spPr>
            <a:xfrm>
              <a:off x="4488943" y="1202308"/>
              <a:ext cx="1083861" cy="359223"/>
            </a:xfrm>
            <a:prstGeom prst="roundRect">
              <a:avLst>
                <a:gd name="adj" fmla="val 9419"/>
              </a:avLst>
            </a:prstGeom>
            <a:solidFill>
              <a:schemeClr val="bg1"/>
            </a:solidFill>
            <a:ln w="9525">
              <a:solidFill>
                <a:schemeClr val="accent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AF89D3BD-04E0-46FE-5DAD-0D0FF8BA23EF}"/>
                </a:ext>
              </a:extLst>
            </p:cNvPr>
            <p:cNvSpPr txBox="1"/>
            <p:nvPr/>
          </p:nvSpPr>
          <p:spPr>
            <a:xfrm>
              <a:off x="4521424" y="1268897"/>
              <a:ext cx="1174669" cy="250368"/>
            </a:xfrm>
            <a:prstGeom prst="rect">
              <a:avLst/>
            </a:prstGeom>
            <a:grpFill/>
          </p:spPr>
          <p:txBody>
            <a:bodyPr wrap="square" tIns="0" rtlCol="0">
              <a:spAutoFit/>
            </a:bodyPr>
            <a:lstStyle/>
            <a:p>
              <a:pPr marL="0" marR="0" lvl="0" indent="0" algn="l" defTabSz="914400" rtl="0" eaLnBrk="1" fontAlgn="base" latinLnBrk="0" hangingPunct="1">
                <a:lnSpc>
                  <a:spcPct val="100000"/>
                </a:lnSpc>
                <a:spcBef>
                  <a:spcPts val="0"/>
                </a:spcBef>
                <a:spcAft>
                  <a:spcPct val="0"/>
                </a:spcAft>
                <a:buClr>
                  <a:srgbClr val="F64C00"/>
                </a:buClr>
                <a:buSzTx/>
                <a:buFontTx/>
                <a:buNone/>
                <a:tabLst/>
                <a:defRPr/>
              </a:pPr>
              <a: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Patient 2:</a:t>
              </a:r>
            </a:p>
            <a:p>
              <a:pPr marL="0" marR="0" lvl="0" indent="0" algn="l" defTabSz="914400" rtl="0" eaLnBrk="1" fontAlgn="base" latinLnBrk="0" hangingPunct="1">
                <a:lnSpc>
                  <a:spcPct val="100000"/>
                </a:lnSpc>
                <a:spcBef>
                  <a:spcPts val="0"/>
                </a:spcBef>
                <a:spcAft>
                  <a:spcPct val="0"/>
                </a:spcAft>
                <a:buClr>
                  <a:srgbClr val="F64C00"/>
                </a:buClr>
                <a:buSzTx/>
                <a:buFontTx/>
                <a:buNone/>
                <a:tabLst/>
                <a:defRPr/>
              </a:pPr>
              <a: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Oral drug (SOC)</a:t>
              </a:r>
            </a:p>
          </p:txBody>
        </p:sp>
      </p:grpSp>
      <p:grpSp>
        <p:nvGrpSpPr>
          <p:cNvPr id="25" name="Group 24">
            <a:extLst>
              <a:ext uri="{FF2B5EF4-FFF2-40B4-BE49-F238E27FC236}">
                <a16:creationId xmlns:a16="http://schemas.microsoft.com/office/drawing/2014/main" id="{DC38346C-3251-02A5-8805-08B2A456243C}"/>
              </a:ext>
            </a:extLst>
          </p:cNvPr>
          <p:cNvGrpSpPr/>
          <p:nvPr/>
        </p:nvGrpSpPr>
        <p:grpSpPr>
          <a:xfrm>
            <a:off x="7518614" y="1096530"/>
            <a:ext cx="1691753" cy="648922"/>
            <a:chOff x="4352891" y="1192496"/>
            <a:chExt cx="1485015" cy="503432"/>
          </a:xfrm>
          <a:noFill/>
        </p:grpSpPr>
        <p:sp>
          <p:nvSpPr>
            <p:cNvPr id="26" name="Rounded Rectangle 34">
              <a:extLst>
                <a:ext uri="{FF2B5EF4-FFF2-40B4-BE49-F238E27FC236}">
                  <a16:creationId xmlns:a16="http://schemas.microsoft.com/office/drawing/2014/main" id="{1DEDF046-4E76-22E5-DCE6-96F12AAC6187}"/>
                </a:ext>
              </a:extLst>
            </p:cNvPr>
            <p:cNvSpPr/>
            <p:nvPr/>
          </p:nvSpPr>
          <p:spPr>
            <a:xfrm>
              <a:off x="4352891" y="1192496"/>
              <a:ext cx="1309383" cy="503432"/>
            </a:xfrm>
            <a:prstGeom prst="roundRect">
              <a:avLst>
                <a:gd name="adj" fmla="val 9419"/>
              </a:avLst>
            </a:prstGeom>
            <a:solidFill>
              <a:schemeClr val="bg1"/>
            </a:solidFill>
            <a:ln w="9525">
              <a:solidFill>
                <a:schemeClr val="accent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5AF909DB-B0DF-10FB-E564-337BEC4A40A4}"/>
                </a:ext>
              </a:extLst>
            </p:cNvPr>
            <p:cNvSpPr txBox="1"/>
            <p:nvPr/>
          </p:nvSpPr>
          <p:spPr>
            <a:xfrm>
              <a:off x="4381051" y="1249477"/>
              <a:ext cx="1456855" cy="393974"/>
            </a:xfrm>
            <a:prstGeom prst="rect">
              <a:avLst/>
            </a:prstGeom>
            <a:grpFill/>
          </p:spPr>
          <p:txBody>
            <a:bodyPr wrap="square" tIns="0" rtlCol="0">
              <a:spAutoFit/>
            </a:bodyPr>
            <a:lstStyle/>
            <a:p>
              <a:pPr marL="0" marR="0" lvl="0" indent="0" algn="l" defTabSz="914400" rtl="0" eaLnBrk="1" fontAlgn="base" latinLnBrk="0" hangingPunct="1">
                <a:lnSpc>
                  <a:spcPct val="100000"/>
                </a:lnSpc>
                <a:spcBef>
                  <a:spcPts val="0"/>
                </a:spcBef>
                <a:spcAft>
                  <a:spcPct val="0"/>
                </a:spcAft>
                <a:buClr>
                  <a:srgbClr val="F64C00"/>
                </a:buClr>
                <a:buSzTx/>
                <a:buFontTx/>
                <a:buNone/>
                <a:tabLst/>
                <a:defRPr/>
              </a:pPr>
              <a: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Patient 1:  </a:t>
              </a:r>
              <a:b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br>
              <a: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Emergency Department,</a:t>
              </a:r>
              <a:b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br>
              <a:r>
                <a:rPr kumimoji="0" lang="en-US" sz="1000" b="1" i="1" u="none" strike="noStrike" kern="1200" cap="none" spc="0" normalizeH="0" baseline="0" noProof="0">
                  <a:ln>
                    <a:noFill/>
                  </a:ln>
                  <a:solidFill>
                    <a:srgbClr val="336198"/>
                  </a:solidFill>
                  <a:effectLst/>
                  <a:uLnTx/>
                  <a:uFillTx/>
                  <a:latin typeface="Calibri"/>
                  <a:ea typeface="MS PGothic" pitchFamily="34" charset="-128"/>
                  <a:cs typeface="Calibri" panose="020F0502020204030204" pitchFamily="34" charset="0"/>
                </a:rPr>
                <a:t>intravenous drug</a:t>
              </a:r>
            </a:p>
          </p:txBody>
        </p:sp>
      </p:grpSp>
      <p:cxnSp>
        <p:nvCxnSpPr>
          <p:cNvPr id="6" name="Straight Connector 5">
            <a:extLst>
              <a:ext uri="{FF2B5EF4-FFF2-40B4-BE49-F238E27FC236}">
                <a16:creationId xmlns:a16="http://schemas.microsoft.com/office/drawing/2014/main" id="{EBD3A12E-4AB6-F723-6A5A-48350B2D5365}"/>
              </a:ext>
            </a:extLst>
          </p:cNvPr>
          <p:cNvCxnSpPr>
            <a:cxnSpLocks/>
          </p:cNvCxnSpPr>
          <p:nvPr/>
        </p:nvCxnSpPr>
        <p:spPr>
          <a:xfrm>
            <a:off x="4912672" y="2268239"/>
            <a:ext cx="263415" cy="0"/>
          </a:xfrm>
          <a:prstGeom prst="line">
            <a:avLst/>
          </a:prstGeom>
          <a:ln w="1270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6D7EC8-25E6-3FE1-90C5-7CD87F7DC62C}"/>
              </a:ext>
            </a:extLst>
          </p:cNvPr>
          <p:cNvCxnSpPr>
            <a:cxnSpLocks/>
          </p:cNvCxnSpPr>
          <p:nvPr/>
        </p:nvCxnSpPr>
        <p:spPr>
          <a:xfrm>
            <a:off x="7604904" y="2045655"/>
            <a:ext cx="219419" cy="0"/>
          </a:xfrm>
          <a:prstGeom prst="line">
            <a:avLst/>
          </a:prstGeom>
          <a:ln w="12700" cap="flat">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9D5658F-5664-A0F6-BB81-26F324EF5EDF}"/>
              </a:ext>
            </a:extLst>
          </p:cNvPr>
          <p:cNvSpPr>
            <a:spLocks noGrp="1"/>
          </p:cNvSpPr>
          <p:nvPr>
            <p:ph type="sldNum" sz="quarter" idx="4"/>
          </p:nvPr>
        </p:nvSpPr>
        <p:spPr/>
        <p:txBody>
          <a:bodyPr/>
          <a:lstStyle/>
          <a:p>
            <a:fld id="{42C32FFB-F9AE-46F0-A233-A2E628258990}" type="slidenum">
              <a:rPr lang="en-US" smtClean="0"/>
              <a:pPr/>
              <a:t>23</a:t>
            </a:fld>
            <a:endParaRPr lang="en-US" sz="1000"/>
          </a:p>
        </p:txBody>
      </p:sp>
      <p:sp>
        <p:nvSpPr>
          <p:cNvPr id="5" name="Footer Placeholder 4">
            <a:extLst>
              <a:ext uri="{FF2B5EF4-FFF2-40B4-BE49-F238E27FC236}">
                <a16:creationId xmlns:a16="http://schemas.microsoft.com/office/drawing/2014/main" id="{34D6F32B-F757-B244-9134-D80ACCC53134}"/>
              </a:ext>
            </a:extLst>
          </p:cNvPr>
          <p:cNvSpPr>
            <a:spLocks noGrp="1"/>
          </p:cNvSpPr>
          <p:nvPr>
            <p:ph type="ftr" sz="quarter" idx="3"/>
          </p:nvPr>
        </p:nvSpPr>
        <p:spPr/>
        <p:txBody>
          <a:bodyPr/>
          <a:lstStyle/>
          <a:p>
            <a:r>
              <a:rPr lang="en-US">
                <a:latin typeface="Calibri"/>
                <a:cs typeface="Calibri"/>
              </a:rPr>
              <a:t>Milestone Corporate Overview</a:t>
            </a:r>
          </a:p>
        </p:txBody>
      </p:sp>
    </p:spTree>
    <p:extLst>
      <p:ext uri="{BB962C8B-B14F-4D97-AF65-F5344CB8AC3E}">
        <p14:creationId xmlns:p14="http://schemas.microsoft.com/office/powerpoint/2010/main" val="1776001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5885-11A1-446E-9F69-95D7BFA15E75}"/>
              </a:ext>
            </a:extLst>
          </p:cNvPr>
          <p:cNvSpPr>
            <a:spLocks noGrp="1"/>
          </p:cNvSpPr>
          <p:nvPr>
            <p:ph type="title"/>
          </p:nvPr>
        </p:nvSpPr>
        <p:spPr>
          <a:xfrm>
            <a:off x="547077" y="211127"/>
            <a:ext cx="8322286" cy="338554"/>
          </a:xfrm>
        </p:spPr>
        <p:txBody>
          <a:bodyPr/>
          <a:lstStyle/>
          <a:p>
            <a:r>
              <a:rPr lang="en-US"/>
              <a:t>Potential Use Cases of Etripamil for AFib-RVR</a:t>
            </a:r>
          </a:p>
        </p:txBody>
      </p:sp>
      <p:sp>
        <p:nvSpPr>
          <p:cNvPr id="6" name="Content Placeholder 2">
            <a:extLst>
              <a:ext uri="{FF2B5EF4-FFF2-40B4-BE49-F238E27FC236}">
                <a16:creationId xmlns:a16="http://schemas.microsoft.com/office/drawing/2014/main" id="{A39D81F7-F43D-4E11-9585-CE5B7AB28FA8}"/>
              </a:ext>
            </a:extLst>
          </p:cNvPr>
          <p:cNvSpPr txBox="1">
            <a:spLocks/>
          </p:cNvSpPr>
          <p:nvPr/>
        </p:nvSpPr>
        <p:spPr>
          <a:xfrm>
            <a:off x="547076" y="882705"/>
            <a:ext cx="7959532" cy="3419641"/>
          </a:xfrm>
          <a:prstGeom prst="rect">
            <a:avLst/>
          </a:prstGeom>
        </p:spPr>
        <p:txBody>
          <a:bodyPr/>
          <a:lstStyle>
            <a:lvl1pPr marL="0" indent="0" algn="l" rtl="0" eaLnBrk="1" fontAlgn="base" hangingPunct="1">
              <a:spcBef>
                <a:spcPts val="1200"/>
              </a:spcBef>
              <a:spcAft>
                <a:spcPct val="0"/>
              </a:spcAft>
              <a:defRPr sz="1600">
                <a:solidFill>
                  <a:schemeClr val="accent4"/>
                </a:solidFill>
                <a:latin typeface="Arial" charset="0"/>
                <a:ea typeface="Arial" charset="0"/>
                <a:cs typeface="Arial" charset="0"/>
              </a:defRPr>
            </a:lvl1pPr>
            <a:lvl2pPr marL="502920" indent="-228600" algn="l" rtl="0" eaLnBrk="1" fontAlgn="base" hangingPunct="1">
              <a:spcBef>
                <a:spcPts val="400"/>
              </a:spcBef>
              <a:spcAft>
                <a:spcPct val="0"/>
              </a:spcAft>
              <a:buClr>
                <a:schemeClr val="accent1"/>
              </a:buClr>
              <a:buFont typeface="Arial" charset="0"/>
              <a:buChar char="•"/>
              <a:defRPr sz="1400">
                <a:solidFill>
                  <a:schemeClr val="accent4"/>
                </a:solidFill>
                <a:latin typeface="Arial" charset="0"/>
                <a:ea typeface="Arial" charset="0"/>
                <a:cs typeface="Arial" charset="0"/>
              </a:defRPr>
            </a:lvl2pPr>
            <a:lvl3pPr marL="914400" indent="-228600" algn="l" rtl="0" eaLnBrk="1" fontAlgn="base" hangingPunct="1">
              <a:spcBef>
                <a:spcPts val="400"/>
              </a:spcBef>
              <a:spcAft>
                <a:spcPct val="0"/>
              </a:spcAft>
              <a:buClr>
                <a:schemeClr val="accent3"/>
              </a:buClr>
              <a:buFont typeface="Arial" charset="0"/>
              <a:buChar char="•"/>
              <a:defRPr sz="1200">
                <a:solidFill>
                  <a:schemeClr val="accent4"/>
                </a:solidFill>
                <a:latin typeface="Arial" charset="0"/>
                <a:ea typeface="Arial" charset="0"/>
                <a:cs typeface="Arial" charset="0"/>
              </a:defRPr>
            </a:lvl3pPr>
            <a:lvl4pPr marL="1325880" indent="-228600" algn="l" rtl="0" eaLnBrk="1" fontAlgn="base" hangingPunct="1">
              <a:spcBef>
                <a:spcPts val="400"/>
              </a:spcBef>
              <a:spcAft>
                <a:spcPct val="0"/>
              </a:spcAft>
              <a:buClr>
                <a:schemeClr val="accent5">
                  <a:lumMod val="75000"/>
                </a:schemeClr>
              </a:buClr>
              <a:buFont typeface="Arial" charset="0"/>
              <a:buChar char="•"/>
              <a:defRPr sz="1100" baseline="0">
                <a:solidFill>
                  <a:schemeClr val="accent4"/>
                </a:solidFill>
                <a:latin typeface="Arial" charset="0"/>
                <a:ea typeface="Arial" charset="0"/>
                <a:cs typeface="Arial" charset="0"/>
              </a:defRPr>
            </a:lvl4pPr>
            <a:lvl5pPr marL="1737360" marR="0" indent="-228600" algn="l" defTabSz="914400" rtl="0" eaLnBrk="1" fontAlgn="base" latinLnBrk="0" hangingPunct="1">
              <a:lnSpc>
                <a:spcPct val="100000"/>
              </a:lnSpc>
              <a:spcBef>
                <a:spcPts val="400"/>
              </a:spcBef>
              <a:spcAft>
                <a:spcPct val="0"/>
              </a:spcAft>
              <a:buClr>
                <a:schemeClr val="accent5"/>
              </a:buClr>
              <a:buSzTx/>
              <a:buFont typeface="Arial" charset="0"/>
              <a:buChar char="•"/>
              <a:tabLst/>
              <a:defRPr sz="1000" b="0" baseline="0">
                <a:solidFill>
                  <a:schemeClr val="accent4"/>
                </a:solidFill>
                <a:latin typeface="Arial" charset="0"/>
                <a:ea typeface="Arial" charset="0"/>
                <a:cs typeface="Arial"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marL="346075" indent="-346075">
              <a:lnSpc>
                <a:spcPct val="105000"/>
              </a:lnSpc>
              <a:spcBef>
                <a:spcPts val="450"/>
              </a:spcBef>
              <a:spcAft>
                <a:spcPts val="0"/>
              </a:spcAft>
              <a:buFont typeface="+mj-lt"/>
              <a:buAutoNum type="arabicPeriod"/>
              <a:defRPr/>
            </a:pPr>
            <a:r>
              <a:rPr lang="en-US" sz="2000">
                <a:solidFill>
                  <a:schemeClr val="tx1"/>
                </a:solidFill>
                <a:latin typeface="Calibri"/>
                <a:cs typeface="Calibri"/>
              </a:rPr>
              <a:t>Acute, stand-alone, portable treatment for rate control and symptom control</a:t>
            </a:r>
          </a:p>
          <a:p>
            <a:pPr marL="346075" indent="-346075">
              <a:lnSpc>
                <a:spcPct val="105000"/>
              </a:lnSpc>
              <a:spcBef>
                <a:spcPts val="450"/>
              </a:spcBef>
              <a:spcAft>
                <a:spcPts val="0"/>
              </a:spcAft>
              <a:buFont typeface="+mj-lt"/>
              <a:buAutoNum type="arabicPeriod"/>
              <a:defRPr/>
            </a:pPr>
            <a:r>
              <a:rPr lang="en-US" sz="2000">
                <a:solidFill>
                  <a:schemeClr val="tx1"/>
                </a:solidFill>
                <a:latin typeface="Calibri"/>
                <a:cs typeface="Calibri"/>
              </a:rPr>
              <a:t>Acute treatment as a bridge (“precursor”) to the delayed effects of oral rate-control or anti-arrhythmic drug administration</a:t>
            </a:r>
          </a:p>
          <a:p>
            <a:pPr marL="346075" indent="-346075">
              <a:lnSpc>
                <a:spcPct val="105000"/>
              </a:lnSpc>
              <a:spcBef>
                <a:spcPts val="450"/>
              </a:spcBef>
              <a:spcAft>
                <a:spcPts val="0"/>
              </a:spcAft>
              <a:buFont typeface="+mj-lt"/>
              <a:buAutoNum type="arabicPeriod"/>
              <a:defRPr/>
            </a:pPr>
            <a:r>
              <a:rPr lang="en-US" sz="2000">
                <a:solidFill>
                  <a:schemeClr val="tx1"/>
                </a:solidFill>
                <a:latin typeface="Calibri"/>
                <a:cs typeface="Calibri"/>
              </a:rPr>
              <a:t>Use peri-ablation</a:t>
            </a:r>
          </a:p>
          <a:p>
            <a:pPr marL="346075" indent="-346075">
              <a:lnSpc>
                <a:spcPct val="105000"/>
              </a:lnSpc>
              <a:spcBef>
                <a:spcPts val="450"/>
              </a:spcBef>
              <a:spcAft>
                <a:spcPts val="0"/>
              </a:spcAft>
              <a:buFont typeface="+mj-lt"/>
              <a:buAutoNum type="arabicPeriod"/>
              <a:defRPr/>
            </a:pPr>
            <a:r>
              <a:rPr lang="en-US" sz="2000">
                <a:solidFill>
                  <a:schemeClr val="tx1"/>
                </a:solidFill>
                <a:latin typeface="Calibri"/>
                <a:cs typeface="Calibri"/>
              </a:rPr>
              <a:t>Non-invasive administration opens options for potential treatment without an IV line in emergency-department or ambulance setting</a:t>
            </a:r>
            <a:endParaRPr kumimoji="0" lang="en-US" sz="2000" b="0" i="0" u="none" strike="noStrike" kern="1200" cap="none" spc="0" normalizeH="0" baseline="0" noProof="0">
              <a:ln>
                <a:noFill/>
              </a:ln>
              <a:solidFill>
                <a:schemeClr val="tx1"/>
              </a:solidFill>
              <a:effectLst/>
              <a:uLnTx/>
              <a:uFillTx/>
              <a:latin typeface="Calibri"/>
              <a:cs typeface="Calibri"/>
            </a:endParaRPr>
          </a:p>
          <a:p>
            <a:pPr marL="0" marR="0" lvl="0" indent="0" algn="l" defTabSz="914400" rtl="0" eaLnBrk="1" fontAlgn="base" latinLnBrk="0" hangingPunct="1">
              <a:lnSpc>
                <a:spcPct val="105000"/>
              </a:lnSpc>
              <a:spcBef>
                <a:spcPts val="450"/>
              </a:spcBef>
              <a:spcAft>
                <a:spcPts val="0"/>
              </a:spcAft>
              <a:buClrTx/>
              <a:buSzTx/>
              <a:buFontTx/>
              <a:buNone/>
              <a:tabLst/>
              <a:defRPr/>
            </a:pPr>
            <a:endParaRPr kumimoji="0" lang="en-US" sz="2000" b="0" i="0" u="none" strike="noStrike" kern="1200" cap="none" spc="0" normalizeH="0" baseline="0" noProof="0">
              <a:ln>
                <a:noFill/>
              </a:ln>
              <a:solidFill>
                <a:srgbClr val="203864"/>
              </a:solidFill>
              <a:effectLst/>
              <a:uLnTx/>
              <a:uFillTx/>
              <a:latin typeface="Calibri"/>
              <a:cs typeface="Calibri"/>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en-US" sz="1100" b="0" i="1"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E54DB48-1029-01B5-812B-1D7A058FC186}"/>
              </a:ext>
            </a:extLst>
          </p:cNvPr>
          <p:cNvSpPr txBox="1"/>
          <p:nvPr/>
        </p:nvSpPr>
        <p:spPr>
          <a:xfrm>
            <a:off x="573590" y="3760492"/>
            <a:ext cx="7875422"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Calibri"/>
                <a:ea typeface="MS PGothic" pitchFamily="34" charset="-128"/>
                <a:cs typeface="+mn-cs"/>
              </a:rPr>
              <a:t>AFib-RVR = atrial fibrillation with rapid ventricular rate, Rx = treatment, IV = intravenous</a:t>
            </a:r>
            <a:endPar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endParaRPr>
          </a:p>
        </p:txBody>
      </p:sp>
      <p:sp>
        <p:nvSpPr>
          <p:cNvPr id="7" name="Slide Number Placeholder 6">
            <a:extLst>
              <a:ext uri="{FF2B5EF4-FFF2-40B4-BE49-F238E27FC236}">
                <a16:creationId xmlns:a16="http://schemas.microsoft.com/office/drawing/2014/main" id="{46403A39-B546-F3AD-B212-36C27BF4724B}"/>
              </a:ext>
            </a:extLst>
          </p:cNvPr>
          <p:cNvSpPr>
            <a:spLocks noGrp="1"/>
          </p:cNvSpPr>
          <p:nvPr>
            <p:ph type="sldNum" sz="quarter" idx="4"/>
          </p:nvPr>
        </p:nvSpPr>
        <p:spPr/>
        <p:txBody>
          <a:bodyPr/>
          <a:lstStyle/>
          <a:p>
            <a:fld id="{42C32FFB-F9AE-46F0-A233-A2E628258990}" type="slidenum">
              <a:rPr lang="en-US" smtClean="0"/>
              <a:pPr/>
              <a:t>24</a:t>
            </a:fld>
            <a:endParaRPr lang="en-US" sz="900"/>
          </a:p>
        </p:txBody>
      </p:sp>
      <p:sp>
        <p:nvSpPr>
          <p:cNvPr id="3" name="Footer Placeholder 2">
            <a:extLst>
              <a:ext uri="{FF2B5EF4-FFF2-40B4-BE49-F238E27FC236}">
                <a16:creationId xmlns:a16="http://schemas.microsoft.com/office/drawing/2014/main" id="{FE83CC08-D6D9-4517-19D1-10F85A5DDD3F}"/>
              </a:ext>
            </a:extLst>
          </p:cNvPr>
          <p:cNvSpPr>
            <a:spLocks noGrp="1"/>
          </p:cNvSpPr>
          <p:nvPr>
            <p:ph type="ftr" sz="quarter" idx="3"/>
          </p:nvPr>
        </p:nvSpPr>
        <p:spPr/>
        <p:txBody>
          <a:bodyPr/>
          <a:lstStyle/>
          <a:p>
            <a:r>
              <a:rPr lang="en-US">
                <a:latin typeface="Calibri"/>
                <a:cs typeface="Calibri"/>
              </a:rPr>
              <a:t>Milestone Corporate Overview</a:t>
            </a:r>
          </a:p>
        </p:txBody>
      </p:sp>
      <p:sp>
        <p:nvSpPr>
          <p:cNvPr id="9" name="Rectangle 8">
            <a:extLst>
              <a:ext uri="{FF2B5EF4-FFF2-40B4-BE49-F238E27FC236}">
                <a16:creationId xmlns:a16="http://schemas.microsoft.com/office/drawing/2014/main" id="{B2FFA2C8-D498-8347-41DA-B51744481912}"/>
              </a:ext>
            </a:extLst>
          </p:cNvPr>
          <p:cNvSpPr/>
          <p:nvPr/>
        </p:nvSpPr>
        <p:spPr>
          <a:xfrm>
            <a:off x="0" y="4016295"/>
            <a:ext cx="9144000" cy="541854"/>
          </a:xfrm>
          <a:prstGeom prst="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sz="1600" b="1">
                <a:latin typeface="Calibri"/>
                <a:ea typeface="MS PGothic"/>
                <a:cs typeface="Calibri"/>
              </a:rPr>
              <a:t>A drug that is rapidly acting and self-administered outside of a medical setting </a:t>
            </a:r>
          </a:p>
          <a:p>
            <a:pPr algn="ctr"/>
            <a:r>
              <a:rPr lang="en-US" sz="1600" b="1">
                <a:solidFill>
                  <a:schemeClr val="bg1"/>
                </a:solidFill>
                <a:latin typeface="Calibri"/>
                <a:ea typeface="MS PGothic"/>
                <a:cs typeface="Calibri"/>
              </a:rPr>
              <a:t>could</a:t>
            </a:r>
            <a:r>
              <a:rPr lang="en-US" sz="1600" b="1">
                <a:latin typeface="Calibri"/>
                <a:ea typeface="MS PGothic"/>
                <a:cs typeface="Calibri"/>
              </a:rPr>
              <a:t> have characteristics that fulfill an unmet medical need</a:t>
            </a:r>
          </a:p>
        </p:txBody>
      </p:sp>
    </p:spTree>
    <p:extLst>
      <p:ext uri="{BB962C8B-B14F-4D97-AF65-F5344CB8AC3E}">
        <p14:creationId xmlns:p14="http://schemas.microsoft.com/office/powerpoint/2010/main" val="3291798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86CEADA-7796-5E42-B2A5-3CED07D26D6F}"/>
              </a:ext>
            </a:extLst>
          </p:cNvPr>
          <p:cNvSpPr>
            <a:spLocks noGrp="1"/>
          </p:cNvSpPr>
          <p:nvPr>
            <p:ph type="title"/>
          </p:nvPr>
        </p:nvSpPr>
        <p:spPr>
          <a:xfrm>
            <a:off x="547077" y="207763"/>
            <a:ext cx="7589847" cy="548483"/>
          </a:xfrm>
        </p:spPr>
        <p:txBody>
          <a:bodyPr/>
          <a:lstStyle/>
          <a:p>
            <a:r>
              <a:rPr lang="en-US" err="1"/>
              <a:t>ReVeRA</a:t>
            </a:r>
            <a:r>
              <a:rPr lang="en-US"/>
              <a:t> - Phase 2 Proof of Concept Trial of Etripamil in AFib-RVR</a:t>
            </a:r>
            <a:br>
              <a:rPr lang="en-US"/>
            </a:br>
            <a:r>
              <a:rPr lang="en-US"/>
              <a:t>in the Emergency Department Setting</a:t>
            </a:r>
          </a:p>
        </p:txBody>
      </p:sp>
      <p:sp>
        <p:nvSpPr>
          <p:cNvPr id="4" name="Slide Number Placeholder 3">
            <a:extLst>
              <a:ext uri="{FF2B5EF4-FFF2-40B4-BE49-F238E27FC236}">
                <a16:creationId xmlns:a16="http://schemas.microsoft.com/office/drawing/2014/main" id="{34C2831B-C576-4BA1-9851-93757B300625}"/>
              </a:ext>
            </a:extLst>
          </p:cNvPr>
          <p:cNvSpPr>
            <a:spLocks noGrp="1"/>
          </p:cNvSpPr>
          <p:nvPr>
            <p:ph type="sldNum" sz="quarter" idx="4"/>
          </p:nvPr>
        </p:nvSpPr>
        <p:spPr/>
        <p:txBody>
          <a:bodyPr/>
          <a:lstStyle/>
          <a:p>
            <a:pPr defTabSz="685800" fontAlgn="auto">
              <a:spcBef>
                <a:spcPts val="0"/>
              </a:spcBef>
              <a:spcAft>
                <a:spcPts val="0"/>
              </a:spcAft>
            </a:pPr>
            <a:fld id="{42C32FFB-F9AE-46F0-A233-A2E628258990}" type="slidenum">
              <a:rPr lang="en-US">
                <a:solidFill>
                  <a:srgbClr val="FFFFFF"/>
                </a:solidFill>
              </a:rPr>
              <a:pPr defTabSz="685800" fontAlgn="auto">
                <a:spcBef>
                  <a:spcPts val="0"/>
                </a:spcBef>
                <a:spcAft>
                  <a:spcPts val="0"/>
                </a:spcAft>
              </a:pPr>
              <a:t>25</a:t>
            </a:fld>
            <a:endParaRPr lang="en-US" sz="1000">
              <a:solidFill>
                <a:srgbClr val="FFFFFF"/>
              </a:solidFill>
            </a:endParaRPr>
          </a:p>
        </p:txBody>
      </p:sp>
      <p:sp>
        <p:nvSpPr>
          <p:cNvPr id="31" name="Footer Placeholder 22">
            <a:extLst>
              <a:ext uri="{FF2B5EF4-FFF2-40B4-BE49-F238E27FC236}">
                <a16:creationId xmlns:a16="http://schemas.microsoft.com/office/drawing/2014/main" id="{C39B9EA0-EE07-47FB-B8F8-FE9754603F5D}"/>
              </a:ext>
            </a:extLst>
          </p:cNvPr>
          <p:cNvSpPr>
            <a:spLocks noGrp="1"/>
          </p:cNvSpPr>
          <p:nvPr>
            <p:ph type="ftr" sz="quarter" idx="3"/>
          </p:nvPr>
        </p:nvSpPr>
        <p:spPr/>
        <p:txBody>
          <a:bodyPr/>
          <a:lstStyle/>
          <a:p>
            <a:r>
              <a:rPr lang="en-US">
                <a:latin typeface="Calibri"/>
                <a:cs typeface="Calibri"/>
              </a:rPr>
              <a:t>Milestone Corporate Overview</a:t>
            </a:r>
          </a:p>
        </p:txBody>
      </p:sp>
      <p:sp>
        <p:nvSpPr>
          <p:cNvPr id="6" name="Text Placeholder 2">
            <a:extLst>
              <a:ext uri="{FF2B5EF4-FFF2-40B4-BE49-F238E27FC236}">
                <a16:creationId xmlns:a16="http://schemas.microsoft.com/office/drawing/2014/main" id="{876B9BF6-2F01-7F89-7CB3-B8E3D9F4F4B1}"/>
              </a:ext>
            </a:extLst>
          </p:cNvPr>
          <p:cNvSpPr txBox="1">
            <a:spLocks/>
          </p:cNvSpPr>
          <p:nvPr/>
        </p:nvSpPr>
        <p:spPr>
          <a:xfrm>
            <a:off x="199609" y="1034375"/>
            <a:ext cx="2808339" cy="643631"/>
          </a:xfrm>
          <a:prstGeom prst="roundRect">
            <a:avLst>
              <a:gd name="adj" fmla="val 18544"/>
            </a:avLst>
          </a:prstGeom>
          <a:solidFill>
            <a:schemeClr val="accent1"/>
          </a:solidFill>
        </p:spPr>
        <p:txBody>
          <a:bodyPr lIns="216000" tIns="182880" rIns="216000" bIns="182880" anchor="ctr" anchorCtr="0">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19113">
              <a:spcBef>
                <a:spcPts val="0"/>
              </a:spcBef>
              <a:spcAft>
                <a:spcPts val="0"/>
              </a:spcAft>
              <a:buNone/>
            </a:pPr>
            <a:r>
              <a:rPr lang="en-US" sz="1200" spc="0" noProof="0">
                <a:solidFill>
                  <a:schemeClr val="bg1"/>
                </a:solidFill>
              </a:rPr>
              <a:t>Patient presents to ED with episode of </a:t>
            </a:r>
            <a:r>
              <a:rPr lang="en-US" sz="1200" spc="0" noProof="0" err="1">
                <a:solidFill>
                  <a:schemeClr val="bg1"/>
                </a:solidFill>
              </a:rPr>
              <a:t>AFib</a:t>
            </a:r>
            <a:r>
              <a:rPr lang="en-US" sz="1200" spc="0" noProof="0">
                <a:solidFill>
                  <a:schemeClr val="bg1"/>
                </a:solidFill>
              </a:rPr>
              <a:t>-RVR</a:t>
            </a:r>
          </a:p>
        </p:txBody>
      </p:sp>
      <p:sp>
        <p:nvSpPr>
          <p:cNvPr id="7" name="Text Placeholder 2">
            <a:extLst>
              <a:ext uri="{FF2B5EF4-FFF2-40B4-BE49-F238E27FC236}">
                <a16:creationId xmlns:a16="http://schemas.microsoft.com/office/drawing/2014/main" id="{9E6D9B17-7D0C-F3FA-D1B6-C6FD24CA9CBA}"/>
              </a:ext>
            </a:extLst>
          </p:cNvPr>
          <p:cNvSpPr txBox="1">
            <a:spLocks/>
          </p:cNvSpPr>
          <p:nvPr/>
        </p:nvSpPr>
        <p:spPr>
          <a:xfrm>
            <a:off x="3184660" y="1034375"/>
            <a:ext cx="2808339" cy="643631"/>
          </a:xfrm>
          <a:prstGeom prst="roundRect">
            <a:avLst>
              <a:gd name="adj" fmla="val 18024"/>
            </a:avLst>
          </a:prstGeom>
          <a:solidFill>
            <a:schemeClr val="accent1"/>
          </a:solidFill>
        </p:spPr>
        <p:txBody>
          <a:bodyPr lIns="216000" tIns="182880" rIns="216000" bIns="182880" anchor="ctr" anchorCtr="0">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8788">
              <a:spcBef>
                <a:spcPts val="0"/>
              </a:spcBef>
              <a:spcAft>
                <a:spcPts val="0"/>
              </a:spcAft>
            </a:pPr>
            <a:r>
              <a:rPr lang="en-US" sz="1200" spc="0">
                <a:solidFill>
                  <a:schemeClr val="bg1"/>
                </a:solidFill>
              </a:rPr>
              <a:t>Dosing &amp; Assessment</a:t>
            </a:r>
          </a:p>
        </p:txBody>
      </p:sp>
      <p:sp>
        <p:nvSpPr>
          <p:cNvPr id="8" name="Text Placeholder 2">
            <a:extLst>
              <a:ext uri="{FF2B5EF4-FFF2-40B4-BE49-F238E27FC236}">
                <a16:creationId xmlns:a16="http://schemas.microsoft.com/office/drawing/2014/main" id="{15A6AA9A-5000-7776-C512-00CB8F7815D9}"/>
              </a:ext>
            </a:extLst>
          </p:cNvPr>
          <p:cNvSpPr txBox="1">
            <a:spLocks/>
          </p:cNvSpPr>
          <p:nvPr/>
        </p:nvSpPr>
        <p:spPr>
          <a:xfrm>
            <a:off x="6162838" y="1034375"/>
            <a:ext cx="2787527" cy="643631"/>
          </a:xfrm>
          <a:prstGeom prst="roundRect">
            <a:avLst>
              <a:gd name="adj" fmla="val 16852"/>
            </a:avLst>
          </a:prstGeom>
          <a:solidFill>
            <a:schemeClr val="accent1"/>
          </a:solidFill>
        </p:spPr>
        <p:txBody>
          <a:bodyPr lIns="216000" tIns="182880" rIns="216000" bIns="182880" anchor="ctr" anchorCtr="0">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19113">
              <a:spcBef>
                <a:spcPts val="0"/>
              </a:spcBef>
              <a:spcAft>
                <a:spcPts val="0"/>
              </a:spcAft>
            </a:pPr>
            <a:r>
              <a:rPr lang="en-US" sz="1200" spc="0">
                <a:solidFill>
                  <a:schemeClr val="bg1"/>
                </a:solidFill>
              </a:rPr>
              <a:t>Efficacy Analysis</a:t>
            </a:r>
          </a:p>
        </p:txBody>
      </p:sp>
      <p:sp>
        <p:nvSpPr>
          <p:cNvPr id="11" name="Rectangle 10">
            <a:extLst>
              <a:ext uri="{FF2B5EF4-FFF2-40B4-BE49-F238E27FC236}">
                <a16:creationId xmlns:a16="http://schemas.microsoft.com/office/drawing/2014/main" id="{65F5F309-2A67-0805-B685-E54C4D3981CE}"/>
              </a:ext>
            </a:extLst>
          </p:cNvPr>
          <p:cNvSpPr/>
          <p:nvPr/>
        </p:nvSpPr>
        <p:spPr>
          <a:xfrm>
            <a:off x="3226754" y="1774267"/>
            <a:ext cx="2594007" cy="1721835"/>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228600" indent="-228600" defTabSz="685783" eaLnBrk="0" hangingPunct="0">
              <a:lnSpc>
                <a:spcPts val="1300"/>
              </a:lnSpc>
              <a:spcBef>
                <a:spcPts val="1200"/>
              </a:spcBef>
              <a:spcAft>
                <a:spcPts val="0"/>
              </a:spcAft>
              <a:buClr>
                <a:schemeClr val="accent2"/>
              </a:buClr>
              <a:buFont typeface="+mj-lt"/>
              <a:buAutoNum type="arabicPeriod"/>
              <a:defRPr/>
            </a:pPr>
            <a:r>
              <a:rPr lang="en-US" sz="1200" kern="0">
                <a:solidFill>
                  <a:sysClr val="windowText" lastClr="000000"/>
                </a:solidFill>
                <a:latin typeface="Calibri" panose="020F0502020204030204" pitchFamily="34" charset="0"/>
                <a:cs typeface="Calibri" panose="020F0502020204030204" pitchFamily="34" charset="0"/>
              </a:rPr>
              <a:t>Baseline ECG for ≥ 10 min</a:t>
            </a:r>
          </a:p>
          <a:p>
            <a:pPr marL="228600" indent="-228600" defTabSz="685783" eaLnBrk="0" hangingPunct="0">
              <a:lnSpc>
                <a:spcPts val="1300"/>
              </a:lnSpc>
              <a:spcBef>
                <a:spcPts val="1200"/>
              </a:spcBef>
              <a:spcAft>
                <a:spcPts val="0"/>
              </a:spcAft>
              <a:buClr>
                <a:schemeClr val="accent2"/>
              </a:buClr>
              <a:buFont typeface="+mj-lt"/>
              <a:buAutoNum type="arabicPeriod"/>
              <a:defRPr/>
            </a:pPr>
            <a:r>
              <a:rPr lang="en-US" sz="1200" kern="0">
                <a:solidFill>
                  <a:sysClr val="windowText" lastClr="000000"/>
                </a:solidFill>
                <a:latin typeface="Calibri" panose="020F0502020204030204" pitchFamily="34" charset="0"/>
                <a:cs typeface="Calibri" panose="020F0502020204030204" pitchFamily="34" charset="0"/>
              </a:rPr>
              <a:t>Administer double blind study drug</a:t>
            </a:r>
            <a:br>
              <a:rPr lang="en-US" sz="1200" kern="0">
                <a:solidFill>
                  <a:sysClr val="windowText" lastClr="000000"/>
                </a:solidFill>
                <a:latin typeface="Calibri" panose="020F0502020204030204" pitchFamily="34" charset="0"/>
                <a:cs typeface="Calibri" panose="020F0502020204030204" pitchFamily="34" charset="0"/>
              </a:rPr>
            </a:br>
            <a:r>
              <a:rPr lang="en-US" sz="1200" kern="0">
                <a:solidFill>
                  <a:sysClr val="windowText" lastClr="000000"/>
                </a:solidFill>
                <a:latin typeface="Calibri" panose="020F0502020204030204" pitchFamily="34" charset="0"/>
                <a:cs typeface="Calibri" panose="020F0502020204030204" pitchFamily="34" charset="0"/>
              </a:rPr>
              <a:t>70 mg </a:t>
            </a:r>
            <a:r>
              <a:rPr lang="en-US" sz="1200" kern="0" err="1">
                <a:solidFill>
                  <a:sysClr val="windowText" lastClr="000000"/>
                </a:solidFill>
                <a:latin typeface="Calibri" panose="020F0502020204030204" pitchFamily="34" charset="0"/>
                <a:cs typeface="Calibri" panose="020F0502020204030204" pitchFamily="34" charset="0"/>
              </a:rPr>
              <a:t>etripamil</a:t>
            </a:r>
            <a:r>
              <a:rPr lang="en-US" sz="1200" kern="0">
                <a:solidFill>
                  <a:sysClr val="windowText" lastClr="000000"/>
                </a:solidFill>
                <a:latin typeface="Calibri" panose="020F0502020204030204" pitchFamily="34" charset="0"/>
                <a:cs typeface="Calibri" panose="020F0502020204030204" pitchFamily="34" charset="0"/>
              </a:rPr>
              <a:t> : Placebo (1:1)</a:t>
            </a:r>
          </a:p>
          <a:p>
            <a:pPr marL="228600" indent="-228600" defTabSz="685783" eaLnBrk="0" hangingPunct="0">
              <a:lnSpc>
                <a:spcPts val="1300"/>
              </a:lnSpc>
              <a:spcBef>
                <a:spcPts val="1200"/>
              </a:spcBef>
              <a:spcAft>
                <a:spcPts val="0"/>
              </a:spcAft>
              <a:buClr>
                <a:schemeClr val="accent2"/>
              </a:buClr>
              <a:buFont typeface="+mj-lt"/>
              <a:buAutoNum type="arabicPeriod"/>
              <a:defRPr/>
            </a:pPr>
            <a:r>
              <a:rPr lang="en-US" sz="1200" kern="0">
                <a:solidFill>
                  <a:sysClr val="windowText" lastClr="000000"/>
                </a:solidFill>
                <a:latin typeface="Calibri" panose="020F0502020204030204" pitchFamily="34" charset="0"/>
                <a:cs typeface="Calibri" panose="020F0502020204030204" pitchFamily="34" charset="0"/>
              </a:rPr>
              <a:t>Monitor </a:t>
            </a:r>
            <a:r>
              <a:rPr lang="en-US" sz="1200" kern="0">
                <a:solidFill>
                  <a:schemeClr val="tx1"/>
                </a:solidFill>
                <a:latin typeface="Calibri" panose="020F0502020204030204" pitchFamily="34" charset="0"/>
                <a:cs typeface="Calibri" panose="020F0502020204030204" pitchFamily="34" charset="0"/>
              </a:rPr>
              <a:t>in-patient </a:t>
            </a:r>
            <a:r>
              <a:rPr lang="en-US" sz="1200" kern="0">
                <a:solidFill>
                  <a:sysClr val="windowText" lastClr="000000"/>
                </a:solidFill>
                <a:latin typeface="Calibri" panose="020F0502020204030204" pitchFamily="34" charset="0"/>
                <a:cs typeface="Calibri" panose="020F0502020204030204" pitchFamily="34" charset="0"/>
              </a:rPr>
              <a:t>for 1 hour</a:t>
            </a:r>
          </a:p>
          <a:p>
            <a:pPr marL="228600" indent="-228600" defTabSz="685783" eaLnBrk="0" hangingPunct="0">
              <a:lnSpc>
                <a:spcPts val="1300"/>
              </a:lnSpc>
              <a:spcBef>
                <a:spcPts val="1200"/>
              </a:spcBef>
              <a:spcAft>
                <a:spcPts val="0"/>
              </a:spcAft>
              <a:buClr>
                <a:schemeClr val="accent2"/>
              </a:buClr>
              <a:buFont typeface="+mj-lt"/>
              <a:buAutoNum type="arabicPeriod"/>
              <a:defRPr/>
            </a:pPr>
            <a:r>
              <a:rPr lang="en-US" sz="1200" kern="0">
                <a:solidFill>
                  <a:sysClr val="windowText" lastClr="000000"/>
                </a:solidFill>
                <a:latin typeface="Calibri" panose="020F0502020204030204" pitchFamily="34" charset="0"/>
                <a:cs typeface="Calibri" panose="020F0502020204030204" pitchFamily="34" charset="0"/>
              </a:rPr>
              <a:t>Six-hour remote cardiac monitor</a:t>
            </a:r>
          </a:p>
          <a:p>
            <a:pPr marL="228600" indent="-228600" defTabSz="685783" eaLnBrk="0" hangingPunct="0">
              <a:lnSpc>
                <a:spcPts val="1300"/>
              </a:lnSpc>
              <a:spcBef>
                <a:spcPts val="1200"/>
              </a:spcBef>
              <a:spcAft>
                <a:spcPts val="0"/>
              </a:spcAft>
              <a:buClr>
                <a:schemeClr val="accent2"/>
              </a:buClr>
              <a:buFont typeface="+mj-lt"/>
              <a:buAutoNum type="arabicPeriod"/>
              <a:defRPr/>
            </a:pPr>
            <a:r>
              <a:rPr lang="en-US" sz="1200" kern="0">
                <a:solidFill>
                  <a:sysClr val="windowText" lastClr="000000"/>
                </a:solidFill>
                <a:latin typeface="Calibri" panose="020F0502020204030204" pitchFamily="34" charset="0"/>
                <a:cs typeface="Calibri" panose="020F0502020204030204" pitchFamily="34" charset="0"/>
              </a:rPr>
              <a:t>Complete safety 24 hours </a:t>
            </a:r>
            <a:br>
              <a:rPr lang="en-US" sz="1200" kern="0">
                <a:solidFill>
                  <a:sysClr val="windowText" lastClr="000000"/>
                </a:solidFill>
                <a:latin typeface="Calibri" panose="020F0502020204030204" pitchFamily="34" charset="0"/>
                <a:cs typeface="Calibri" panose="020F0502020204030204" pitchFamily="34" charset="0"/>
              </a:rPr>
            </a:br>
            <a:r>
              <a:rPr lang="en-US" sz="1200" kern="0">
                <a:solidFill>
                  <a:sysClr val="windowText" lastClr="000000"/>
                </a:solidFill>
                <a:latin typeface="Calibri" panose="020F0502020204030204" pitchFamily="34" charset="0"/>
                <a:cs typeface="Calibri" panose="020F0502020204030204" pitchFamily="34" charset="0"/>
              </a:rPr>
              <a:t>post dose </a:t>
            </a:r>
          </a:p>
        </p:txBody>
      </p:sp>
      <p:sp>
        <p:nvSpPr>
          <p:cNvPr id="14" name="Rectangle 13">
            <a:extLst>
              <a:ext uri="{FF2B5EF4-FFF2-40B4-BE49-F238E27FC236}">
                <a16:creationId xmlns:a16="http://schemas.microsoft.com/office/drawing/2014/main" id="{A4AA53FA-2296-31F8-D295-22FB51417042}"/>
              </a:ext>
            </a:extLst>
          </p:cNvPr>
          <p:cNvSpPr/>
          <p:nvPr/>
        </p:nvSpPr>
        <p:spPr>
          <a:xfrm>
            <a:off x="260510" y="1732997"/>
            <a:ext cx="2697807" cy="1721836"/>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defTabSz="685783" eaLnBrk="0" hangingPunct="0">
              <a:lnSpc>
                <a:spcPts val="1300"/>
              </a:lnSpc>
              <a:spcBef>
                <a:spcPts val="200"/>
              </a:spcBef>
              <a:spcAft>
                <a:spcPts val="0"/>
              </a:spcAft>
              <a:buClr>
                <a:schemeClr val="accent2"/>
              </a:buClr>
              <a:defRPr/>
            </a:pPr>
            <a:r>
              <a:rPr lang="en-US" sz="1200" b="1" kern="0">
                <a:solidFill>
                  <a:schemeClr val="accent2"/>
                </a:solidFill>
                <a:latin typeface="Calibri" panose="020F0502020204030204" pitchFamily="34" charset="0"/>
                <a:cs typeface="Calibri" panose="020F0502020204030204" pitchFamily="34" charset="0"/>
              </a:rPr>
              <a:t>Key Inclusion:</a:t>
            </a: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r>
              <a:rPr lang="en-US" sz="1200" kern="0">
                <a:solidFill>
                  <a:schemeClr val="tx1"/>
                </a:solidFill>
                <a:ea typeface="Calibri"/>
                <a:cs typeface="Calibri"/>
              </a:rPr>
              <a:t>Atrial Fibrillation with Ventricular Rate (VR) ≥110 bpm</a:t>
            </a:r>
            <a:endParaRPr lang="en-US" sz="1200">
              <a:solidFill>
                <a:schemeClr val="tx1"/>
              </a:solidFill>
            </a:endParaRP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r>
              <a:rPr lang="en-US" sz="1200">
                <a:solidFill>
                  <a:schemeClr val="tx1"/>
                </a:solidFill>
                <a:effectLst/>
              </a:rPr>
              <a:t>Paroxysmal, persistent, or permanent</a:t>
            </a:r>
            <a:br>
              <a:rPr lang="en-US" sz="1200" kern="0">
                <a:solidFill>
                  <a:sysClr val="windowText" lastClr="000000"/>
                </a:solidFill>
                <a:latin typeface="Calibri" panose="020F0502020204030204" pitchFamily="34" charset="0"/>
                <a:cs typeface="Calibri" panose="020F0502020204030204" pitchFamily="34" charset="0"/>
              </a:rPr>
            </a:br>
            <a:endParaRPr lang="en-US" sz="1200" kern="0">
              <a:solidFill>
                <a:sysClr val="windowText" lastClr="000000"/>
              </a:solidFill>
              <a:latin typeface="Calibri" panose="020F0502020204030204" pitchFamily="34" charset="0"/>
              <a:cs typeface="Calibri" panose="020F0502020204030204" pitchFamily="34" charset="0"/>
            </a:endParaRPr>
          </a:p>
          <a:p>
            <a:pPr defTabSz="685783" eaLnBrk="0" hangingPunct="0">
              <a:lnSpc>
                <a:spcPts val="1300"/>
              </a:lnSpc>
              <a:spcBef>
                <a:spcPts val="200"/>
              </a:spcBef>
              <a:spcAft>
                <a:spcPts val="0"/>
              </a:spcAft>
              <a:buClr>
                <a:schemeClr val="accent2"/>
              </a:buClr>
              <a:defRPr/>
            </a:pPr>
            <a:r>
              <a:rPr lang="en-US" sz="1200" b="1" kern="0">
                <a:solidFill>
                  <a:schemeClr val="accent2"/>
                </a:solidFill>
                <a:latin typeface="Calibri" panose="020F0502020204030204" pitchFamily="34" charset="0"/>
                <a:cs typeface="Calibri" panose="020F0502020204030204" pitchFamily="34" charset="0"/>
              </a:rPr>
              <a:t>Select Exclusion:</a:t>
            </a: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r>
              <a:rPr lang="en-US" sz="1200" kern="0">
                <a:solidFill>
                  <a:sysClr val="windowText" lastClr="000000"/>
                </a:solidFill>
                <a:latin typeface="Calibri" panose="020F0502020204030204" pitchFamily="34" charset="0"/>
                <a:cs typeface="Calibri" panose="020F0502020204030204" pitchFamily="34" charset="0"/>
              </a:rPr>
              <a:t>Treated with </a:t>
            </a:r>
            <a:r>
              <a:rPr lang="en-US" sz="1200">
                <a:solidFill>
                  <a:schemeClr val="tx1"/>
                </a:solidFill>
                <a:effectLst/>
              </a:rPr>
              <a:t>IV </a:t>
            </a:r>
            <a:r>
              <a:rPr lang="en-US" sz="1200" kern="0">
                <a:solidFill>
                  <a:sysClr val="windowText" lastClr="000000"/>
                </a:solidFill>
                <a:latin typeface="Calibri" panose="020F0502020204030204" pitchFamily="34" charset="0"/>
                <a:cs typeface="Calibri" panose="020F0502020204030204" pitchFamily="34" charset="0"/>
              </a:rPr>
              <a:t>antiarrhythmic drugs </a:t>
            </a:r>
            <a:r>
              <a:rPr lang="en-US" sz="1200">
                <a:solidFill>
                  <a:schemeClr val="tx1"/>
                </a:solidFill>
                <a:effectLst/>
              </a:rPr>
              <a:t>within 1 h</a:t>
            </a:r>
            <a:endParaRPr lang="en-US" sz="1200" kern="0">
              <a:solidFill>
                <a:sysClr val="windowText" lastClr="000000"/>
              </a:solidFill>
              <a:latin typeface="Calibri" panose="020F0502020204030204" pitchFamily="34" charset="0"/>
              <a:cs typeface="Calibri" panose="020F0502020204030204" pitchFamily="34" charset="0"/>
            </a:endParaRP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r>
              <a:rPr lang="en-US" sz="1200" kern="0">
                <a:solidFill>
                  <a:sysClr val="windowText" lastClr="000000"/>
                </a:solidFill>
                <a:latin typeface="Calibri" panose="020F0502020204030204" pitchFamily="34" charset="0"/>
                <a:cs typeface="Calibri" panose="020F0502020204030204" pitchFamily="34" charset="0"/>
              </a:rPr>
              <a:t>Hemodynamically unstable</a:t>
            </a: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r>
              <a:rPr lang="en-US" sz="1200" kern="0">
                <a:solidFill>
                  <a:sysClr val="windowText" lastClr="000000"/>
                </a:solidFill>
                <a:latin typeface="Calibri" panose="020F0502020204030204" pitchFamily="34" charset="0"/>
                <a:cs typeface="Calibri" panose="020F0502020204030204" pitchFamily="34" charset="0"/>
              </a:rPr>
              <a:t>Severe heart failure</a:t>
            </a: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r>
              <a:rPr lang="en-US" sz="1200" kern="0">
                <a:solidFill>
                  <a:sysClr val="windowText" lastClr="000000"/>
                </a:solidFill>
                <a:latin typeface="Calibri" panose="020F0502020204030204" pitchFamily="34" charset="0"/>
                <a:cs typeface="Calibri" panose="020F0502020204030204" pitchFamily="34" charset="0"/>
              </a:rPr>
              <a:t>History of 2</a:t>
            </a:r>
            <a:r>
              <a:rPr lang="en-US" sz="1200" kern="0" baseline="30000">
                <a:solidFill>
                  <a:sysClr val="windowText" lastClr="000000"/>
                </a:solidFill>
                <a:latin typeface="Calibri" panose="020F0502020204030204" pitchFamily="34" charset="0"/>
                <a:cs typeface="Calibri" panose="020F0502020204030204" pitchFamily="34" charset="0"/>
              </a:rPr>
              <a:t>nd</a:t>
            </a:r>
            <a:r>
              <a:rPr lang="en-US" sz="1200" kern="0">
                <a:solidFill>
                  <a:sysClr val="windowText" lastClr="000000"/>
                </a:solidFill>
                <a:latin typeface="Calibri" panose="020F0502020204030204" pitchFamily="34" charset="0"/>
                <a:cs typeface="Calibri" panose="020F0502020204030204" pitchFamily="34" charset="0"/>
              </a:rPr>
              <a:t> or 3</a:t>
            </a:r>
            <a:r>
              <a:rPr lang="en-US" sz="1200" kern="0" baseline="30000">
                <a:solidFill>
                  <a:sysClr val="windowText" lastClr="000000"/>
                </a:solidFill>
                <a:latin typeface="Calibri" panose="020F0502020204030204" pitchFamily="34" charset="0"/>
                <a:cs typeface="Calibri" panose="020F0502020204030204" pitchFamily="34" charset="0"/>
              </a:rPr>
              <a:t>rd</a:t>
            </a:r>
            <a:r>
              <a:rPr lang="en-US" sz="1200" kern="0">
                <a:solidFill>
                  <a:sysClr val="windowText" lastClr="000000"/>
                </a:solidFill>
                <a:latin typeface="Calibri" panose="020F0502020204030204" pitchFamily="34" charset="0"/>
                <a:cs typeface="Calibri" panose="020F0502020204030204" pitchFamily="34" charset="0"/>
              </a:rPr>
              <a:t> degree AV block</a:t>
            </a: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endParaRPr lang="en-US" sz="1200">
              <a:solidFill>
                <a:srgbClr val="FFFFFF"/>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E87F5B0B-FCC0-E137-7017-206E39198724}"/>
              </a:ext>
            </a:extLst>
          </p:cNvPr>
          <p:cNvSpPr/>
          <p:nvPr/>
        </p:nvSpPr>
        <p:spPr>
          <a:xfrm>
            <a:off x="6208558" y="1732997"/>
            <a:ext cx="2702486" cy="1633298"/>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defTabSz="685783" eaLnBrk="0" hangingPunct="0">
              <a:lnSpc>
                <a:spcPts val="1300"/>
              </a:lnSpc>
              <a:spcBef>
                <a:spcPts val="200"/>
              </a:spcBef>
              <a:spcAft>
                <a:spcPts val="0"/>
              </a:spcAft>
              <a:buClr>
                <a:schemeClr val="accent2"/>
              </a:buClr>
              <a:defRPr/>
            </a:pPr>
            <a:r>
              <a:rPr lang="en-US" sz="1200" b="1" kern="0">
                <a:solidFill>
                  <a:schemeClr val="accent2"/>
                </a:solidFill>
                <a:latin typeface="Calibri" panose="020F0502020204030204" pitchFamily="34" charset="0"/>
                <a:cs typeface="Calibri" panose="020F0502020204030204" pitchFamily="34" charset="0"/>
              </a:rPr>
              <a:t>Primary: Maximum reduction </a:t>
            </a:r>
            <a:r>
              <a:rPr lang="en-US" sz="1200" kern="0">
                <a:solidFill>
                  <a:schemeClr val="tx1"/>
                </a:solidFill>
                <a:latin typeface="Calibri" panose="020F0502020204030204" pitchFamily="34" charset="0"/>
                <a:cs typeface="Calibri" panose="020F0502020204030204" pitchFamily="34" charset="0"/>
              </a:rPr>
              <a:t>in VR within 60 min</a:t>
            </a:r>
          </a:p>
          <a:p>
            <a:pPr defTabSz="685783" eaLnBrk="0" hangingPunct="0">
              <a:lnSpc>
                <a:spcPts val="1300"/>
              </a:lnSpc>
              <a:spcBef>
                <a:spcPts val="200"/>
              </a:spcBef>
              <a:spcAft>
                <a:spcPts val="0"/>
              </a:spcAft>
              <a:buClr>
                <a:schemeClr val="accent2"/>
              </a:buClr>
              <a:defRPr/>
            </a:pPr>
            <a:r>
              <a:rPr lang="en-US" sz="1200" kern="0">
                <a:solidFill>
                  <a:sysClr val="windowText" lastClr="000000"/>
                </a:solidFill>
                <a:latin typeface="Calibri" panose="020F0502020204030204" pitchFamily="34" charset="0"/>
                <a:cs typeface="Calibri" panose="020F0502020204030204" pitchFamily="34" charset="0"/>
              </a:rPr>
              <a:t>N=50: 90% powered to detect 20 bpm difference in max reduction, α=0.05</a:t>
            </a:r>
          </a:p>
          <a:p>
            <a:pPr marL="171450" indent="-171450" defTabSz="685783" eaLnBrk="0" hangingPunct="0">
              <a:lnSpc>
                <a:spcPts val="1300"/>
              </a:lnSpc>
              <a:spcBef>
                <a:spcPts val="600"/>
              </a:spcBef>
              <a:spcAft>
                <a:spcPts val="0"/>
              </a:spcAft>
              <a:buClr>
                <a:schemeClr val="accent2"/>
              </a:buClr>
              <a:buFont typeface="Arial" panose="020B0604020202020204" pitchFamily="34" charset="0"/>
              <a:buChar char="•"/>
              <a:defRPr/>
            </a:pPr>
            <a:r>
              <a:rPr lang="en-US" sz="1200" b="1" kern="0">
                <a:solidFill>
                  <a:schemeClr val="accent2"/>
                </a:solidFill>
                <a:latin typeface="Calibri" panose="020F0502020204030204" pitchFamily="34" charset="0"/>
                <a:cs typeface="Calibri" panose="020F0502020204030204" pitchFamily="34" charset="0"/>
              </a:rPr>
              <a:t>Time to </a:t>
            </a:r>
            <a:r>
              <a:rPr lang="en-US" sz="1200" kern="0">
                <a:solidFill>
                  <a:sysClr val="windowText" lastClr="000000"/>
                </a:solidFill>
                <a:latin typeface="Calibri" panose="020F0502020204030204" pitchFamily="34" charset="0"/>
                <a:cs typeface="Calibri" panose="020F0502020204030204" pitchFamily="34" charset="0"/>
              </a:rPr>
              <a:t>VR reduction</a:t>
            </a:r>
          </a:p>
          <a:p>
            <a:pPr marL="171450" indent="-171450" defTabSz="685783" eaLnBrk="0" hangingPunct="0">
              <a:lnSpc>
                <a:spcPts val="1300"/>
              </a:lnSpc>
              <a:spcBef>
                <a:spcPts val="600"/>
              </a:spcBef>
              <a:spcAft>
                <a:spcPts val="0"/>
              </a:spcAft>
              <a:buClr>
                <a:schemeClr val="accent2"/>
              </a:buClr>
              <a:buFont typeface="Arial" panose="020B0604020202020204" pitchFamily="34" charset="0"/>
              <a:buChar char="•"/>
              <a:defRPr/>
            </a:pPr>
            <a:r>
              <a:rPr lang="en-US" sz="1200" b="1" kern="0">
                <a:solidFill>
                  <a:schemeClr val="accent2"/>
                </a:solidFill>
                <a:latin typeface="Calibri" panose="020F0502020204030204" pitchFamily="34" charset="0"/>
                <a:cs typeface="Calibri" panose="020F0502020204030204" pitchFamily="34" charset="0"/>
              </a:rPr>
              <a:t>Duration</a:t>
            </a:r>
            <a:r>
              <a:rPr lang="en-US" sz="1200" kern="0">
                <a:solidFill>
                  <a:sysClr val="windowText" lastClr="000000"/>
                </a:solidFill>
                <a:latin typeface="Calibri" panose="020F0502020204030204" pitchFamily="34" charset="0"/>
                <a:cs typeface="Calibri" panose="020F0502020204030204" pitchFamily="34" charset="0"/>
              </a:rPr>
              <a:t> of VR reductions</a:t>
            </a:r>
          </a:p>
          <a:p>
            <a:pPr marL="342900" lvl="1" indent="-114300" defTabSz="685783" eaLnBrk="0" hangingPunct="0">
              <a:lnSpc>
                <a:spcPts val="1300"/>
              </a:lnSpc>
              <a:spcBef>
                <a:spcPts val="200"/>
              </a:spcBef>
              <a:spcAft>
                <a:spcPts val="0"/>
              </a:spcAft>
              <a:buClr>
                <a:schemeClr val="accent2"/>
              </a:buClr>
              <a:buFont typeface="Arial" panose="020B0604020202020204" pitchFamily="34" charset="0"/>
              <a:buChar char="•"/>
              <a:defRPr/>
            </a:pPr>
            <a:r>
              <a:rPr lang="en-US" sz="1200" kern="0">
                <a:solidFill>
                  <a:sysClr val="windowText" lastClr="000000"/>
                </a:solidFill>
                <a:latin typeface="Calibri" panose="020F0502020204030204" pitchFamily="34" charset="0"/>
                <a:cs typeface="Calibri" panose="020F0502020204030204" pitchFamily="34" charset="0"/>
              </a:rPr>
              <a:t>&lt;100 bpm, ≥ 10% reduction, ≥ 20% reduction </a:t>
            </a:r>
          </a:p>
          <a:p>
            <a:pPr marL="171450" indent="-171450" defTabSz="685783" eaLnBrk="0" hangingPunct="0">
              <a:lnSpc>
                <a:spcPts val="1300"/>
              </a:lnSpc>
              <a:spcBef>
                <a:spcPts val="600"/>
              </a:spcBef>
              <a:spcAft>
                <a:spcPts val="0"/>
              </a:spcAft>
              <a:buClr>
                <a:schemeClr val="accent2"/>
              </a:buClr>
              <a:buFont typeface="Arial" panose="020B0604020202020204" pitchFamily="34" charset="0"/>
              <a:buChar char="•"/>
              <a:defRPr/>
            </a:pPr>
            <a:r>
              <a:rPr lang="en-US" sz="1200" kern="0">
                <a:solidFill>
                  <a:sysClr val="windowText" lastClr="000000"/>
                </a:solidFill>
                <a:latin typeface="Calibri" panose="020F0502020204030204" pitchFamily="34" charset="0"/>
                <a:cs typeface="Calibri" panose="020F0502020204030204" pitchFamily="34" charset="0"/>
              </a:rPr>
              <a:t>Patient satisfaction with treatment (TSQM-9)</a:t>
            </a:r>
          </a:p>
          <a:p>
            <a:pPr marL="171450" indent="-171450" defTabSz="685783" eaLnBrk="0" hangingPunct="0">
              <a:lnSpc>
                <a:spcPts val="1300"/>
              </a:lnSpc>
              <a:spcBef>
                <a:spcPts val="200"/>
              </a:spcBef>
              <a:spcAft>
                <a:spcPts val="0"/>
              </a:spcAft>
              <a:buClr>
                <a:schemeClr val="accent2"/>
              </a:buClr>
              <a:buFont typeface="Arial" panose="020B0604020202020204" pitchFamily="34" charset="0"/>
              <a:buChar char="•"/>
              <a:defRPr/>
            </a:pPr>
            <a:endParaRPr lang="en-US" sz="1200" kern="0">
              <a:solidFill>
                <a:sysClr val="windowText" lastClr="000000"/>
              </a:solidFill>
              <a:latin typeface="Calibri" panose="020F0502020204030204" pitchFamily="34" charset="0"/>
              <a:cs typeface="Calibri" panose="020F0502020204030204" pitchFamily="34" charset="0"/>
            </a:endParaRPr>
          </a:p>
        </p:txBody>
      </p:sp>
      <p:sp>
        <p:nvSpPr>
          <p:cNvPr id="17" name="AutoShape 7">
            <a:extLst>
              <a:ext uri="{FF2B5EF4-FFF2-40B4-BE49-F238E27FC236}">
                <a16:creationId xmlns:a16="http://schemas.microsoft.com/office/drawing/2014/main" id="{B4A869A5-2B59-EBA3-F565-BE563A7103B7}"/>
              </a:ext>
            </a:extLst>
          </p:cNvPr>
          <p:cNvSpPr>
            <a:spLocks noChangeAspect="1" noChangeArrowheads="1" noTextEdit="1"/>
          </p:cNvSpPr>
          <p:nvPr/>
        </p:nvSpPr>
        <p:spPr bwMode="auto">
          <a:xfrm>
            <a:off x="4216172" y="1753553"/>
            <a:ext cx="581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1">
            <a:extLst>
              <a:ext uri="{FF2B5EF4-FFF2-40B4-BE49-F238E27FC236}">
                <a16:creationId xmlns:a16="http://schemas.microsoft.com/office/drawing/2014/main" id="{D705C89A-C64C-E125-7187-3907CBF21392}"/>
              </a:ext>
            </a:extLst>
          </p:cNvPr>
          <p:cNvSpPr/>
          <p:nvPr/>
        </p:nvSpPr>
        <p:spPr>
          <a:xfrm>
            <a:off x="332956" y="1109844"/>
            <a:ext cx="474841" cy="474841"/>
          </a:xfrm>
          <a:prstGeom prst="ellipse">
            <a:avLst/>
          </a:prstGeom>
          <a:solidFill>
            <a:schemeClr val="accent2"/>
          </a:solidFill>
          <a:ln>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b="1">
                <a:solidFill>
                  <a:srgbClr val="FFFFFF"/>
                </a:solidFill>
                <a:latin typeface="+mj-lt"/>
                <a:cs typeface="Arial" panose="020B0604020202020204" pitchFamily="34" charset="0"/>
              </a:rPr>
              <a:t>1</a:t>
            </a:r>
          </a:p>
        </p:txBody>
      </p:sp>
      <p:sp>
        <p:nvSpPr>
          <p:cNvPr id="63" name="Oval 62">
            <a:extLst>
              <a:ext uri="{FF2B5EF4-FFF2-40B4-BE49-F238E27FC236}">
                <a16:creationId xmlns:a16="http://schemas.microsoft.com/office/drawing/2014/main" id="{B8991FF9-FAA4-4567-CF38-4D21041BDF11}"/>
              </a:ext>
            </a:extLst>
          </p:cNvPr>
          <p:cNvSpPr/>
          <p:nvPr/>
        </p:nvSpPr>
        <p:spPr>
          <a:xfrm>
            <a:off x="3316210" y="1109844"/>
            <a:ext cx="474841" cy="474841"/>
          </a:xfrm>
          <a:prstGeom prst="ellipse">
            <a:avLst/>
          </a:prstGeom>
          <a:solidFill>
            <a:schemeClr val="accent2"/>
          </a:solidFill>
          <a:ln>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b="1">
                <a:solidFill>
                  <a:srgbClr val="FFFFFF"/>
                </a:solidFill>
                <a:latin typeface="+mj-lt"/>
                <a:cs typeface="Arial" panose="020B0604020202020204" pitchFamily="34" charset="0"/>
              </a:rPr>
              <a:t>2</a:t>
            </a:r>
          </a:p>
        </p:txBody>
      </p:sp>
      <p:sp>
        <p:nvSpPr>
          <p:cNvPr id="64" name="Oval 63">
            <a:extLst>
              <a:ext uri="{FF2B5EF4-FFF2-40B4-BE49-F238E27FC236}">
                <a16:creationId xmlns:a16="http://schemas.microsoft.com/office/drawing/2014/main" id="{C97B37AC-9F0B-05E7-2BDB-92FB8DBAB818}"/>
              </a:ext>
            </a:extLst>
          </p:cNvPr>
          <p:cNvSpPr/>
          <p:nvPr/>
        </p:nvSpPr>
        <p:spPr>
          <a:xfrm>
            <a:off x="6327918" y="1109844"/>
            <a:ext cx="474841" cy="474841"/>
          </a:xfrm>
          <a:prstGeom prst="ellipse">
            <a:avLst/>
          </a:prstGeom>
          <a:solidFill>
            <a:schemeClr val="accent2"/>
          </a:solidFill>
          <a:ln>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b="1">
                <a:solidFill>
                  <a:srgbClr val="FFFFFF"/>
                </a:solidFill>
                <a:latin typeface="+mj-lt"/>
                <a:cs typeface="Arial" panose="020B0604020202020204" pitchFamily="34" charset="0"/>
              </a:rPr>
              <a:t>3</a:t>
            </a:r>
          </a:p>
        </p:txBody>
      </p:sp>
      <p:sp>
        <p:nvSpPr>
          <p:cNvPr id="65" name="Arrow: Right 64">
            <a:extLst>
              <a:ext uri="{FF2B5EF4-FFF2-40B4-BE49-F238E27FC236}">
                <a16:creationId xmlns:a16="http://schemas.microsoft.com/office/drawing/2014/main" id="{B507D5FA-A09F-9668-97FD-D1220BA28320}"/>
              </a:ext>
            </a:extLst>
          </p:cNvPr>
          <p:cNvSpPr/>
          <p:nvPr/>
        </p:nvSpPr>
        <p:spPr>
          <a:xfrm>
            <a:off x="2902368" y="1204571"/>
            <a:ext cx="381000" cy="329395"/>
          </a:xfrm>
          <a:prstGeom prst="rightArrow">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66" name="Arrow: Right 65">
            <a:extLst>
              <a:ext uri="{FF2B5EF4-FFF2-40B4-BE49-F238E27FC236}">
                <a16:creationId xmlns:a16="http://schemas.microsoft.com/office/drawing/2014/main" id="{205B42C6-14D5-D4CD-A613-994471E27FB1}"/>
              </a:ext>
            </a:extLst>
          </p:cNvPr>
          <p:cNvSpPr/>
          <p:nvPr/>
        </p:nvSpPr>
        <p:spPr>
          <a:xfrm>
            <a:off x="5896358" y="1204571"/>
            <a:ext cx="381000" cy="329395"/>
          </a:xfrm>
          <a:prstGeom prst="rightArrow">
            <a:avLst/>
          </a:prstGeom>
          <a:solidFill>
            <a:schemeClr val="accent3"/>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EB93BF8-3D76-D591-58E2-65A4BE90980C}"/>
              </a:ext>
            </a:extLst>
          </p:cNvPr>
          <p:cNvSpPr/>
          <p:nvPr/>
        </p:nvSpPr>
        <p:spPr>
          <a:xfrm>
            <a:off x="-1" y="4270239"/>
            <a:ext cx="9133840" cy="377297"/>
          </a:xfrm>
          <a:prstGeom prst="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algn="ctr"/>
            <a:r>
              <a:rPr lang="en-US" sz="1400" b="1"/>
              <a:t>Assessing Ventricular Rate Reduction with Etripamil – How Much; How Fast; How Long</a:t>
            </a:r>
          </a:p>
        </p:txBody>
      </p:sp>
      <p:sp>
        <p:nvSpPr>
          <p:cNvPr id="22" name="Text Placeholder 4">
            <a:extLst>
              <a:ext uri="{FF2B5EF4-FFF2-40B4-BE49-F238E27FC236}">
                <a16:creationId xmlns:a16="http://schemas.microsoft.com/office/drawing/2014/main" id="{50F7EFAC-BF5B-6D40-8DFE-5E28C1EA05B9}"/>
              </a:ext>
            </a:extLst>
          </p:cNvPr>
          <p:cNvSpPr txBox="1">
            <a:spLocks/>
          </p:cNvSpPr>
          <p:nvPr/>
        </p:nvSpPr>
        <p:spPr bwMode="auto">
          <a:xfrm>
            <a:off x="319618" y="3883890"/>
            <a:ext cx="7742197" cy="28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r>
              <a:rPr lang="en-US">
                <a:solidFill>
                  <a:schemeClr val="bg1">
                    <a:lumMod val="50000"/>
                  </a:schemeClr>
                </a:solidFill>
              </a:rPr>
              <a:t>AFib-RVR = Atrial Fibrillation with Rapid Ventricular Rate; TSQM-9, Treatment Satisfaction Questionnaire for Medication; ED = Emergency Department.</a:t>
            </a:r>
            <a:br>
              <a:rPr lang="en-US">
                <a:solidFill>
                  <a:schemeClr val="bg1">
                    <a:lumMod val="50000"/>
                  </a:schemeClr>
                </a:solidFill>
              </a:rPr>
            </a:br>
            <a:r>
              <a:rPr lang="en-US" sz="800">
                <a:solidFill>
                  <a:schemeClr val="tx1">
                    <a:lumMod val="50000"/>
                    <a:lumOff val="50000"/>
                  </a:schemeClr>
                </a:solidFill>
                <a:latin typeface="+mn-lt"/>
                <a:cs typeface="Arial" panose="020B0604020202020204" pitchFamily="34" charset="0"/>
              </a:rPr>
              <a:t> Source: American Heart Association Scientific Sessions, Featured Science Presentation, Nov. 2023</a:t>
            </a:r>
            <a:r>
              <a:rPr lang="en-US">
                <a:solidFill>
                  <a:schemeClr val="tx1">
                    <a:lumMod val="50000"/>
                    <a:lumOff val="50000"/>
                  </a:schemeClr>
                </a:solidFill>
                <a:latin typeface="+mn-lt"/>
                <a:cs typeface="Arial" panose="020B0604020202020204" pitchFamily="34" charset="0"/>
              </a:rPr>
              <a:t>; and </a:t>
            </a:r>
            <a:r>
              <a:rPr lang="en-US" sz="800" i="1">
                <a:solidFill>
                  <a:schemeClr val="tx1">
                    <a:lumMod val="50000"/>
                    <a:lumOff val="50000"/>
                  </a:schemeClr>
                </a:solidFill>
                <a:latin typeface="+mn-lt"/>
                <a:cs typeface="Arial" panose="020B0604020202020204" pitchFamily="34" charset="0"/>
              </a:rPr>
              <a:t>Circulation: Arrhythmia &amp; EP </a:t>
            </a:r>
            <a:r>
              <a:rPr lang="en-US" sz="800">
                <a:solidFill>
                  <a:schemeClr val="tx1">
                    <a:lumMod val="50000"/>
                    <a:lumOff val="50000"/>
                  </a:schemeClr>
                </a:solidFill>
                <a:latin typeface="+mn-lt"/>
                <a:cs typeface="Arial" panose="020B0604020202020204" pitchFamily="34" charset="0"/>
              </a:rPr>
              <a:t>(Nov. 2023)</a:t>
            </a:r>
            <a:endParaRPr lang="en-US">
              <a:solidFill>
                <a:schemeClr val="bg1">
                  <a:lumMod val="50000"/>
                </a:schemeClr>
              </a:solidFill>
            </a:endParaRPr>
          </a:p>
        </p:txBody>
      </p:sp>
    </p:spTree>
    <p:extLst>
      <p:ext uri="{BB962C8B-B14F-4D97-AF65-F5344CB8AC3E}">
        <p14:creationId xmlns:p14="http://schemas.microsoft.com/office/powerpoint/2010/main" val="700400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D22EB53-4EB3-832D-1990-BA68C977C0A7}"/>
              </a:ext>
            </a:extLst>
          </p:cNvPr>
          <p:cNvGraphicFramePr>
            <a:graphicFrameLocks/>
          </p:cNvGraphicFramePr>
          <p:nvPr/>
        </p:nvGraphicFramePr>
        <p:xfrm>
          <a:off x="258966" y="836756"/>
          <a:ext cx="5657739" cy="33573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C65BCD93-9300-A575-925B-62868FDAB5A3}"/>
              </a:ext>
            </a:extLst>
          </p:cNvPr>
          <p:cNvGraphicFramePr>
            <a:graphicFrameLocks noGrp="1"/>
          </p:cNvGraphicFramePr>
          <p:nvPr>
            <p:extLst>
              <p:ext uri="{D42A27DB-BD31-4B8C-83A1-F6EECF244321}">
                <p14:modId xmlns:p14="http://schemas.microsoft.com/office/powerpoint/2010/main" val="1334391080"/>
              </p:ext>
            </p:extLst>
          </p:nvPr>
        </p:nvGraphicFramePr>
        <p:xfrm>
          <a:off x="5936874" y="1245650"/>
          <a:ext cx="2679485" cy="2526092"/>
        </p:xfrm>
        <a:graphic>
          <a:graphicData uri="http://schemas.openxmlformats.org/drawingml/2006/table">
            <a:tbl>
              <a:tblPr firstRow="1" bandRow="1">
                <a:tableStyleId>{5940675A-B579-460E-94D1-54222C63F5DA}</a:tableStyleId>
              </a:tblPr>
              <a:tblGrid>
                <a:gridCol w="1154785">
                  <a:extLst>
                    <a:ext uri="{9D8B030D-6E8A-4147-A177-3AD203B41FA5}">
                      <a16:colId xmlns:a16="http://schemas.microsoft.com/office/drawing/2014/main" val="864599976"/>
                    </a:ext>
                  </a:extLst>
                </a:gridCol>
                <a:gridCol w="720717">
                  <a:extLst>
                    <a:ext uri="{9D8B030D-6E8A-4147-A177-3AD203B41FA5}">
                      <a16:colId xmlns:a16="http://schemas.microsoft.com/office/drawing/2014/main" val="2021894020"/>
                    </a:ext>
                  </a:extLst>
                </a:gridCol>
                <a:gridCol w="803983">
                  <a:extLst>
                    <a:ext uri="{9D8B030D-6E8A-4147-A177-3AD203B41FA5}">
                      <a16:colId xmlns:a16="http://schemas.microsoft.com/office/drawing/2014/main" val="1155851562"/>
                    </a:ext>
                  </a:extLst>
                </a:gridCol>
              </a:tblGrid>
              <a:tr h="860612">
                <a:tc>
                  <a:txBody>
                    <a:bodyPr/>
                    <a:lstStyle/>
                    <a:p>
                      <a:pPr marL="0" marR="0" lvl="0" indent="-344170" algn="l" rtl="0" eaLnBrk="1" fontAlgn="auto" latinLnBrk="0" hangingPunct="1">
                        <a:lnSpc>
                          <a:spcPct val="100000"/>
                        </a:lnSpc>
                        <a:spcBef>
                          <a:spcPts val="0"/>
                        </a:spcBef>
                        <a:spcAft>
                          <a:spcPts val="0"/>
                        </a:spcAft>
                        <a:buClrTx/>
                        <a:buSzTx/>
                        <a:buFontTx/>
                        <a:buNone/>
                        <a:tabLst/>
                      </a:pPr>
                      <a:r>
                        <a:rPr lang="en-US" sz="1100" b="1" kern="1200" cap="small" baseline="0">
                          <a:solidFill>
                            <a:schemeClr val="tx1"/>
                          </a:solidFill>
                          <a:latin typeface="+mn-lt"/>
                          <a:ea typeface="+mn-ea"/>
                          <a:cs typeface="Arial" panose="020B0604020202020204" pitchFamily="34" charset="0"/>
                        </a:rPr>
                        <a:t>Primary Endpoint: </a:t>
                      </a:r>
                    </a:p>
                    <a:p>
                      <a:pPr marL="0" marR="0" lvl="0" indent="-344170" algn="l" rtl="0" eaLnBrk="1" fontAlgn="auto" latinLnBrk="0" hangingPunct="1">
                        <a:lnSpc>
                          <a:spcPct val="100000"/>
                        </a:lnSpc>
                        <a:spcBef>
                          <a:spcPts val="0"/>
                        </a:spcBef>
                        <a:spcAft>
                          <a:spcPts val="0"/>
                        </a:spcAft>
                        <a:buClrTx/>
                        <a:buSzTx/>
                        <a:buFontTx/>
                        <a:buNone/>
                        <a:tabLst/>
                      </a:pPr>
                      <a:r>
                        <a:rPr lang="en-US" sz="1100" b="0" kern="1200">
                          <a:solidFill>
                            <a:schemeClr val="tx1"/>
                          </a:solidFill>
                          <a:latin typeface="+mn-lt"/>
                          <a:ea typeface="+mn-ea"/>
                          <a:cs typeface="Arial" panose="020B0604020202020204" pitchFamily="34" charset="0"/>
                        </a:rPr>
                        <a:t>Maximum Reduction in VR from Baseline</a:t>
                      </a:r>
                      <a:endParaRPr lang="en-US" sz="1100" b="0" kern="1200" noProof="0">
                        <a:solidFill>
                          <a:schemeClr val="tx1"/>
                        </a:solidFill>
                        <a:latin typeface="+mn-lt"/>
                        <a:ea typeface="+mn-ea"/>
                        <a:cs typeface="Arial" panose="020B0604020202020204" pitchFamily="34" charset="0"/>
                      </a:endParaRPr>
                    </a:p>
                  </a:txBody>
                  <a:tcPr marL="68580" marR="6858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EFF2F5"/>
                    </a:solidFill>
                  </a:tcPr>
                </a:tc>
                <a:tc>
                  <a:txBody>
                    <a:bodyPr/>
                    <a:lstStyle/>
                    <a:p>
                      <a:pPr marL="0" algn="ctr" rtl="0" eaLnBrk="1" latinLnBrk="0" hangingPunct="1">
                        <a:lnSpc>
                          <a:spcPct val="100000"/>
                        </a:lnSpc>
                      </a:pPr>
                      <a:r>
                        <a:rPr lang="en-US" sz="1050" b="0" kern="1200">
                          <a:solidFill>
                            <a:schemeClr val="tx1"/>
                          </a:solidFill>
                          <a:latin typeface="+mn-lt"/>
                          <a:ea typeface="+mn-ea"/>
                          <a:cs typeface="Arial" panose="020B0604020202020204" pitchFamily="34" charset="0"/>
                        </a:rPr>
                        <a:t>Placebo NS, N=25</a:t>
                      </a:r>
                      <a:r>
                        <a:rPr lang="en-US" sz="1050" b="0" kern="1200" baseline="30000">
                          <a:solidFill>
                            <a:schemeClr val="tx1"/>
                          </a:solidFill>
                          <a:effectLst/>
                          <a:latin typeface="+mn-lt"/>
                          <a:ea typeface="+mn-ea"/>
                          <a:cs typeface="Arial" panose="020B0604020202020204" pitchFamily="34" charset="0"/>
                        </a:rPr>
                        <a:t>1</a:t>
                      </a:r>
                      <a:endParaRPr lang="en-US" sz="1050" b="0" kern="1200">
                        <a:solidFill>
                          <a:schemeClr val="tx1"/>
                        </a:solidFill>
                        <a:latin typeface="+mn-lt"/>
                        <a:ea typeface="+mn-ea"/>
                        <a:cs typeface="Arial" panose="020B0604020202020204" pitchFamily="34" charset="0"/>
                      </a:endParaRPr>
                    </a:p>
                  </a:txBody>
                  <a:tcPr marL="68580" marR="68580" marT="13716" marB="13716"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algn="ctr">
                        <a:lnSpc>
                          <a:spcPct val="100000"/>
                        </a:lnSpc>
                      </a:pPr>
                      <a:r>
                        <a:rPr lang="en-US" sz="1050" b="0" err="1">
                          <a:solidFill>
                            <a:schemeClr val="tx1"/>
                          </a:solidFill>
                          <a:latin typeface="+mn-lt"/>
                          <a:cs typeface="Arial" panose="020B0604020202020204" pitchFamily="34" charset="0"/>
                        </a:rPr>
                        <a:t>Etripamil</a:t>
                      </a:r>
                      <a:r>
                        <a:rPr lang="en-US" sz="1050" b="0">
                          <a:solidFill>
                            <a:schemeClr val="tx1"/>
                          </a:solidFill>
                          <a:latin typeface="+mn-lt"/>
                          <a:cs typeface="Arial" panose="020B0604020202020204" pitchFamily="34" charset="0"/>
                        </a:rPr>
                        <a:t> NS (70 mg) N</a:t>
                      </a:r>
                      <a:r>
                        <a:rPr lang="en-US" sz="1050" b="0">
                          <a:solidFill>
                            <a:srgbClr val="000000"/>
                          </a:solidFill>
                          <a:latin typeface="+mn-lt"/>
                          <a:cs typeface="Arial" panose="020B0604020202020204" pitchFamily="34" charset="0"/>
                        </a:rPr>
                        <a:t>=24</a:t>
                      </a:r>
                      <a:r>
                        <a:rPr lang="en-US" sz="1050" b="0" kern="1200" baseline="30000">
                          <a:solidFill>
                            <a:schemeClr val="tx1"/>
                          </a:solidFill>
                          <a:effectLst/>
                          <a:latin typeface="+mn-lt"/>
                          <a:ea typeface="+mn-ea"/>
                          <a:cs typeface="Arial" panose="020B0604020202020204" pitchFamily="34" charset="0"/>
                        </a:rPr>
                        <a:t>1</a:t>
                      </a:r>
                      <a:endParaRPr lang="en-US" sz="1050" b="0">
                        <a:solidFill>
                          <a:srgbClr val="000000"/>
                        </a:solidFill>
                        <a:latin typeface="+mn-lt"/>
                        <a:cs typeface="Arial" panose="020B0604020202020204" pitchFamily="34" charset="0"/>
                      </a:endParaRPr>
                    </a:p>
                  </a:txBody>
                  <a:tcPr marL="68580" marR="68580" marT="13716" marB="13716"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23294539"/>
                  </a:ext>
                </a:extLst>
              </a:tr>
              <a:tr h="528917">
                <a:tc>
                  <a:txBody>
                    <a:bodyPr/>
                    <a:lstStyle/>
                    <a:p>
                      <a:pPr marL="0" lvl="1" indent="0" algn="l">
                        <a:lnSpc>
                          <a:spcPct val="100000"/>
                        </a:lnSpc>
                      </a:pPr>
                      <a:r>
                        <a:rPr lang="en-US" sz="1100" noProof="0">
                          <a:latin typeface="+mn-lt"/>
                          <a:cs typeface="Arial" panose="020B0604020202020204" pitchFamily="34" charset="0"/>
                        </a:rPr>
                        <a:t>Mean, bpm</a:t>
                      </a:r>
                    </a:p>
                  </a:txBody>
                  <a:tcPr marL="68580" marR="6858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EFF2F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0" i="0" u="none" strike="noStrike" kern="1200" baseline="0" noProof="0">
                          <a:solidFill>
                            <a:schemeClr val="tx1"/>
                          </a:solidFill>
                          <a:latin typeface="+mn-lt"/>
                          <a:ea typeface="+mn-ea"/>
                          <a:cs typeface="Arial" panose="020B0604020202020204" pitchFamily="34" charset="0"/>
                        </a:rPr>
                        <a:t>-5.06</a:t>
                      </a:r>
                      <a:endParaRPr lang="en-US" sz="1050" b="0" i="0" u="none" strike="noStrike" kern="1200" baseline="0" noProof="0">
                        <a:solidFill>
                          <a:schemeClr val="tx1"/>
                        </a:solidFill>
                        <a:highlight>
                          <a:srgbClr val="FFFF00"/>
                        </a:highlight>
                        <a:latin typeface="+mn-lt"/>
                        <a:ea typeface="+mn-ea"/>
                        <a:cs typeface="Arial" panose="020B0604020202020204" pitchFamily="34" charset="0"/>
                      </a:endParaRPr>
                    </a:p>
                  </a:txBody>
                  <a:tcPr marL="68580" marR="68580" marT="13716" marB="13716"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marL="0" algn="ctr" defTabSz="457200" rtl="0" eaLnBrk="1" latinLnBrk="0" hangingPunct="1">
                        <a:lnSpc>
                          <a:spcPct val="100000"/>
                        </a:lnSpc>
                      </a:pPr>
                      <a:r>
                        <a:rPr lang="en-US" sz="1050" b="0" i="0" u="none" strike="noStrike" kern="1200" baseline="0">
                          <a:solidFill>
                            <a:schemeClr val="tx1"/>
                          </a:solidFill>
                          <a:latin typeface="+mn-lt"/>
                          <a:ea typeface="+mn-ea"/>
                          <a:cs typeface="Arial" panose="020B0604020202020204" pitchFamily="34" charset="0"/>
                        </a:rPr>
                        <a:t>-34.97</a:t>
                      </a:r>
                      <a:endParaRPr lang="en-US" sz="1050" b="0" i="0" u="none" strike="noStrike" kern="1200" baseline="0" noProof="0">
                        <a:solidFill>
                          <a:schemeClr val="tx1"/>
                        </a:solidFill>
                        <a:latin typeface="+mn-lt"/>
                        <a:ea typeface="+mn-ea"/>
                        <a:cs typeface="Arial" panose="020B0604020202020204" pitchFamily="34" charset="0"/>
                      </a:endParaRPr>
                    </a:p>
                  </a:txBody>
                  <a:tcPr marL="68580" marR="68580" marT="13716" marB="13716"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35395770"/>
                  </a:ext>
                </a:extLst>
              </a:tr>
              <a:tr h="590229">
                <a:tc>
                  <a:txBody>
                    <a:bodyPr/>
                    <a:lstStyle/>
                    <a:p>
                      <a:pPr marL="0" marR="0" lvl="1" indent="0" algn="l" defTabSz="457189" rtl="0"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mn-lt"/>
                          <a:ea typeface="+mn-ea"/>
                          <a:cs typeface="Arial" panose="020B0604020202020204" pitchFamily="34" charset="0"/>
                        </a:rPr>
                        <a:t>Difference in means, bpm</a:t>
                      </a:r>
                    </a:p>
                  </a:txBody>
                  <a:tcPr marL="68580" marR="6858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EFF2F5"/>
                    </a:solidFill>
                  </a:tcPr>
                </a:tc>
                <a:tc>
                  <a:txBody>
                    <a:bodyPr/>
                    <a:lstStyle/>
                    <a:p>
                      <a:pPr marL="0" marR="0" algn="ctr" defTabSz="457200" rtl="0" eaLnBrk="1" latinLnBrk="0" hangingPunct="1">
                        <a:lnSpc>
                          <a:spcPct val="100000"/>
                        </a:lnSpc>
                        <a:spcBef>
                          <a:spcPts val="0"/>
                        </a:spcBef>
                        <a:spcAft>
                          <a:spcPts val="0"/>
                        </a:spcAft>
                      </a:pPr>
                      <a:r>
                        <a:rPr lang="en-US" sz="1050" b="0" i="0" u="none" strike="noStrike" kern="1200" baseline="0">
                          <a:solidFill>
                            <a:schemeClr val="tx1"/>
                          </a:solidFill>
                          <a:latin typeface="+mn-lt"/>
                          <a:ea typeface="+mn-ea"/>
                          <a:cs typeface="Arial" panose="020B0604020202020204" pitchFamily="34" charset="0"/>
                        </a:rPr>
                        <a:t>--</a:t>
                      </a:r>
                    </a:p>
                  </a:txBody>
                  <a:tcPr marL="51435" marR="51435"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marL="0" marR="0" algn="ctr" defTabSz="457200" rtl="0" eaLnBrk="1" latinLnBrk="0" hangingPunct="1">
                        <a:lnSpc>
                          <a:spcPct val="100000"/>
                        </a:lnSpc>
                        <a:spcBef>
                          <a:spcPts val="0"/>
                        </a:spcBef>
                        <a:spcAft>
                          <a:spcPts val="0"/>
                        </a:spcAft>
                      </a:pPr>
                      <a:r>
                        <a:rPr lang="en-US" sz="1050" b="0" i="0" u="none" strike="noStrike" kern="1200" baseline="0">
                          <a:solidFill>
                            <a:schemeClr val="tx1"/>
                          </a:solidFill>
                          <a:latin typeface="+mn-lt"/>
                          <a:ea typeface="+mn-ea"/>
                          <a:cs typeface="Arial" panose="020B0604020202020204" pitchFamily="34" charset="0"/>
                        </a:rPr>
                        <a:t>-29.91</a:t>
                      </a:r>
                    </a:p>
                  </a:txBody>
                  <a:tcPr marL="51435" marR="51435"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24944636"/>
                  </a:ext>
                </a:extLst>
              </a:tr>
              <a:tr h="546334">
                <a:tc>
                  <a:txBody>
                    <a:bodyPr/>
                    <a:lstStyle/>
                    <a:p>
                      <a:pPr marL="7938" marR="0" lvl="1" indent="0" algn="l" defTabSz="457200" rtl="0" eaLnBrk="1" fontAlgn="auto" latinLnBrk="0" hangingPunct="1">
                        <a:lnSpc>
                          <a:spcPct val="100000"/>
                        </a:lnSpc>
                        <a:spcBef>
                          <a:spcPts val="0"/>
                        </a:spcBef>
                        <a:spcAft>
                          <a:spcPts val="0"/>
                        </a:spcAft>
                        <a:buClrTx/>
                        <a:buSzTx/>
                        <a:buFontTx/>
                        <a:buNone/>
                        <a:tabLst/>
                        <a:defRPr/>
                      </a:pPr>
                      <a:r>
                        <a:rPr lang="en-US" sz="1100" b="1" noProof="0">
                          <a:latin typeface="+mn-lt"/>
                          <a:cs typeface="Arial" panose="020B0604020202020204" pitchFamily="34" charset="0"/>
                        </a:rPr>
                        <a:t>p-value</a:t>
                      </a:r>
                      <a:r>
                        <a:rPr lang="en-US" sz="1100" b="1" baseline="30000" noProof="0">
                          <a:solidFill>
                            <a:schemeClr val="tx1"/>
                          </a:solidFill>
                          <a:effectLst/>
                          <a:latin typeface="+mn-lt"/>
                          <a:cs typeface="Arial" panose="020B0604020202020204" pitchFamily="34" charset="0"/>
                        </a:rPr>
                        <a:t>2</a:t>
                      </a:r>
                      <a:r>
                        <a:rPr kumimoji="0" lang="en-US" sz="1100" b="0" i="0" u="none" strike="noStrike" kern="1200" cap="none" spc="0" normalizeH="0" baseline="30000" noProof="0">
                          <a:ln>
                            <a:noFill/>
                          </a:ln>
                          <a:solidFill>
                            <a:schemeClr val="tx1"/>
                          </a:solidFill>
                          <a:effectLst/>
                          <a:uLnTx/>
                          <a:uFillTx/>
                          <a:latin typeface="+mn-lt"/>
                          <a:ea typeface="MS PGothic" pitchFamily="34" charset="-128"/>
                          <a:cs typeface="Arial" panose="020B0604020202020204" pitchFamily="34" charset="0"/>
                        </a:rPr>
                        <a:t> </a:t>
                      </a:r>
                      <a:endParaRPr lang="en-US" sz="1100" b="1" baseline="30000" noProof="0">
                        <a:latin typeface="+mn-lt"/>
                        <a:cs typeface="Arial" panose="020B0604020202020204" pitchFamily="34" charset="0"/>
                      </a:endParaRPr>
                    </a:p>
                  </a:txBody>
                  <a:tcPr marL="68580" marR="68580"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rgbClr val="EFF2F5"/>
                    </a:solidFill>
                  </a:tcPr>
                </a:tc>
                <a:tc>
                  <a:txBody>
                    <a:bodyPr/>
                    <a:lstStyle/>
                    <a:p>
                      <a:pPr marL="0" marR="0" algn="ctr" defTabSz="457200" rtl="0" eaLnBrk="1" latinLnBrk="0" hangingPunct="1">
                        <a:lnSpc>
                          <a:spcPct val="100000"/>
                        </a:lnSpc>
                        <a:spcBef>
                          <a:spcPts val="0"/>
                        </a:spcBef>
                        <a:spcAft>
                          <a:spcPts val="0"/>
                        </a:spcAft>
                      </a:pPr>
                      <a:r>
                        <a:rPr lang="en-US" sz="1050" b="1" i="0" u="none" strike="noStrike" kern="1200" baseline="0">
                          <a:solidFill>
                            <a:schemeClr val="tx1"/>
                          </a:solidFill>
                          <a:latin typeface="+mn-lt"/>
                          <a:ea typeface="+mn-ea"/>
                          <a:cs typeface="Arial" panose="020B0604020202020204" pitchFamily="34" charset="0"/>
                        </a:rPr>
                        <a:t>--</a:t>
                      </a:r>
                    </a:p>
                  </a:txBody>
                  <a:tcPr marL="51435" marR="51435"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tc>
                  <a:txBody>
                    <a:bodyPr/>
                    <a:lstStyle/>
                    <a:p>
                      <a:pPr marL="0" marR="0" algn="ctr" defTabSz="457200" rtl="0" eaLnBrk="1" latinLnBrk="0" hangingPunct="1">
                        <a:lnSpc>
                          <a:spcPct val="100000"/>
                        </a:lnSpc>
                        <a:spcBef>
                          <a:spcPts val="0"/>
                        </a:spcBef>
                        <a:spcAft>
                          <a:spcPts val="0"/>
                        </a:spcAft>
                      </a:pPr>
                      <a:r>
                        <a:rPr lang="en-US" sz="1050" b="1" i="0" u="none" strike="noStrike" kern="1200" baseline="0">
                          <a:solidFill>
                            <a:schemeClr val="tx1"/>
                          </a:solidFill>
                          <a:latin typeface="+mn-lt"/>
                          <a:ea typeface="+mn-ea"/>
                          <a:cs typeface="Arial" panose="020B0604020202020204" pitchFamily="34" charset="0"/>
                        </a:rPr>
                        <a:t>&lt;0.0001</a:t>
                      </a:r>
                    </a:p>
                  </a:txBody>
                  <a:tcPr marL="51435" marR="51435" marT="0" marB="0"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6429571"/>
                  </a:ext>
                </a:extLst>
              </a:tr>
            </a:tbl>
          </a:graphicData>
        </a:graphic>
      </p:graphicFrame>
      <p:sp>
        <p:nvSpPr>
          <p:cNvPr id="6" name="Title 5">
            <a:extLst>
              <a:ext uri="{FF2B5EF4-FFF2-40B4-BE49-F238E27FC236}">
                <a16:creationId xmlns:a16="http://schemas.microsoft.com/office/drawing/2014/main" id="{BFD22854-73A1-31E5-6890-C1473627521D}"/>
              </a:ext>
            </a:extLst>
          </p:cNvPr>
          <p:cNvSpPr>
            <a:spLocks noGrp="1"/>
          </p:cNvSpPr>
          <p:nvPr>
            <p:ph type="title"/>
          </p:nvPr>
        </p:nvSpPr>
        <p:spPr/>
        <p:txBody>
          <a:bodyPr>
            <a:noAutofit/>
          </a:bodyPr>
          <a:lstStyle/>
          <a:p>
            <a:r>
              <a:rPr lang="en-US" err="1"/>
              <a:t>ReVeRA</a:t>
            </a:r>
            <a:r>
              <a:rPr lang="en-US"/>
              <a:t> – Substantial &amp; Rapid Reduction in VR with </a:t>
            </a:r>
            <a:r>
              <a:rPr lang="en-US" err="1"/>
              <a:t>Etripamil</a:t>
            </a:r>
            <a:endParaRPr lang="en-US"/>
          </a:p>
        </p:txBody>
      </p:sp>
      <p:sp>
        <p:nvSpPr>
          <p:cNvPr id="9" name="Text Placeholder 8">
            <a:extLst>
              <a:ext uri="{FF2B5EF4-FFF2-40B4-BE49-F238E27FC236}">
                <a16:creationId xmlns:a16="http://schemas.microsoft.com/office/drawing/2014/main" id="{AA53E656-74DE-8D12-8FF1-C0A5546E7B63}"/>
              </a:ext>
            </a:extLst>
          </p:cNvPr>
          <p:cNvSpPr>
            <a:spLocks noGrp="1"/>
          </p:cNvSpPr>
          <p:nvPr>
            <p:ph type="body" sz="quarter" idx="13"/>
          </p:nvPr>
        </p:nvSpPr>
        <p:spPr>
          <a:xfrm>
            <a:off x="552392" y="4288055"/>
            <a:ext cx="8013384" cy="407767"/>
          </a:xfrm>
        </p:spPr>
        <p:txBody>
          <a:bodyPr/>
          <a:lstStyle/>
          <a:p>
            <a:r>
              <a:rPr lang="en-US" kern="1200">
                <a:solidFill>
                  <a:schemeClr val="tx1">
                    <a:lumMod val="50000"/>
                    <a:lumOff val="50000"/>
                  </a:schemeClr>
                </a:solidFill>
                <a:latin typeface="+mn-lt"/>
                <a:ea typeface="MS PGothic" pitchFamily="34" charset="-128"/>
                <a:cs typeface="+mn-cs"/>
              </a:rPr>
              <a:t>Note: Data plotted on time course are not those directly used for calculation of Primary Endpoint (by pre-specified plan). X-axis: of plot: time following drug administration; Y-axis: 5-min moving average, bpm ±SEM. </a:t>
            </a:r>
            <a:r>
              <a:rPr lang="en-US" kern="1200" baseline="30000">
                <a:solidFill>
                  <a:schemeClr val="tx1">
                    <a:lumMod val="50000"/>
                    <a:lumOff val="50000"/>
                  </a:schemeClr>
                </a:solidFill>
                <a:latin typeface="+mn-lt"/>
                <a:ea typeface="MS PGothic" pitchFamily="34" charset="-128"/>
                <a:cs typeface="+mn-cs"/>
              </a:rPr>
              <a:t> 1 </a:t>
            </a:r>
            <a:r>
              <a:rPr lang="en-US" kern="1200">
                <a:solidFill>
                  <a:schemeClr val="tx1">
                    <a:lumMod val="50000"/>
                    <a:lumOff val="50000"/>
                  </a:schemeClr>
                </a:solidFill>
                <a:latin typeface="+mn-lt"/>
                <a:ea typeface="MS PGothic" pitchFamily="34" charset="-128"/>
                <a:cs typeface="+mn-cs"/>
              </a:rPr>
              <a:t>Efficacy Population (all randomized patients receiving study drug remaining in atrial fibrillation with adequately diagnostic ECG recordings for at least 60 min post drug)     </a:t>
            </a:r>
            <a:r>
              <a:rPr lang="en-US" kern="1200" baseline="30000">
                <a:solidFill>
                  <a:schemeClr val="tx1">
                    <a:lumMod val="50000"/>
                    <a:lumOff val="50000"/>
                  </a:schemeClr>
                </a:solidFill>
                <a:latin typeface="+mn-lt"/>
                <a:ea typeface="MS PGothic" pitchFamily="34" charset="-128"/>
                <a:cs typeface="+mn-cs"/>
              </a:rPr>
              <a:t>2</a:t>
            </a:r>
            <a:r>
              <a:rPr lang="en-US" kern="1200">
                <a:solidFill>
                  <a:schemeClr val="tx1">
                    <a:lumMod val="50000"/>
                    <a:lumOff val="50000"/>
                  </a:schemeClr>
                </a:solidFill>
                <a:latin typeface="+mn-lt"/>
                <a:ea typeface="MS PGothic" pitchFamily="34" charset="-128"/>
                <a:cs typeface="+mn-cs"/>
              </a:rPr>
              <a:t> By ANCOVA. </a:t>
            </a:r>
            <a:r>
              <a:rPr lang="en-US" sz="800">
                <a:solidFill>
                  <a:schemeClr val="tx1">
                    <a:lumMod val="50000"/>
                    <a:lumOff val="50000"/>
                  </a:schemeClr>
                </a:solidFill>
                <a:latin typeface="+mn-lt"/>
                <a:cs typeface="Arial" panose="020B0604020202020204" pitchFamily="34" charset="0"/>
              </a:rPr>
              <a:t>Source: American Heart Association Scientific Sessions, Featured Science Presentation, Nov. 2023</a:t>
            </a:r>
            <a:r>
              <a:rPr lang="en-US">
                <a:solidFill>
                  <a:schemeClr val="tx1">
                    <a:lumMod val="50000"/>
                    <a:lumOff val="50000"/>
                  </a:schemeClr>
                </a:solidFill>
                <a:latin typeface="+mn-lt"/>
                <a:cs typeface="Arial" panose="020B0604020202020204" pitchFamily="34" charset="0"/>
              </a:rPr>
              <a:t>; and </a:t>
            </a:r>
            <a:r>
              <a:rPr lang="en-US" sz="800" i="1">
                <a:solidFill>
                  <a:schemeClr val="tx1">
                    <a:lumMod val="50000"/>
                    <a:lumOff val="50000"/>
                  </a:schemeClr>
                </a:solidFill>
                <a:latin typeface="+mn-lt"/>
                <a:cs typeface="Arial" panose="020B0604020202020204" pitchFamily="34" charset="0"/>
              </a:rPr>
              <a:t>Circulation: Arrhythmia &amp; EP </a:t>
            </a:r>
            <a:r>
              <a:rPr lang="en-US" sz="800">
                <a:solidFill>
                  <a:schemeClr val="tx1">
                    <a:lumMod val="50000"/>
                    <a:lumOff val="50000"/>
                  </a:schemeClr>
                </a:solidFill>
                <a:latin typeface="+mn-lt"/>
                <a:cs typeface="Arial" panose="020B0604020202020204" pitchFamily="34" charset="0"/>
              </a:rPr>
              <a:t>(Nov. 2023)</a:t>
            </a:r>
            <a:endParaRPr lang="en-US" i="1" kern="1200">
              <a:solidFill>
                <a:schemeClr val="tx1">
                  <a:lumMod val="50000"/>
                  <a:lumOff val="50000"/>
                </a:schemeClr>
              </a:solidFill>
              <a:latin typeface="+mn-lt"/>
              <a:ea typeface="MS PGothic" pitchFamily="34" charset="-128"/>
              <a:cs typeface="+mn-cs"/>
            </a:endParaRPr>
          </a:p>
        </p:txBody>
      </p:sp>
      <p:sp>
        <p:nvSpPr>
          <p:cNvPr id="5" name="Slide Number Placeholder 4">
            <a:extLst>
              <a:ext uri="{FF2B5EF4-FFF2-40B4-BE49-F238E27FC236}">
                <a16:creationId xmlns:a16="http://schemas.microsoft.com/office/drawing/2014/main" id="{8CAA1B8A-CC6E-C1C4-D171-27A9CC45E7C3}"/>
              </a:ext>
            </a:extLst>
          </p:cNvPr>
          <p:cNvSpPr>
            <a:spLocks noGrp="1"/>
          </p:cNvSpPr>
          <p:nvPr>
            <p:ph type="sldNum" sz="quarter" idx="4"/>
          </p:nvPr>
        </p:nvSpPr>
        <p:spPr/>
        <p:txBody>
          <a:bodyPr/>
          <a:lstStyle/>
          <a:p>
            <a:fld id="{42C32FFB-F9AE-46F0-A233-A2E628258990}" type="slidenum">
              <a:rPr lang="en-US" smtClean="0"/>
              <a:pPr/>
              <a:t>26</a:t>
            </a:fld>
            <a:endParaRPr lang="en-US" sz="1000"/>
          </a:p>
        </p:txBody>
      </p:sp>
      <p:sp>
        <p:nvSpPr>
          <p:cNvPr id="8" name="Text Placeholder 8">
            <a:extLst>
              <a:ext uri="{FF2B5EF4-FFF2-40B4-BE49-F238E27FC236}">
                <a16:creationId xmlns:a16="http://schemas.microsoft.com/office/drawing/2014/main" id="{0B3D9BEF-63D3-71A8-E5A0-FCF10EB7BA18}"/>
              </a:ext>
            </a:extLst>
          </p:cNvPr>
          <p:cNvSpPr txBox="1">
            <a:spLocks/>
          </p:cNvSpPr>
          <p:nvPr/>
        </p:nvSpPr>
        <p:spPr bwMode="auto">
          <a:xfrm>
            <a:off x="547077" y="4144544"/>
            <a:ext cx="2787794" cy="1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r>
              <a:rPr lang="en-US">
                <a:solidFill>
                  <a:schemeClr val="tx1">
                    <a:lumMod val="50000"/>
                    <a:lumOff val="50000"/>
                  </a:schemeClr>
                </a:solidFill>
                <a:latin typeface="+mn-lt"/>
                <a:ea typeface="MS PGothic" pitchFamily="34" charset="-128"/>
                <a:cs typeface="+mn-cs"/>
              </a:rPr>
              <a:t>NS = Nasal Spray; VR = ventricular rate; bpm = beats per minute </a:t>
            </a:r>
          </a:p>
        </p:txBody>
      </p:sp>
      <p:sp>
        <p:nvSpPr>
          <p:cNvPr id="2" name="Footer Placeholder 1">
            <a:extLst>
              <a:ext uri="{FF2B5EF4-FFF2-40B4-BE49-F238E27FC236}">
                <a16:creationId xmlns:a16="http://schemas.microsoft.com/office/drawing/2014/main" id="{851AF936-D934-24A9-A1C7-CD323B744CEA}"/>
              </a:ext>
            </a:extLst>
          </p:cNvPr>
          <p:cNvSpPr>
            <a:spLocks noGrp="1"/>
          </p:cNvSpPr>
          <p:nvPr>
            <p:ph type="ftr" sz="quarter" idx="3"/>
          </p:nvPr>
        </p:nvSpPr>
        <p:spPr/>
        <p:txBody>
          <a:bodyPr/>
          <a:lstStyle/>
          <a:p>
            <a:r>
              <a:rPr lang="en-US">
                <a:latin typeface="Calibri"/>
                <a:cs typeface="Calibri"/>
              </a:rPr>
              <a:t>Milestone Corporate Overview</a:t>
            </a:r>
          </a:p>
        </p:txBody>
      </p:sp>
    </p:spTree>
    <p:extLst>
      <p:ext uri="{BB962C8B-B14F-4D97-AF65-F5344CB8AC3E}">
        <p14:creationId xmlns:p14="http://schemas.microsoft.com/office/powerpoint/2010/main" val="305792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or: Elbow 18">
            <a:extLst>
              <a:ext uri="{FF2B5EF4-FFF2-40B4-BE49-F238E27FC236}">
                <a16:creationId xmlns:a16="http://schemas.microsoft.com/office/drawing/2014/main" id="{ECF46A7E-0A00-E9DF-1865-97D1ECB85B15}"/>
              </a:ext>
            </a:extLst>
          </p:cNvPr>
          <p:cNvCxnSpPr>
            <a:cxnSpLocks/>
          </p:cNvCxnSpPr>
          <p:nvPr/>
        </p:nvCxnSpPr>
        <p:spPr bwMode="auto">
          <a:xfrm flipV="1">
            <a:off x="4700931" y="2706421"/>
            <a:ext cx="1094139" cy="1081726"/>
          </a:xfrm>
          <a:prstGeom prst="bentConnector3">
            <a:avLst>
              <a:gd name="adj1" fmla="val 50000"/>
            </a:avLst>
          </a:prstGeom>
          <a:ln w="25400" cmpd="dbl">
            <a:solidFill>
              <a:schemeClr val="tx1">
                <a:lumMod val="65000"/>
                <a:lumOff val="35000"/>
              </a:schemeClr>
            </a:solidFill>
            <a:headEnd type="none" w="med" len="med"/>
            <a:tailEnd type="triangle"/>
          </a:ln>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4960E35F-CC48-44AD-AB62-55A74B721747}"/>
              </a:ext>
            </a:extLst>
          </p:cNvPr>
          <p:cNvSpPr>
            <a:spLocks noGrp="1"/>
          </p:cNvSpPr>
          <p:nvPr>
            <p:ph type="title"/>
          </p:nvPr>
        </p:nvSpPr>
        <p:spPr>
          <a:xfrm>
            <a:off x="547077" y="181344"/>
            <a:ext cx="7589847" cy="277640"/>
          </a:xfrm>
        </p:spPr>
        <p:txBody>
          <a:bodyPr/>
          <a:lstStyle/>
          <a:p>
            <a:r>
              <a:rPr lang="en-US" err="1"/>
              <a:t>ReVeRA</a:t>
            </a:r>
            <a:r>
              <a:rPr lang="en-US"/>
              <a:t> Study: TSQM-9 PRO</a:t>
            </a:r>
            <a:r>
              <a:rPr lang="en-US" i="1" baseline="30000"/>
              <a:t>1</a:t>
            </a:r>
            <a:r>
              <a:rPr lang="en-US"/>
              <a:t> Assessment &amp; Results</a:t>
            </a:r>
          </a:p>
        </p:txBody>
      </p:sp>
      <p:sp>
        <p:nvSpPr>
          <p:cNvPr id="5" name="Slide Number Placeholder 4">
            <a:extLst>
              <a:ext uri="{FF2B5EF4-FFF2-40B4-BE49-F238E27FC236}">
                <a16:creationId xmlns:a16="http://schemas.microsoft.com/office/drawing/2014/main" id="{857DFBE2-8595-7D20-D139-B708FA48CC11}"/>
              </a:ext>
            </a:extLst>
          </p:cNvPr>
          <p:cNvSpPr>
            <a:spLocks noGrp="1"/>
          </p:cNvSpPr>
          <p:nvPr>
            <p:ph type="sldNum" sz="quarter" idx="4"/>
          </p:nvPr>
        </p:nvSpPr>
        <p:spPr/>
        <p:txBody>
          <a:bodyPr/>
          <a:lstStyle/>
          <a:p>
            <a:pPr defTabSz="685800" fontAlgn="auto">
              <a:spcBef>
                <a:spcPts val="0"/>
              </a:spcBef>
              <a:spcAft>
                <a:spcPts val="0"/>
              </a:spcAft>
            </a:pPr>
            <a:fld id="{42C32FFB-F9AE-46F0-A233-A2E628258990}" type="slidenum">
              <a:rPr lang="en-US">
                <a:solidFill>
                  <a:srgbClr val="FFFFFF"/>
                </a:solidFill>
              </a:rPr>
              <a:pPr defTabSz="685800" fontAlgn="auto">
                <a:spcBef>
                  <a:spcPts val="0"/>
                </a:spcBef>
                <a:spcAft>
                  <a:spcPts val="0"/>
                </a:spcAft>
              </a:pPr>
              <a:t>27</a:t>
            </a:fld>
            <a:endParaRPr lang="en-US" sz="1000">
              <a:solidFill>
                <a:srgbClr val="FFFFFF"/>
              </a:solidFill>
            </a:endParaRPr>
          </a:p>
        </p:txBody>
      </p:sp>
      <p:sp>
        <p:nvSpPr>
          <p:cNvPr id="6" name="Footer Placeholder 5">
            <a:extLst>
              <a:ext uri="{FF2B5EF4-FFF2-40B4-BE49-F238E27FC236}">
                <a16:creationId xmlns:a16="http://schemas.microsoft.com/office/drawing/2014/main" id="{0F718D9F-40EB-3062-FC21-378445D07DE7}"/>
              </a:ext>
            </a:extLst>
          </p:cNvPr>
          <p:cNvSpPr>
            <a:spLocks noGrp="1"/>
          </p:cNvSpPr>
          <p:nvPr>
            <p:ph type="ftr" sz="quarter" idx="3"/>
          </p:nvPr>
        </p:nvSpPr>
        <p:spPr/>
        <p:txBody>
          <a:bodyPr/>
          <a:lstStyle/>
          <a:p>
            <a:pPr defTabSz="685800" fontAlgn="auto">
              <a:spcBef>
                <a:spcPts val="0"/>
              </a:spcBef>
              <a:spcAft>
                <a:spcPts val="0"/>
              </a:spcAft>
            </a:pPr>
            <a:r>
              <a:rPr lang="en-US">
                <a:solidFill>
                  <a:srgbClr val="503291"/>
                </a:solidFill>
                <a:latin typeface="Calibri"/>
                <a:cs typeface="Calibri"/>
              </a:rPr>
              <a:t>Milestone Corporate Overview</a:t>
            </a:r>
          </a:p>
        </p:txBody>
      </p:sp>
      <p:graphicFrame>
        <p:nvGraphicFramePr>
          <p:cNvPr id="8" name="Table 7">
            <a:extLst>
              <a:ext uri="{FF2B5EF4-FFF2-40B4-BE49-F238E27FC236}">
                <a16:creationId xmlns:a16="http://schemas.microsoft.com/office/drawing/2014/main" id="{63754036-38F0-8B39-5EB1-F8DE241AB1C8}"/>
              </a:ext>
            </a:extLst>
          </p:cNvPr>
          <p:cNvGraphicFramePr>
            <a:graphicFrameLocks noGrp="1"/>
          </p:cNvGraphicFramePr>
          <p:nvPr/>
        </p:nvGraphicFramePr>
        <p:xfrm>
          <a:off x="347285" y="3020878"/>
          <a:ext cx="4503012" cy="1066662"/>
        </p:xfrm>
        <a:graphic>
          <a:graphicData uri="http://schemas.openxmlformats.org/drawingml/2006/table">
            <a:tbl>
              <a:tblPr firstRow="1" bandRow="1">
                <a:tableStyleId>{5C22544A-7EE6-4342-B048-85BDC9FD1C3A}</a:tableStyleId>
              </a:tblPr>
              <a:tblGrid>
                <a:gridCol w="1740822">
                  <a:extLst>
                    <a:ext uri="{9D8B030D-6E8A-4147-A177-3AD203B41FA5}">
                      <a16:colId xmlns:a16="http://schemas.microsoft.com/office/drawing/2014/main" val="381835415"/>
                    </a:ext>
                  </a:extLst>
                </a:gridCol>
                <a:gridCol w="920730">
                  <a:extLst>
                    <a:ext uri="{9D8B030D-6E8A-4147-A177-3AD203B41FA5}">
                      <a16:colId xmlns:a16="http://schemas.microsoft.com/office/drawing/2014/main" val="1629650374"/>
                    </a:ext>
                  </a:extLst>
                </a:gridCol>
                <a:gridCol w="920730">
                  <a:extLst>
                    <a:ext uri="{9D8B030D-6E8A-4147-A177-3AD203B41FA5}">
                      <a16:colId xmlns:a16="http://schemas.microsoft.com/office/drawing/2014/main" val="500853624"/>
                    </a:ext>
                  </a:extLst>
                </a:gridCol>
                <a:gridCol w="920730">
                  <a:extLst>
                    <a:ext uri="{9D8B030D-6E8A-4147-A177-3AD203B41FA5}">
                      <a16:colId xmlns:a16="http://schemas.microsoft.com/office/drawing/2014/main" val="1436902380"/>
                    </a:ext>
                  </a:extLst>
                </a:gridCol>
              </a:tblGrid>
              <a:tr h="557046">
                <a:tc>
                  <a:txBody>
                    <a:bodyPr/>
                    <a:lstStyle/>
                    <a:p>
                      <a:endParaRPr lang="en-US" sz="1200"/>
                    </a:p>
                  </a:txBody>
                  <a:tcPr marL="68580" marR="68580" marT="34290" marB="34290" anchor="ct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a:t>Placebo</a:t>
                      </a:r>
                      <a:r>
                        <a:rPr lang="en-US" sz="1200" b="1" i="1" baseline="30000">
                          <a:solidFill>
                            <a:schemeClr val="bg1"/>
                          </a:solidFill>
                          <a:effectLst/>
                          <a:latin typeface="Calibri" panose="020F0502020204030204" pitchFamily="34" charset="0"/>
                          <a:ea typeface="Calibri" panose="020F0502020204030204" pitchFamily="34" charset="0"/>
                          <a:cs typeface="Calibri" panose="020F0502020204030204" pitchFamily="34" charset="0"/>
                        </a:rPr>
                        <a:t>2</a:t>
                      </a:r>
                      <a:endParaRPr lang="en-US" sz="1200"/>
                    </a:p>
                    <a:p>
                      <a:pPr algn="ctr"/>
                      <a:r>
                        <a:rPr lang="en-US" sz="1200"/>
                        <a:t>N=25</a:t>
                      </a:r>
                    </a:p>
                  </a:txBody>
                  <a:tcPr marL="68580" marR="68580" marT="34290" marB="34290" anchor="ct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a:t>Etripamil</a:t>
                      </a:r>
                      <a:r>
                        <a:rPr lang="en-US" sz="1200" b="1" i="1" baseline="30000">
                          <a:solidFill>
                            <a:schemeClr val="bg1"/>
                          </a:solidFill>
                          <a:effectLst/>
                          <a:latin typeface="Calibri" panose="020F0502020204030204" pitchFamily="34" charset="0"/>
                          <a:ea typeface="Calibri" panose="020F0502020204030204" pitchFamily="34" charset="0"/>
                          <a:cs typeface="Calibri" panose="020F0502020204030204" pitchFamily="34" charset="0"/>
                        </a:rPr>
                        <a:t>2</a:t>
                      </a:r>
                      <a:endParaRPr lang="en-US" sz="1200"/>
                    </a:p>
                    <a:p>
                      <a:pPr algn="ctr"/>
                      <a:r>
                        <a:rPr lang="en-US" sz="1200"/>
                        <a:t>N=24</a:t>
                      </a:r>
                    </a:p>
                  </a:txBody>
                  <a:tcPr marL="68580" marR="68580" marT="34290" marB="34290" anchor="ctr"/>
                </a:tc>
                <a:tc>
                  <a:txBody>
                    <a:bodyPr/>
                    <a:lstStyle/>
                    <a:p>
                      <a:pPr algn="ctr"/>
                      <a:r>
                        <a:rPr lang="en-US" sz="1200"/>
                        <a:t>p value</a:t>
                      </a:r>
                      <a:r>
                        <a:rPr lang="en-US" sz="1200" b="1" i="1" baseline="30000">
                          <a:solidFill>
                            <a:schemeClr val="bg1"/>
                          </a:solidFill>
                          <a:effectLst/>
                          <a:latin typeface="Calibri" panose="020F0502020204030204" pitchFamily="34" charset="0"/>
                          <a:ea typeface="Calibri" panose="020F0502020204030204" pitchFamily="34" charset="0"/>
                          <a:cs typeface="Calibri" panose="020F0502020204030204" pitchFamily="34" charset="0"/>
                        </a:rPr>
                        <a:t>3</a:t>
                      </a:r>
                      <a:endParaRPr lang="en-US" sz="1200" i="1"/>
                    </a:p>
                  </a:txBody>
                  <a:tcPr marL="68580" marR="68580" marT="34290" marB="34290" anchor="ctr"/>
                </a:tc>
                <a:extLst>
                  <a:ext uri="{0D108BD9-81ED-4DB2-BD59-A6C34878D82A}">
                    <a16:rowId xmlns:a16="http://schemas.microsoft.com/office/drawing/2014/main" val="313976208"/>
                  </a:ext>
                </a:extLst>
              </a:tr>
              <a:tr h="509616">
                <a:tc>
                  <a:txBody>
                    <a:bodyPr/>
                    <a:lstStyle/>
                    <a:p>
                      <a:r>
                        <a:rPr lang="en-US" sz="1100" b="1"/>
                        <a:t>Effectiveness Domain Scores, mean (SD)</a:t>
                      </a:r>
                    </a:p>
                  </a:txBody>
                  <a:tcPr marL="68580" marR="68580" marT="34290" marB="34290" anchor="ctr"/>
                </a:tc>
                <a:tc>
                  <a:txBody>
                    <a:bodyPr/>
                    <a:lstStyle/>
                    <a:p>
                      <a:pPr algn="ctr"/>
                      <a:r>
                        <a:rPr lang="en-US" sz="1100" b="1"/>
                        <a:t>36.67 </a:t>
                      </a:r>
                      <a:br>
                        <a:rPr lang="en-US" sz="1100" b="1"/>
                      </a:br>
                      <a:r>
                        <a:rPr lang="en-US" sz="1100" b="1"/>
                        <a:t>(21.64)</a:t>
                      </a:r>
                    </a:p>
                  </a:txBody>
                  <a:tcPr marL="68580" marR="68580" marT="34290" marB="34290" anchor="ctr"/>
                </a:tc>
                <a:tc>
                  <a:txBody>
                    <a:bodyPr/>
                    <a:lstStyle/>
                    <a:p>
                      <a:pPr algn="ctr"/>
                      <a:r>
                        <a:rPr lang="en-US" sz="1100" b="1"/>
                        <a:t>62.69 </a:t>
                      </a:r>
                      <a:br>
                        <a:rPr lang="en-US" sz="1100" b="1"/>
                      </a:br>
                      <a:r>
                        <a:rPr lang="en-US" sz="1100" b="1"/>
                        <a:t>(21.59)</a:t>
                      </a:r>
                    </a:p>
                  </a:txBody>
                  <a:tcPr marL="68580" marR="68580" marT="34290" marB="34290" anchor="ctr"/>
                </a:tc>
                <a:tc>
                  <a:txBody>
                    <a:bodyPr/>
                    <a:lstStyle/>
                    <a:p>
                      <a:pPr algn="ctr"/>
                      <a:r>
                        <a:rPr lang="en-US" sz="1100" b="1"/>
                        <a:t>p&lt;0.0001</a:t>
                      </a:r>
                    </a:p>
                  </a:txBody>
                  <a:tcPr marL="68580" marR="68580" marT="34290" marB="34290" anchor="ctr"/>
                </a:tc>
                <a:extLst>
                  <a:ext uri="{0D108BD9-81ED-4DB2-BD59-A6C34878D82A}">
                    <a16:rowId xmlns:a16="http://schemas.microsoft.com/office/drawing/2014/main" val="1591968935"/>
                  </a:ext>
                </a:extLst>
              </a:tr>
            </a:tbl>
          </a:graphicData>
        </a:graphic>
      </p:graphicFrame>
      <p:sp>
        <p:nvSpPr>
          <p:cNvPr id="14" name="Content Placeholder 2">
            <a:extLst>
              <a:ext uri="{FF2B5EF4-FFF2-40B4-BE49-F238E27FC236}">
                <a16:creationId xmlns:a16="http://schemas.microsoft.com/office/drawing/2014/main" id="{CEC8BB60-3DB5-904D-FC4A-5F9FB8177E97}"/>
              </a:ext>
            </a:extLst>
          </p:cNvPr>
          <p:cNvSpPr txBox="1">
            <a:spLocks/>
          </p:cNvSpPr>
          <p:nvPr/>
        </p:nvSpPr>
        <p:spPr bwMode="auto">
          <a:xfrm>
            <a:off x="347167" y="1033080"/>
            <a:ext cx="4905510" cy="2221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80990" marR="0" indent="-380990" algn="l" defTabSz="1219170" rtl="0" eaLnBrk="1" fontAlgn="base" latinLnBrk="0" hangingPunct="1">
              <a:lnSpc>
                <a:spcPct val="100000"/>
              </a:lnSpc>
              <a:spcBef>
                <a:spcPts val="1600"/>
              </a:spcBef>
              <a:spcAft>
                <a:spcPct val="0"/>
              </a:spcAft>
              <a:buClrTx/>
              <a:buSzTx/>
              <a:buFont typeface="Arial" panose="020B0604020202020204" pitchFamily="34" charset="0"/>
              <a:buChar char="•"/>
              <a:tabLst/>
              <a:defRPr sz="24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70543" marR="0" indent="-304792" algn="l" defTabSz="1219170" rtl="0" eaLnBrk="1" fontAlgn="base" latinLnBrk="0" hangingPunct="1">
              <a:lnSpc>
                <a:spcPct val="100000"/>
              </a:lnSpc>
              <a:spcBef>
                <a:spcPts val="533"/>
              </a:spcBef>
              <a:spcAft>
                <a:spcPct val="0"/>
              </a:spcAft>
              <a:buClr>
                <a:srgbClr val="21BECE"/>
              </a:buClr>
              <a:buSzTx/>
              <a:buFont typeface="Calibri" panose="020F0502020204030204" pitchFamily="34" charset="0"/>
              <a:buChar char="―"/>
              <a:tabLst/>
              <a:defRPr sz="2133">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219170" marR="0" indent="-304792" algn="l" defTabSz="1219170" rtl="0" eaLnBrk="1" fontAlgn="base" latinLnBrk="0" hangingPunct="1">
              <a:lnSpc>
                <a:spcPct val="100000"/>
              </a:lnSpc>
              <a:spcBef>
                <a:spcPts val="533"/>
              </a:spcBef>
              <a:spcAft>
                <a:spcPct val="0"/>
              </a:spcAft>
              <a:buClr>
                <a:srgbClr val="21BECE"/>
              </a:buClr>
              <a:buSzPct val="100000"/>
              <a:buFont typeface="Arial" panose="020B0604020202020204" pitchFamily="34" charset="0"/>
              <a:buChar char="•"/>
              <a:tabLst/>
              <a:defRPr sz="1867">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767796" marR="0" indent="-304792" algn="l" defTabSz="1219170" rtl="0" eaLnBrk="1" fontAlgn="base" latinLnBrk="0" hangingPunct="1">
              <a:lnSpc>
                <a:spcPct val="100000"/>
              </a:lnSpc>
              <a:spcBef>
                <a:spcPts val="533"/>
              </a:spcBef>
              <a:spcAft>
                <a:spcPct val="0"/>
              </a:spcAft>
              <a:buClr>
                <a:srgbClr val="21BECE"/>
              </a:buClr>
              <a:buSzTx/>
              <a:buFont typeface="LucidaGrande"/>
              <a:buChar char="◦"/>
              <a:tabLst/>
              <a:defRPr sz="16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11630" marR="0" indent="0" algn="l" defTabSz="1219170" rtl="0" eaLnBrk="1" fontAlgn="base" latinLnBrk="0" hangingPunct="1">
              <a:lnSpc>
                <a:spcPct val="100000"/>
              </a:lnSpc>
              <a:spcBef>
                <a:spcPts val="533"/>
              </a:spcBef>
              <a:spcAft>
                <a:spcPct val="0"/>
              </a:spcAft>
              <a:buClr>
                <a:srgbClr val="336198"/>
              </a:buClr>
              <a:buSzTx/>
              <a:buFont typeface="Helvetica" pitchFamily="2" charset="0"/>
              <a:buNone/>
              <a:tabLst/>
              <a:defRPr kumimoji="0" lang="en-US" sz="1867" b="0" i="0" u="none" strike="noStrike" kern="0" cap="none" spc="0" normalizeH="0" baseline="0" noProof="0" dirty="0">
                <a:ln>
                  <a:noFill/>
                </a:ln>
                <a:solidFill>
                  <a:srgbClr val="727274"/>
                </a:solidFill>
                <a:effectLst/>
                <a:uLnTx/>
                <a:uFillTx/>
                <a:latin typeface="Corbel" panose="020B0503020204020204" pitchFamily="34" charset="0"/>
                <a:ea typeface="ＭＳ Ｐゴシック"/>
                <a:cs typeface="Calibri" panose="020F0502020204030204" pitchFamily="34" charset="0"/>
              </a:defRPr>
            </a:lvl5pPr>
            <a:lvl6pPr marL="3047924" indent="0" algn="l" rtl="0" eaLnBrk="1" fontAlgn="base" hangingPunct="1">
              <a:spcBef>
                <a:spcPct val="20000"/>
              </a:spcBef>
              <a:spcAft>
                <a:spcPct val="0"/>
              </a:spcAft>
              <a:buNone/>
              <a:defRPr sz="2000" b="1">
                <a:solidFill>
                  <a:srgbClr val="727274"/>
                </a:solidFill>
                <a:latin typeface="+mn-lt"/>
                <a:ea typeface="+mn-ea"/>
              </a:defRPr>
            </a:lvl6pPr>
            <a:lvl7pPr marL="3962301" indent="-304792" algn="l" rtl="0" eaLnBrk="1" fontAlgn="base" hangingPunct="1">
              <a:spcBef>
                <a:spcPct val="20000"/>
              </a:spcBef>
              <a:spcAft>
                <a:spcPct val="0"/>
              </a:spcAft>
              <a:buChar char="»"/>
              <a:defRPr sz="2000" b="1">
                <a:solidFill>
                  <a:srgbClr val="727274"/>
                </a:solidFill>
                <a:latin typeface="+mn-lt"/>
                <a:ea typeface="+mn-ea"/>
              </a:defRPr>
            </a:lvl7pPr>
            <a:lvl8pPr marL="4571886" indent="-304792" algn="l" rtl="0" eaLnBrk="1" fontAlgn="base" hangingPunct="1">
              <a:spcBef>
                <a:spcPct val="20000"/>
              </a:spcBef>
              <a:spcAft>
                <a:spcPct val="0"/>
              </a:spcAft>
              <a:buChar char="»"/>
              <a:defRPr sz="2000" b="1">
                <a:solidFill>
                  <a:srgbClr val="727274"/>
                </a:solidFill>
                <a:latin typeface="+mn-lt"/>
                <a:ea typeface="+mn-ea"/>
              </a:defRPr>
            </a:lvl8pPr>
            <a:lvl9pPr marL="5181470" indent="-304792" algn="l" rtl="0" eaLnBrk="1" fontAlgn="base" hangingPunct="1">
              <a:spcBef>
                <a:spcPct val="20000"/>
              </a:spcBef>
              <a:spcAft>
                <a:spcPct val="0"/>
              </a:spcAft>
              <a:buChar char="»"/>
              <a:defRPr sz="2000" b="1">
                <a:solidFill>
                  <a:srgbClr val="727274"/>
                </a:solidFill>
                <a:latin typeface="+mn-lt"/>
                <a:ea typeface="+mn-ea"/>
              </a:defRPr>
            </a:lvl9pPr>
          </a:lstStyle>
          <a:p>
            <a:pPr marL="172641" indent="-172641" defTabSz="914378">
              <a:spcBef>
                <a:spcPts val="1200"/>
              </a:spcBef>
            </a:pPr>
            <a:r>
              <a:rPr lang="en-US" sz="1200" kern="0">
                <a:solidFill>
                  <a:srgbClr val="000000"/>
                </a:solidFill>
              </a:rPr>
              <a:t>TSQM-9 PRO</a:t>
            </a:r>
            <a:r>
              <a:rPr lang="en-US" sz="1200" i="1" kern="0" baseline="30000">
                <a:solidFill>
                  <a:srgbClr val="000000"/>
                </a:solidFill>
              </a:rPr>
              <a:t>1</a:t>
            </a:r>
            <a:r>
              <a:rPr lang="en-US" sz="1200" kern="0">
                <a:solidFill>
                  <a:srgbClr val="000000"/>
                </a:solidFill>
              </a:rPr>
              <a:t> includes an Effectiveness Domain</a:t>
            </a:r>
            <a:endParaRPr lang="en-US" sz="1200">
              <a:solidFill>
                <a:srgbClr val="000000"/>
              </a:solidFill>
            </a:endParaRPr>
          </a:p>
          <a:p>
            <a:pPr marL="172641" indent="-172641" defTabSz="914378">
              <a:spcBef>
                <a:spcPts val="1350"/>
              </a:spcBef>
            </a:pPr>
            <a:r>
              <a:rPr lang="en-US" sz="1200">
                <a:solidFill>
                  <a:srgbClr val="000000"/>
                </a:solidFill>
              </a:rPr>
              <a:t>Domain includes three questions, each answered on 7-point anchored scale</a:t>
            </a:r>
          </a:p>
          <a:p>
            <a:pPr marL="172641" indent="-172641" defTabSz="914378">
              <a:spcBef>
                <a:spcPts val="1200"/>
              </a:spcBef>
            </a:pPr>
            <a:endParaRPr lang="en-US" sz="1200">
              <a:solidFill>
                <a:srgbClr val="000000"/>
              </a:solidFill>
            </a:endParaRPr>
          </a:p>
          <a:p>
            <a:pPr marL="172641" indent="-172641" defTabSz="914378">
              <a:spcBef>
                <a:spcPts val="1200"/>
              </a:spcBef>
            </a:pPr>
            <a:endParaRPr lang="en-US" sz="1200">
              <a:solidFill>
                <a:srgbClr val="000000"/>
              </a:solidFill>
            </a:endParaRPr>
          </a:p>
          <a:p>
            <a:pPr marL="172641" indent="-172641" defTabSz="914378">
              <a:spcBef>
                <a:spcPts val="450"/>
              </a:spcBef>
            </a:pPr>
            <a:r>
              <a:rPr lang="en-US" sz="1200" kern="0">
                <a:solidFill>
                  <a:srgbClr val="000000"/>
                </a:solidFill>
              </a:rPr>
              <a:t>The domain score is calculated from its three question scores</a:t>
            </a:r>
          </a:p>
          <a:p>
            <a:pPr marL="389806" lvl="1" indent="-172641" defTabSz="914378">
              <a:spcBef>
                <a:spcPts val="400"/>
              </a:spcBef>
            </a:pPr>
            <a:r>
              <a:rPr lang="en-US" sz="1050" kern="0">
                <a:solidFill>
                  <a:srgbClr val="000000"/>
                </a:solidFill>
              </a:rPr>
              <a:t>Domain score is on a 0 to 100-point scale</a:t>
            </a:r>
          </a:p>
          <a:p>
            <a:pPr marL="389806" lvl="1" indent="-172641" defTabSz="914378">
              <a:spcBef>
                <a:spcPts val="400"/>
              </a:spcBef>
            </a:pPr>
            <a:r>
              <a:rPr lang="en-US" sz="1050" kern="0">
                <a:solidFill>
                  <a:srgbClr val="000000"/>
                </a:solidFill>
              </a:rPr>
              <a:t>Domain score of 50/100 corresponds to a 4/7 = “Somewhat Satisfied”</a:t>
            </a:r>
          </a:p>
        </p:txBody>
      </p:sp>
      <p:graphicFrame>
        <p:nvGraphicFramePr>
          <p:cNvPr id="28" name="Content Placeholder 6">
            <a:extLst>
              <a:ext uri="{FF2B5EF4-FFF2-40B4-BE49-F238E27FC236}">
                <a16:creationId xmlns:a16="http://schemas.microsoft.com/office/drawing/2014/main" id="{F5B448D5-6ACB-BBFD-AE50-59C7749B4573}"/>
              </a:ext>
            </a:extLst>
          </p:cNvPr>
          <p:cNvGraphicFramePr>
            <a:graphicFrameLocks/>
          </p:cNvGraphicFramePr>
          <p:nvPr>
            <p:extLst>
              <p:ext uri="{D42A27DB-BD31-4B8C-83A1-F6EECF244321}">
                <p14:modId xmlns:p14="http://schemas.microsoft.com/office/powerpoint/2010/main" val="824738043"/>
              </p:ext>
            </p:extLst>
          </p:nvPr>
        </p:nvGraphicFramePr>
        <p:xfrm>
          <a:off x="554384" y="1606892"/>
          <a:ext cx="4095299" cy="543980"/>
        </p:xfrm>
        <a:graphic>
          <a:graphicData uri="http://schemas.openxmlformats.org/drawingml/2006/table">
            <a:tbl>
              <a:tblPr>
                <a:tableStyleId>{2D5ABB26-0587-4C30-8999-92F81FD0307C}</a:tableStyleId>
              </a:tblPr>
              <a:tblGrid>
                <a:gridCol w="735053">
                  <a:extLst>
                    <a:ext uri="{9D8B030D-6E8A-4147-A177-3AD203B41FA5}">
                      <a16:colId xmlns:a16="http://schemas.microsoft.com/office/drawing/2014/main" val="3497861881"/>
                    </a:ext>
                  </a:extLst>
                </a:gridCol>
                <a:gridCol w="560041">
                  <a:extLst>
                    <a:ext uri="{9D8B030D-6E8A-4147-A177-3AD203B41FA5}">
                      <a16:colId xmlns:a16="http://schemas.microsoft.com/office/drawing/2014/main" val="1983741627"/>
                    </a:ext>
                  </a:extLst>
                </a:gridCol>
                <a:gridCol w="560041">
                  <a:extLst>
                    <a:ext uri="{9D8B030D-6E8A-4147-A177-3AD203B41FA5}">
                      <a16:colId xmlns:a16="http://schemas.microsoft.com/office/drawing/2014/main" val="1038768778"/>
                    </a:ext>
                  </a:extLst>
                </a:gridCol>
                <a:gridCol w="560041">
                  <a:extLst>
                    <a:ext uri="{9D8B030D-6E8A-4147-A177-3AD203B41FA5}">
                      <a16:colId xmlns:a16="http://schemas.microsoft.com/office/drawing/2014/main" val="4194042113"/>
                    </a:ext>
                  </a:extLst>
                </a:gridCol>
                <a:gridCol w="560041">
                  <a:extLst>
                    <a:ext uri="{9D8B030D-6E8A-4147-A177-3AD203B41FA5}">
                      <a16:colId xmlns:a16="http://schemas.microsoft.com/office/drawing/2014/main" val="2199435374"/>
                    </a:ext>
                  </a:extLst>
                </a:gridCol>
                <a:gridCol w="560041">
                  <a:extLst>
                    <a:ext uri="{9D8B030D-6E8A-4147-A177-3AD203B41FA5}">
                      <a16:colId xmlns:a16="http://schemas.microsoft.com/office/drawing/2014/main" val="81476170"/>
                    </a:ext>
                  </a:extLst>
                </a:gridCol>
                <a:gridCol w="560041">
                  <a:extLst>
                    <a:ext uri="{9D8B030D-6E8A-4147-A177-3AD203B41FA5}">
                      <a16:colId xmlns:a16="http://schemas.microsoft.com/office/drawing/2014/main" val="155245716"/>
                    </a:ext>
                  </a:extLst>
                </a:gridCol>
              </a:tblGrid>
              <a:tr h="165735">
                <a:tc>
                  <a:txBody>
                    <a:bodyPr/>
                    <a:lstStyle/>
                    <a:p>
                      <a:pPr algn="ctr" fontAlgn="b"/>
                      <a:r>
                        <a:rPr lang="en-US" sz="1100" u="none" strike="noStrike">
                          <a:effectLst/>
                        </a:rPr>
                        <a:t>1</a:t>
                      </a:r>
                      <a:endParaRPr lang="en-US" sz="1100" b="0" i="0" u="none" strike="noStrike">
                        <a:effectLst/>
                        <a:latin typeface="Calibri" panose="020F0502020204030204" pitchFamily="34" charset="0"/>
                      </a:endParaRPr>
                    </a:p>
                  </a:txBody>
                  <a:tcPr marL="5715" marR="5715" marT="5715" marB="0" anchor="b"/>
                </a:tc>
                <a:tc>
                  <a:txBody>
                    <a:bodyPr/>
                    <a:lstStyle/>
                    <a:p>
                      <a:pPr algn="ctr" fontAlgn="b"/>
                      <a:r>
                        <a:rPr lang="en-US" sz="1100" u="none" strike="noStrike">
                          <a:effectLst/>
                        </a:rPr>
                        <a:t>2</a:t>
                      </a:r>
                      <a:endParaRPr lang="en-US" sz="1100" b="0" i="0" u="none" strike="noStrike">
                        <a:effectLst/>
                        <a:latin typeface="Calibri" panose="020F0502020204030204" pitchFamily="34" charset="0"/>
                      </a:endParaRPr>
                    </a:p>
                  </a:txBody>
                  <a:tcPr marL="5715" marR="5715" marT="5715" marB="0" anchor="b"/>
                </a:tc>
                <a:tc>
                  <a:txBody>
                    <a:bodyPr/>
                    <a:lstStyle/>
                    <a:p>
                      <a:pPr algn="ctr" fontAlgn="b"/>
                      <a:r>
                        <a:rPr lang="en-US" sz="1100" u="none" strike="noStrike">
                          <a:effectLst/>
                        </a:rPr>
                        <a:t>3</a:t>
                      </a:r>
                      <a:endParaRPr lang="en-US" sz="1100" b="0" i="0" u="none" strike="noStrike">
                        <a:effectLst/>
                        <a:latin typeface="Calibri" panose="020F0502020204030204" pitchFamily="34" charset="0"/>
                      </a:endParaRPr>
                    </a:p>
                  </a:txBody>
                  <a:tcPr marL="5715" marR="5715" marT="5715" marB="0" anchor="b"/>
                </a:tc>
                <a:tc>
                  <a:txBody>
                    <a:bodyPr/>
                    <a:lstStyle/>
                    <a:p>
                      <a:pPr algn="ctr" fontAlgn="b"/>
                      <a:r>
                        <a:rPr lang="en-US" sz="1100" u="none" strike="noStrike">
                          <a:effectLst/>
                        </a:rPr>
                        <a:t>4</a:t>
                      </a:r>
                      <a:endParaRPr lang="en-US" sz="1100" b="0" i="0" u="none" strike="noStrike">
                        <a:effectLst/>
                        <a:latin typeface="Calibri" panose="020F0502020204030204" pitchFamily="34" charset="0"/>
                      </a:endParaRPr>
                    </a:p>
                  </a:txBody>
                  <a:tcPr marL="5715" marR="5715" marT="5715" marB="0" anchor="b"/>
                </a:tc>
                <a:tc>
                  <a:txBody>
                    <a:bodyPr/>
                    <a:lstStyle/>
                    <a:p>
                      <a:pPr algn="ctr" fontAlgn="b"/>
                      <a:r>
                        <a:rPr lang="en-US" sz="1100" u="none" strike="noStrike">
                          <a:effectLst/>
                        </a:rPr>
                        <a:t>5</a:t>
                      </a:r>
                      <a:endParaRPr lang="en-US" sz="1100" b="0" i="0" u="none" strike="noStrike">
                        <a:effectLst/>
                        <a:latin typeface="Calibri" panose="020F0502020204030204" pitchFamily="34" charset="0"/>
                      </a:endParaRPr>
                    </a:p>
                  </a:txBody>
                  <a:tcPr marL="5715" marR="5715" marT="5715" marB="0" anchor="b"/>
                </a:tc>
                <a:tc>
                  <a:txBody>
                    <a:bodyPr/>
                    <a:lstStyle/>
                    <a:p>
                      <a:pPr algn="ctr" fontAlgn="b"/>
                      <a:r>
                        <a:rPr lang="en-US" sz="1100" u="none" strike="noStrike">
                          <a:effectLst/>
                        </a:rPr>
                        <a:t>6</a:t>
                      </a:r>
                      <a:endParaRPr lang="en-US" sz="1100" b="0" i="0" u="none" strike="noStrike">
                        <a:effectLst/>
                        <a:latin typeface="Calibri" panose="020F0502020204030204" pitchFamily="34" charset="0"/>
                      </a:endParaRPr>
                    </a:p>
                  </a:txBody>
                  <a:tcPr marL="5715" marR="5715" marT="5715" marB="0" anchor="b"/>
                </a:tc>
                <a:tc>
                  <a:txBody>
                    <a:bodyPr/>
                    <a:lstStyle/>
                    <a:p>
                      <a:pPr algn="ctr" fontAlgn="b"/>
                      <a:r>
                        <a:rPr lang="en-US" sz="1100" u="none" strike="noStrike">
                          <a:effectLst/>
                        </a:rPr>
                        <a:t>7</a:t>
                      </a:r>
                      <a:endParaRPr lang="en-US" sz="1100" b="0" i="0" u="none" strike="noStrike">
                        <a:effectLst/>
                        <a:latin typeface="Calibri" panose="020F0502020204030204" pitchFamily="34" charset="0"/>
                      </a:endParaRPr>
                    </a:p>
                  </a:txBody>
                  <a:tcPr marL="5715" marR="5715" marT="5715" marB="0" anchor="b"/>
                </a:tc>
                <a:extLst>
                  <a:ext uri="{0D108BD9-81ED-4DB2-BD59-A6C34878D82A}">
                    <a16:rowId xmlns:a16="http://schemas.microsoft.com/office/drawing/2014/main" val="962536233"/>
                  </a:ext>
                </a:extLst>
              </a:tr>
              <a:tr h="370625">
                <a:tc>
                  <a:txBody>
                    <a:bodyPr/>
                    <a:lstStyle/>
                    <a:p>
                      <a:pPr algn="ctr" fontAlgn="b"/>
                      <a:r>
                        <a:rPr lang="en-US" sz="900" b="0" i="0" u="none" strike="noStrike">
                          <a:effectLst/>
                          <a:latin typeface="Calibri" panose="020F0502020204030204" pitchFamily="34" charset="0"/>
                        </a:rPr>
                        <a:t>Extremely Dissatisfied</a:t>
                      </a:r>
                    </a:p>
                  </a:txBody>
                  <a:tcPr marL="5715" marR="5715" marT="5715" marB="0" anchor="ctr"/>
                </a:tc>
                <a:tc>
                  <a:txBody>
                    <a:bodyPr/>
                    <a:lstStyle/>
                    <a:p>
                      <a:pPr marL="0" algn="ctr" defTabSz="609585" rtl="0" eaLnBrk="1" fontAlgn="b" latinLnBrk="0" hangingPunct="1"/>
                      <a:r>
                        <a:rPr lang="en-US" sz="900" b="0" i="0" u="none" strike="noStrike" kern="1200">
                          <a:solidFill>
                            <a:schemeClr val="tx1"/>
                          </a:solidFill>
                          <a:effectLst/>
                          <a:latin typeface="Calibri" panose="020F0502020204030204" pitchFamily="34" charset="0"/>
                          <a:ea typeface="+mn-ea"/>
                          <a:cs typeface="+mn-cs"/>
                        </a:rPr>
                        <a:t>Very Dissatisfied</a:t>
                      </a:r>
                    </a:p>
                  </a:txBody>
                  <a:tcPr marL="5715" marR="5715" marT="5715" marB="0" anchor="ctr"/>
                </a:tc>
                <a:tc>
                  <a:txBody>
                    <a:bodyPr/>
                    <a:lstStyle/>
                    <a:p>
                      <a:pPr marL="0" algn="ctr" defTabSz="609585" rtl="0" eaLnBrk="1" fontAlgn="b" latinLnBrk="0" hangingPunct="1"/>
                      <a:r>
                        <a:rPr lang="en-US" sz="900" b="0" i="0" u="none" strike="noStrike" kern="1200">
                          <a:solidFill>
                            <a:schemeClr val="tx1"/>
                          </a:solidFill>
                          <a:effectLst/>
                          <a:latin typeface="Calibri" panose="020F0502020204030204" pitchFamily="34" charset="0"/>
                          <a:ea typeface="+mn-ea"/>
                          <a:cs typeface="+mn-cs"/>
                        </a:rPr>
                        <a:t>Dissatisfied</a:t>
                      </a:r>
                    </a:p>
                  </a:txBody>
                  <a:tcPr marL="5715" marR="5715" marT="5715" marB="0" anchor="ctr"/>
                </a:tc>
                <a:tc>
                  <a:txBody>
                    <a:bodyPr/>
                    <a:lstStyle/>
                    <a:p>
                      <a:pPr marL="0" algn="ctr" defTabSz="609585" rtl="0" eaLnBrk="1" fontAlgn="b" latinLnBrk="0" hangingPunct="1"/>
                      <a:r>
                        <a:rPr lang="en-US" sz="900" b="0" i="0" u="none" strike="noStrike" kern="1200">
                          <a:solidFill>
                            <a:schemeClr val="tx1"/>
                          </a:solidFill>
                          <a:effectLst/>
                          <a:latin typeface="Calibri" panose="020F0502020204030204" pitchFamily="34" charset="0"/>
                          <a:ea typeface="+mn-ea"/>
                          <a:cs typeface="+mn-cs"/>
                        </a:rPr>
                        <a:t>Somewhat Satisfied</a:t>
                      </a:r>
                    </a:p>
                  </a:txBody>
                  <a:tcPr marL="5715" marR="5715" marT="5715" marB="0" anchor="ctr"/>
                </a:tc>
                <a:tc>
                  <a:txBody>
                    <a:bodyPr/>
                    <a:lstStyle/>
                    <a:p>
                      <a:pPr marL="0" algn="ctr" defTabSz="609585" rtl="0" eaLnBrk="1" fontAlgn="b" latinLnBrk="0" hangingPunct="1"/>
                      <a:r>
                        <a:rPr lang="en-US" sz="900" b="0" i="0" u="none" strike="noStrike" kern="1200">
                          <a:solidFill>
                            <a:schemeClr val="tx1"/>
                          </a:solidFill>
                          <a:effectLst/>
                          <a:latin typeface="Calibri" panose="020F0502020204030204" pitchFamily="34" charset="0"/>
                          <a:ea typeface="+mn-ea"/>
                          <a:cs typeface="+mn-cs"/>
                        </a:rPr>
                        <a:t>Satisfied</a:t>
                      </a:r>
                    </a:p>
                  </a:txBody>
                  <a:tcPr marL="5715" marR="5715" marT="5715" marB="0" anchor="ctr"/>
                </a:tc>
                <a:tc>
                  <a:txBody>
                    <a:bodyPr/>
                    <a:lstStyle/>
                    <a:p>
                      <a:pPr marL="0" algn="ctr" defTabSz="609585" rtl="0" eaLnBrk="1" fontAlgn="b" latinLnBrk="0" hangingPunct="1"/>
                      <a:r>
                        <a:rPr lang="en-US" sz="900" b="0" i="0" u="none" strike="noStrike" kern="1200">
                          <a:solidFill>
                            <a:schemeClr val="tx1"/>
                          </a:solidFill>
                          <a:effectLst/>
                          <a:latin typeface="Calibri" panose="020F0502020204030204" pitchFamily="34" charset="0"/>
                          <a:ea typeface="+mn-ea"/>
                          <a:cs typeface="+mn-cs"/>
                        </a:rPr>
                        <a:t>Very Satisfied</a:t>
                      </a:r>
                    </a:p>
                  </a:txBody>
                  <a:tcPr marL="5715" marR="5715" marT="5715" marB="0" anchor="ctr"/>
                </a:tc>
                <a:tc>
                  <a:txBody>
                    <a:bodyPr/>
                    <a:lstStyle/>
                    <a:p>
                      <a:pPr marL="0" algn="ctr" defTabSz="609585" rtl="0" eaLnBrk="1" fontAlgn="b" latinLnBrk="0" hangingPunct="1"/>
                      <a:r>
                        <a:rPr lang="en-US" sz="900" b="0" i="0" u="none" strike="noStrike" kern="1200">
                          <a:solidFill>
                            <a:schemeClr val="tx1"/>
                          </a:solidFill>
                          <a:effectLst/>
                          <a:latin typeface="Calibri" panose="020F0502020204030204" pitchFamily="34" charset="0"/>
                          <a:ea typeface="+mn-ea"/>
                          <a:cs typeface="+mn-cs"/>
                        </a:rPr>
                        <a:t>Extremely Satisfied</a:t>
                      </a:r>
                    </a:p>
                  </a:txBody>
                  <a:tcPr marL="5715" marR="5715" marT="5715" marB="0" anchor="ctr"/>
                </a:tc>
                <a:extLst>
                  <a:ext uri="{0D108BD9-81ED-4DB2-BD59-A6C34878D82A}">
                    <a16:rowId xmlns:a16="http://schemas.microsoft.com/office/drawing/2014/main" val="3955411042"/>
                  </a:ext>
                </a:extLst>
              </a:tr>
            </a:tbl>
          </a:graphicData>
        </a:graphic>
      </p:graphicFrame>
      <p:sp>
        <p:nvSpPr>
          <p:cNvPr id="7" name="TextBox 6">
            <a:extLst>
              <a:ext uri="{FF2B5EF4-FFF2-40B4-BE49-F238E27FC236}">
                <a16:creationId xmlns:a16="http://schemas.microsoft.com/office/drawing/2014/main" id="{79ADBB18-4D60-A469-E4C4-437A41CBEFE5}"/>
              </a:ext>
            </a:extLst>
          </p:cNvPr>
          <p:cNvSpPr txBox="1"/>
          <p:nvPr/>
        </p:nvSpPr>
        <p:spPr>
          <a:xfrm>
            <a:off x="251810" y="4206942"/>
            <a:ext cx="5096045" cy="584775"/>
          </a:xfrm>
          <a:prstGeom prst="rect">
            <a:avLst/>
          </a:prstGeom>
          <a:noFill/>
        </p:spPr>
        <p:txBody>
          <a:bodyPr wrap="square" rtlCol="0">
            <a:spAutoFit/>
          </a:bodyPr>
          <a:lstStyle/>
          <a:p>
            <a:r>
              <a:rPr lang="en-US" sz="800" b="1" i="1" baseline="30000">
                <a:solidFill>
                  <a:schemeClr val="bg1">
                    <a:lumMod val="50000"/>
                  </a:schemeClr>
                </a:solidFill>
                <a:latin typeface="+mn-lt"/>
              </a:rPr>
              <a:t>1</a:t>
            </a:r>
            <a:r>
              <a:rPr lang="en-US" sz="800">
                <a:solidFill>
                  <a:schemeClr val="bg1">
                    <a:lumMod val="50000"/>
                  </a:schemeClr>
                </a:solidFill>
                <a:latin typeface="+mn-lt"/>
              </a:rPr>
              <a:t> Treatment Satisfaction </a:t>
            </a:r>
            <a:r>
              <a:rPr lang="en-US" sz="800">
                <a:solidFill>
                  <a:schemeClr val="bg1">
                    <a:lumMod val="50000"/>
                  </a:schemeClr>
                </a:solidFill>
                <a:effectLst/>
                <a:latin typeface="+mn-lt"/>
                <a:ea typeface="Calibri" panose="020F0502020204030204" pitchFamily="34" charset="0"/>
                <a:cs typeface="Times New Roman" panose="02020603050405020304" pitchFamily="18" charset="0"/>
              </a:rPr>
              <a:t>Questionnaire for Medication-9, a validated Patient-Reported Outcome tool.  </a:t>
            </a:r>
            <a:r>
              <a:rPr lang="en-US" sz="800" b="1" i="1" baseline="30000">
                <a:solidFill>
                  <a:schemeClr val="bg1">
                    <a:lumMod val="50000"/>
                  </a:schemeClr>
                </a:solidFill>
                <a:effectLst/>
                <a:latin typeface="+mn-lt"/>
                <a:ea typeface="Calibri" panose="020F0502020204030204" pitchFamily="34" charset="0"/>
                <a:cs typeface="Calibri" panose="020F0502020204030204" pitchFamily="34" charset="0"/>
              </a:rPr>
              <a:t>2</a:t>
            </a:r>
            <a:r>
              <a:rPr lang="en-US" sz="800">
                <a:solidFill>
                  <a:schemeClr val="bg1">
                    <a:lumMod val="50000"/>
                  </a:schemeClr>
                </a:solidFill>
                <a:effectLst/>
                <a:latin typeface="+mn-lt"/>
                <a:ea typeface="Calibri" panose="020F0502020204030204" pitchFamily="34" charset="0"/>
                <a:cs typeface="Calibri" panose="020F0502020204030204" pitchFamily="34" charset="0"/>
              </a:rPr>
              <a:t> Efficacy Population </a:t>
            </a:r>
            <a:r>
              <a:rPr kumimoji="0" lang="en-US" sz="800" b="0" i="0" u="none" strike="noStrike" kern="1200" cap="none" spc="0" normalizeH="0" baseline="0" noProof="0">
                <a:ln>
                  <a:noFill/>
                </a:ln>
                <a:solidFill>
                  <a:schemeClr val="tx1">
                    <a:lumMod val="50000"/>
                    <a:lumOff val="50000"/>
                  </a:schemeClr>
                </a:solidFill>
                <a:effectLst/>
                <a:uLnTx/>
                <a:uFillTx/>
                <a:latin typeface="+mn-lt"/>
                <a:ea typeface="MS PGothic" pitchFamily="34" charset="-128"/>
                <a:cs typeface="Arial" panose="020B0604020202020204" pitchFamily="34" charset="0"/>
              </a:rPr>
              <a:t>(all </a:t>
            </a:r>
            <a:r>
              <a:rPr lang="en-US" sz="800">
                <a:solidFill>
                  <a:schemeClr val="tx1">
                    <a:lumMod val="50000"/>
                    <a:lumOff val="50000"/>
                  </a:schemeClr>
                </a:solidFill>
                <a:latin typeface="+mn-lt"/>
                <a:cs typeface="Arial" panose="020B0604020202020204" pitchFamily="34" charset="0"/>
              </a:rPr>
              <a:t>randomized patients receiving study drug remaining in atrial fibrillation with adequately diagnostic ECG recordings for at least 60 min post drug)</a:t>
            </a:r>
            <a:r>
              <a:rPr lang="en-US" sz="800">
                <a:solidFill>
                  <a:schemeClr val="bg1">
                    <a:lumMod val="50000"/>
                  </a:schemeClr>
                </a:solidFill>
                <a:effectLst/>
                <a:latin typeface="+mn-lt"/>
                <a:ea typeface="Calibri" panose="020F0502020204030204" pitchFamily="34" charset="0"/>
                <a:cs typeface="Calibri" panose="020F0502020204030204" pitchFamily="34" charset="0"/>
              </a:rPr>
              <a:t>.  </a:t>
            </a:r>
            <a:r>
              <a:rPr lang="en-US" sz="800" b="1" i="1" baseline="30000">
                <a:solidFill>
                  <a:schemeClr val="bg1">
                    <a:lumMod val="50000"/>
                  </a:schemeClr>
                </a:solidFill>
                <a:effectLst/>
                <a:latin typeface="+mn-lt"/>
                <a:ea typeface="Calibri" panose="020F0502020204030204" pitchFamily="34" charset="0"/>
                <a:cs typeface="Calibri" panose="020F0502020204030204" pitchFamily="34" charset="0"/>
              </a:rPr>
              <a:t>3</a:t>
            </a:r>
            <a:r>
              <a:rPr lang="en-US" sz="800">
                <a:solidFill>
                  <a:schemeClr val="bg1">
                    <a:lumMod val="50000"/>
                  </a:schemeClr>
                </a:solidFill>
                <a:effectLst/>
                <a:latin typeface="+mn-lt"/>
                <a:ea typeface="Calibri" panose="020F0502020204030204" pitchFamily="34" charset="0"/>
                <a:cs typeface="Calibri" panose="020F0502020204030204" pitchFamily="34" charset="0"/>
              </a:rPr>
              <a:t> From t-test</a:t>
            </a:r>
            <a:r>
              <a:rPr lang="en-US" sz="800">
                <a:solidFill>
                  <a:schemeClr val="tx1">
                    <a:lumMod val="50000"/>
                    <a:lumOff val="50000"/>
                  </a:schemeClr>
                </a:solidFill>
                <a:latin typeface="+mn-lt"/>
                <a:cs typeface="Arial" panose="020B0604020202020204" pitchFamily="34" charset="0"/>
              </a:rPr>
              <a:t>.  Source: American Heart Association Scientific Sessions, Featured Science Presentation, Nov. 2023; and </a:t>
            </a:r>
            <a:r>
              <a:rPr lang="en-US" sz="800" i="1">
                <a:solidFill>
                  <a:schemeClr val="tx1">
                    <a:lumMod val="50000"/>
                    <a:lumOff val="50000"/>
                  </a:schemeClr>
                </a:solidFill>
                <a:latin typeface="+mn-lt"/>
                <a:cs typeface="Arial" panose="020B0604020202020204" pitchFamily="34" charset="0"/>
              </a:rPr>
              <a:t>Circulation: Arrhythmia &amp; EP </a:t>
            </a:r>
            <a:r>
              <a:rPr lang="en-US" sz="800">
                <a:solidFill>
                  <a:schemeClr val="tx1">
                    <a:lumMod val="50000"/>
                    <a:lumOff val="50000"/>
                  </a:schemeClr>
                </a:solidFill>
                <a:latin typeface="+mn-lt"/>
                <a:cs typeface="Arial" panose="020B0604020202020204" pitchFamily="34" charset="0"/>
              </a:rPr>
              <a:t>(Nov. 2023)</a:t>
            </a:r>
          </a:p>
        </p:txBody>
      </p:sp>
      <p:sp>
        <p:nvSpPr>
          <p:cNvPr id="3" name="TextBox 2">
            <a:extLst>
              <a:ext uri="{FF2B5EF4-FFF2-40B4-BE49-F238E27FC236}">
                <a16:creationId xmlns:a16="http://schemas.microsoft.com/office/drawing/2014/main" id="{6BA4DE9C-E7BA-3BC6-3C54-4A78B46793AB}"/>
              </a:ext>
            </a:extLst>
          </p:cNvPr>
          <p:cNvSpPr txBox="1"/>
          <p:nvPr/>
        </p:nvSpPr>
        <p:spPr>
          <a:xfrm>
            <a:off x="6851181" y="3952226"/>
            <a:ext cx="1354858" cy="400110"/>
          </a:xfrm>
          <a:prstGeom prst="rect">
            <a:avLst/>
          </a:prstGeom>
          <a:noFill/>
          <a:ln w="22225" cmpd="thinThick">
            <a:solidFill>
              <a:srgbClr val="503291"/>
            </a:solidFill>
          </a:ln>
        </p:spPr>
        <p:txBody>
          <a:bodyPr wrap="none" lIns="91440" tIns="45720" rIns="91440" bIns="45720" rtlCol="0" anchor="ctr">
            <a:spAutoFit/>
          </a:bodyPr>
          <a:lstStyle/>
          <a:p>
            <a:pPr algn="ctr"/>
            <a:r>
              <a:rPr lang="en-US" sz="1000">
                <a:latin typeface="+mn-lt"/>
                <a:ea typeface="MS PGothic"/>
              </a:rPr>
              <a:t>Delta = 1.55 units </a:t>
            </a:r>
            <a:br>
              <a:rPr lang="en-US" sz="1000">
                <a:latin typeface="+mn-lt"/>
                <a:ea typeface="MS PGothic"/>
              </a:rPr>
            </a:br>
            <a:r>
              <a:rPr lang="en-US" sz="1000">
                <a:latin typeface="+mn-lt"/>
                <a:ea typeface="MS PGothic"/>
              </a:rPr>
              <a:t>on Relief of Symptoms</a:t>
            </a:r>
            <a:endParaRPr lang="en-US">
              <a:cs typeface="Arial" pitchFamily="34" charset="0"/>
            </a:endParaRPr>
          </a:p>
        </p:txBody>
      </p:sp>
      <p:pic>
        <p:nvPicPr>
          <p:cNvPr id="15" name="Picture 14">
            <a:extLst>
              <a:ext uri="{FF2B5EF4-FFF2-40B4-BE49-F238E27FC236}">
                <a16:creationId xmlns:a16="http://schemas.microsoft.com/office/drawing/2014/main" id="{68CE1AD8-2B05-D472-5CAF-441E62E94E39}"/>
              </a:ext>
            </a:extLst>
          </p:cNvPr>
          <p:cNvPicPr>
            <a:picLocks noChangeAspect="1"/>
          </p:cNvPicPr>
          <p:nvPr/>
        </p:nvPicPr>
        <p:blipFill>
          <a:blip r:embed="rId3"/>
          <a:stretch>
            <a:fillRect/>
          </a:stretch>
        </p:blipFill>
        <p:spPr>
          <a:xfrm>
            <a:off x="5829815" y="1561077"/>
            <a:ext cx="3141349" cy="2241024"/>
          </a:xfrm>
          <a:prstGeom prst="rect">
            <a:avLst/>
          </a:prstGeom>
          <a:ln>
            <a:solidFill>
              <a:schemeClr val="bg1">
                <a:lumMod val="65000"/>
              </a:schemeClr>
            </a:solidFill>
          </a:ln>
        </p:spPr>
      </p:pic>
      <p:sp>
        <p:nvSpPr>
          <p:cNvPr id="4" name="Title 1">
            <a:extLst>
              <a:ext uri="{FF2B5EF4-FFF2-40B4-BE49-F238E27FC236}">
                <a16:creationId xmlns:a16="http://schemas.microsoft.com/office/drawing/2014/main" id="{28950401-4977-DC45-5106-00969AA0ABAF}"/>
              </a:ext>
            </a:extLst>
          </p:cNvPr>
          <p:cNvSpPr txBox="1">
            <a:spLocks/>
          </p:cNvSpPr>
          <p:nvPr/>
        </p:nvSpPr>
        <p:spPr bwMode="auto">
          <a:xfrm>
            <a:off x="547076" y="508543"/>
            <a:ext cx="8248581" cy="227113"/>
          </a:xfrm>
          <a:prstGeom prst="rect">
            <a:avLst/>
          </a:prstGeom>
          <a:solidFill>
            <a:schemeClr val="bg1"/>
          </a:solidFill>
          <a:ln>
            <a:noFill/>
          </a:ln>
        </p:spPr>
        <p:txBody>
          <a:bodyPr vert="horz" wrap="square" lIns="0" tIns="0" rIns="0" bIns="0" numCol="1" anchor="ctr" anchorCtr="0" compatLnSpc="1">
            <a:prstTxWarp prst="textNoShape">
              <a:avLst/>
            </a:prstTxWarp>
            <a:spAutoFit/>
          </a:bodyPr>
          <a:lstStyle>
            <a:lvl1pPr algn="l" rtl="0" eaLnBrk="1" fontAlgn="base" hangingPunct="1">
              <a:lnSpc>
                <a:spcPct val="80000"/>
              </a:lnSpc>
              <a:spcBef>
                <a:spcPct val="0"/>
              </a:spcBef>
              <a:spcAft>
                <a:spcPct val="0"/>
              </a:spcAft>
              <a:defRPr sz="2200" b="1" i="0">
                <a:solidFill>
                  <a:srgbClr val="50329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2pPr>
            <a:lvl3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3pPr>
            <a:lvl4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4pPr>
            <a:lvl5pPr algn="l" rtl="0" eaLnBrk="1" fontAlgn="base" hangingPunct="1">
              <a:lnSpc>
                <a:spcPct val="90000"/>
              </a:lnSpc>
              <a:spcBef>
                <a:spcPct val="0"/>
              </a:spcBef>
              <a:spcAft>
                <a:spcPct val="0"/>
              </a:spcAft>
              <a:defRPr sz="2800">
                <a:solidFill>
                  <a:schemeClr val="bg1"/>
                </a:solidFill>
                <a:latin typeface="Calibri"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6pPr>
            <a:lvl7pPr marL="9144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7pPr>
            <a:lvl8pPr marL="13716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8pPr>
            <a:lvl9pPr marL="1828800" algn="l" rtl="0" eaLnBrk="1" fontAlgn="base" hangingPunct="1">
              <a:lnSpc>
                <a:spcPct val="90000"/>
              </a:lnSpc>
              <a:spcBef>
                <a:spcPct val="0"/>
              </a:spcBef>
              <a:spcAft>
                <a:spcPct val="0"/>
              </a:spcAft>
              <a:defRPr sz="3000">
                <a:solidFill>
                  <a:schemeClr val="bg1"/>
                </a:solidFill>
                <a:latin typeface="Century Gothic" pitchFamily="-109" charset="0"/>
                <a:ea typeface="ＭＳ Ｐゴシック" pitchFamily="-109" charset="-128"/>
                <a:cs typeface="ＭＳ Ｐゴシック" pitchFamily="-109" charset="-128"/>
              </a:defRPr>
            </a:lvl9pPr>
          </a:lstStyle>
          <a:p>
            <a:r>
              <a:rPr lang="en-US" sz="1800" b="1" err="1"/>
              <a:t>ReVeRA</a:t>
            </a:r>
            <a:r>
              <a:rPr lang="en-US" sz="1800" b="1"/>
              <a:t> Data Show Significant </a:t>
            </a:r>
            <a:r>
              <a:rPr lang="en-US" sz="1800"/>
              <a:t>Improvement in Patient-Reported Relief of Symptoms</a:t>
            </a:r>
            <a:endParaRPr lang="en-US" sz="1800" b="1"/>
          </a:p>
        </p:txBody>
      </p:sp>
    </p:spTree>
    <p:extLst>
      <p:ext uri="{BB962C8B-B14F-4D97-AF65-F5344CB8AC3E}">
        <p14:creationId xmlns:p14="http://schemas.microsoft.com/office/powerpoint/2010/main" val="1885954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DA22-F992-6504-882A-01E1C83B7A54}"/>
              </a:ext>
            </a:extLst>
          </p:cNvPr>
          <p:cNvSpPr>
            <a:spLocks noGrp="1"/>
          </p:cNvSpPr>
          <p:nvPr>
            <p:ph type="title"/>
          </p:nvPr>
        </p:nvSpPr>
        <p:spPr>
          <a:xfrm>
            <a:off x="547077" y="343184"/>
            <a:ext cx="7589847" cy="277640"/>
          </a:xfrm>
        </p:spPr>
        <p:txBody>
          <a:bodyPr/>
          <a:lstStyle/>
          <a:p>
            <a:r>
              <a:rPr lang="en-US"/>
              <a:t>Proposed Phase 3 Registrational Study in AFib-RVR</a:t>
            </a:r>
            <a:endParaRPr lang="en-US" baseline="30000"/>
          </a:p>
        </p:txBody>
      </p:sp>
      <p:sp>
        <p:nvSpPr>
          <p:cNvPr id="3" name="Content Placeholder 2">
            <a:extLst>
              <a:ext uri="{FF2B5EF4-FFF2-40B4-BE49-F238E27FC236}">
                <a16:creationId xmlns:a16="http://schemas.microsoft.com/office/drawing/2014/main" id="{B5D940CD-A7AF-BA5D-307E-993572832823}"/>
              </a:ext>
            </a:extLst>
          </p:cNvPr>
          <p:cNvSpPr>
            <a:spLocks noGrp="1"/>
          </p:cNvSpPr>
          <p:nvPr>
            <p:ph sz="quarter" idx="12"/>
          </p:nvPr>
        </p:nvSpPr>
        <p:spPr>
          <a:xfrm>
            <a:off x="547076" y="1111108"/>
            <a:ext cx="8056359" cy="3443446"/>
          </a:xfrm>
        </p:spPr>
        <p:txBody>
          <a:bodyPr wrap="square">
            <a:noAutofit/>
          </a:bodyPr>
          <a:lstStyle/>
          <a:p>
            <a:pPr marL="288925" indent="-288925">
              <a:spcAft>
                <a:spcPts val="0"/>
              </a:spcAft>
              <a:buFont typeface="Arial" panose="020B0604020202020204" pitchFamily="34" charset="0"/>
              <a:buChar char="•"/>
            </a:pPr>
            <a:r>
              <a:rPr lang="en-US" sz="1700">
                <a:latin typeface="Calibri"/>
                <a:cs typeface="Calibri"/>
              </a:rPr>
              <a:t>Key Inclusion Criterion: history of symptomatic episodes of AFib-RVR </a:t>
            </a:r>
            <a:endParaRPr lang="en-US" sz="1700"/>
          </a:p>
          <a:p>
            <a:pPr marL="288925" indent="-288925">
              <a:spcAft>
                <a:spcPts val="0"/>
              </a:spcAft>
              <a:buFont typeface="Arial" panose="020B0604020202020204" pitchFamily="34" charset="0"/>
              <a:buChar char="•"/>
            </a:pPr>
            <a:r>
              <a:rPr lang="en-US" sz="1700">
                <a:latin typeface="Calibri"/>
                <a:cs typeface="Calibri"/>
              </a:rPr>
              <a:t>Patients self-administer drug at-home for perceived episodes of AFib-RVR</a:t>
            </a:r>
          </a:p>
          <a:p>
            <a:pPr marL="791845" lvl="1" indent="-288925">
              <a:spcBef>
                <a:spcPts val="1200"/>
              </a:spcBef>
              <a:spcAft>
                <a:spcPts val="0"/>
              </a:spcAft>
              <a:buFont typeface="Arial" panose="020B0604020202020204" pitchFamily="34" charset="0"/>
              <a:buChar char="•"/>
            </a:pPr>
            <a:r>
              <a:rPr lang="en-US" sz="1500">
                <a:latin typeface="Calibri"/>
                <a:cs typeface="Calibri"/>
              </a:rPr>
              <a:t>Same clinical trial and etripamil treatment approach as used in PSVT program  </a:t>
            </a:r>
            <a:endParaRPr lang="en-US" sz="1700">
              <a:latin typeface="Calibri"/>
              <a:cs typeface="Calibri"/>
            </a:endParaRPr>
          </a:p>
          <a:p>
            <a:pPr marL="288925" indent="-288925">
              <a:spcAft>
                <a:spcPts val="0"/>
              </a:spcAft>
              <a:buFont typeface="Arial" panose="020B0604020202020204" pitchFamily="34" charset="0"/>
              <a:buChar char="•"/>
            </a:pPr>
            <a:r>
              <a:rPr lang="en-US" sz="1700">
                <a:latin typeface="Calibri"/>
                <a:cs typeface="Calibri"/>
              </a:rPr>
              <a:t>Dose: etripamil 70 mg repeat-dose regimen (same as proposed indication in PSVT)</a:t>
            </a:r>
          </a:p>
          <a:p>
            <a:pPr marL="288925" indent="-288925">
              <a:spcAft>
                <a:spcPts val="0"/>
              </a:spcAft>
              <a:buFont typeface="Arial" panose="020B0604020202020204" pitchFamily="34" charset="0"/>
              <a:buChar char="•"/>
            </a:pPr>
            <a:r>
              <a:rPr lang="en-US" sz="1700">
                <a:latin typeface="Calibri"/>
                <a:cs typeface="Calibri"/>
              </a:rPr>
              <a:t>Primary endpoint = maximum reduction in VR, same as </a:t>
            </a:r>
            <a:r>
              <a:rPr lang="en-US" sz="1700" err="1">
                <a:latin typeface="Calibri"/>
                <a:cs typeface="Calibri"/>
              </a:rPr>
              <a:t>ReVeRA</a:t>
            </a:r>
            <a:r>
              <a:rPr lang="en-US" sz="1700">
                <a:latin typeface="Calibri"/>
                <a:cs typeface="Calibri"/>
              </a:rPr>
              <a:t>; etripamil vs placebo</a:t>
            </a:r>
          </a:p>
          <a:p>
            <a:pPr marL="288925" indent="-288925">
              <a:spcAft>
                <a:spcPts val="0"/>
              </a:spcAft>
              <a:buFont typeface="Arial" panose="020B0604020202020204" pitchFamily="34" charset="0"/>
              <a:buChar char="•"/>
            </a:pPr>
            <a:r>
              <a:rPr lang="en-US" sz="1700">
                <a:latin typeface="Calibri"/>
                <a:cs typeface="Calibri"/>
              </a:rPr>
              <a:t>Key Secondary endpoint = symptom relief, via PRO </a:t>
            </a:r>
          </a:p>
          <a:p>
            <a:pPr marL="288925" indent="-288925">
              <a:spcAft>
                <a:spcPts val="0"/>
              </a:spcAft>
              <a:buFont typeface="Arial" panose="020B0604020202020204" pitchFamily="34" charset="0"/>
              <a:buChar char="•"/>
            </a:pPr>
            <a:r>
              <a:rPr lang="en-US" sz="1700">
                <a:latin typeface="Calibri"/>
                <a:cs typeface="Calibri"/>
              </a:rPr>
              <a:t>Estimated study size: N ≈ 150-200 total events, based on: 90% power, p &lt; 0.05 </a:t>
            </a:r>
            <a:endParaRPr lang="en-US"/>
          </a:p>
        </p:txBody>
      </p:sp>
      <p:sp>
        <p:nvSpPr>
          <p:cNvPr id="5" name="Slide Number Placeholder 4">
            <a:extLst>
              <a:ext uri="{FF2B5EF4-FFF2-40B4-BE49-F238E27FC236}">
                <a16:creationId xmlns:a16="http://schemas.microsoft.com/office/drawing/2014/main" id="{6FCF1D2C-514D-946D-A5B9-64184C6039A5}"/>
              </a:ext>
            </a:extLst>
          </p:cNvPr>
          <p:cNvSpPr>
            <a:spLocks noGrp="1"/>
          </p:cNvSpPr>
          <p:nvPr>
            <p:ph type="sldNum" sz="quarter" idx="4"/>
          </p:nvPr>
        </p:nvSpPr>
        <p:spPr/>
        <p:txBody>
          <a:bodyPr/>
          <a:lstStyle/>
          <a:p>
            <a:fld id="{42C32FFB-F9AE-46F0-A233-A2E628258990}" type="slidenum">
              <a:rPr lang="en-US" smtClean="0"/>
              <a:pPr/>
              <a:t>28</a:t>
            </a:fld>
            <a:endParaRPr lang="en-US" sz="1000"/>
          </a:p>
        </p:txBody>
      </p:sp>
      <p:sp>
        <p:nvSpPr>
          <p:cNvPr id="6" name="Footer Placeholder 5">
            <a:extLst>
              <a:ext uri="{FF2B5EF4-FFF2-40B4-BE49-F238E27FC236}">
                <a16:creationId xmlns:a16="http://schemas.microsoft.com/office/drawing/2014/main" id="{860FC7E8-3D42-67F1-8A3A-44670B7CD8CB}"/>
              </a:ext>
            </a:extLst>
          </p:cNvPr>
          <p:cNvSpPr>
            <a:spLocks noGrp="1"/>
          </p:cNvSpPr>
          <p:nvPr>
            <p:ph type="ftr" sz="quarter" idx="3"/>
          </p:nvPr>
        </p:nvSpPr>
        <p:spPr/>
        <p:txBody>
          <a:bodyPr/>
          <a:lstStyle/>
          <a:p>
            <a:r>
              <a:rPr lang="en-US">
                <a:latin typeface="Calibri"/>
                <a:cs typeface="Calibri"/>
              </a:rPr>
              <a:t>Milestone Corporate Overview</a:t>
            </a:r>
          </a:p>
        </p:txBody>
      </p:sp>
      <p:sp>
        <p:nvSpPr>
          <p:cNvPr id="7" name="TextBox 6">
            <a:extLst>
              <a:ext uri="{FF2B5EF4-FFF2-40B4-BE49-F238E27FC236}">
                <a16:creationId xmlns:a16="http://schemas.microsoft.com/office/drawing/2014/main" id="{17C03208-84B2-AC04-1F4B-2CEFE1DF35ED}"/>
              </a:ext>
            </a:extLst>
          </p:cNvPr>
          <p:cNvSpPr txBox="1"/>
          <p:nvPr/>
        </p:nvSpPr>
        <p:spPr>
          <a:xfrm>
            <a:off x="469762" y="4554554"/>
            <a:ext cx="8415751" cy="215444"/>
          </a:xfrm>
          <a:prstGeom prst="rect">
            <a:avLst/>
          </a:prstGeom>
          <a:noFill/>
        </p:spPr>
        <p:txBody>
          <a:bodyPr wrap="square" rtlCol="0">
            <a:spAutoFit/>
          </a:bodyPr>
          <a:lstStyle/>
          <a:p>
            <a:r>
              <a:rPr lang="en-US" sz="800">
                <a:solidFill>
                  <a:schemeClr val="tx1">
                    <a:lumMod val="50000"/>
                    <a:lumOff val="50000"/>
                  </a:schemeClr>
                </a:solidFill>
                <a:latin typeface="+mn-lt"/>
              </a:rPr>
              <a:t>AFib-RVR = atrial fibrillation with rapid ventricular rate; PSVT = paroxysmal supraventricular tachycardia; VR=ventricular rate; PRO =  patient reported outcome.</a:t>
            </a:r>
          </a:p>
        </p:txBody>
      </p:sp>
    </p:spTree>
    <p:extLst>
      <p:ext uri="{BB962C8B-B14F-4D97-AF65-F5344CB8AC3E}">
        <p14:creationId xmlns:p14="http://schemas.microsoft.com/office/powerpoint/2010/main" val="3733092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BE9BD2-8A96-894D-B56B-03605D76B90B}"/>
              </a:ext>
            </a:extLst>
          </p:cNvPr>
          <p:cNvSpPr>
            <a:spLocks noGrp="1"/>
          </p:cNvSpPr>
          <p:nvPr>
            <p:ph type="title"/>
          </p:nvPr>
        </p:nvSpPr>
        <p:spPr/>
        <p:txBody>
          <a:bodyPr/>
          <a:lstStyle/>
          <a:p>
            <a:pPr algn="just"/>
            <a:r>
              <a:rPr lang="en-US">
                <a:latin typeface="Calibri"/>
                <a:cs typeface="Calibri"/>
              </a:rPr>
              <a:t>Financials as of September 30, 2024</a:t>
            </a:r>
            <a:endParaRPr lang="en-US" baseline="30000">
              <a:latin typeface="Calibri"/>
              <a:cs typeface="Calibri"/>
            </a:endParaRPr>
          </a:p>
        </p:txBody>
      </p:sp>
      <p:sp>
        <p:nvSpPr>
          <p:cNvPr id="3" name="Content Placeholder 2">
            <a:extLst>
              <a:ext uri="{FF2B5EF4-FFF2-40B4-BE49-F238E27FC236}">
                <a16:creationId xmlns:a16="http://schemas.microsoft.com/office/drawing/2014/main" id="{4393F25B-FCA6-6A49-AB18-3B3877EEFD82}"/>
              </a:ext>
            </a:extLst>
          </p:cNvPr>
          <p:cNvSpPr>
            <a:spLocks noGrp="1"/>
          </p:cNvSpPr>
          <p:nvPr>
            <p:ph sz="quarter" idx="12"/>
          </p:nvPr>
        </p:nvSpPr>
        <p:spPr>
          <a:xfrm>
            <a:off x="1330750" y="1019264"/>
            <a:ext cx="3272706" cy="3005372"/>
          </a:xfrm>
        </p:spPr>
        <p:txBody>
          <a:bodyPr/>
          <a:lstStyle/>
          <a:p>
            <a:pPr>
              <a:lnSpc>
                <a:spcPct val="90000"/>
              </a:lnSpc>
              <a:spcBef>
                <a:spcPts val="0"/>
              </a:spcBef>
              <a:spcAft>
                <a:spcPts val="600"/>
              </a:spcAft>
              <a:buClr>
                <a:schemeClr val="accent2"/>
              </a:buClr>
              <a:defRPr/>
            </a:pPr>
            <a:r>
              <a:rPr lang="en-US" sz="2000">
                <a:latin typeface="Calibri"/>
                <a:cs typeface="Calibri"/>
              </a:rPr>
              <a:t>Pro-forma cash and short-term investments of $76.4M</a:t>
            </a:r>
          </a:p>
          <a:p>
            <a:pPr marL="342900" indent="-342900">
              <a:lnSpc>
                <a:spcPct val="90000"/>
              </a:lnSpc>
              <a:spcBef>
                <a:spcPts val="0"/>
              </a:spcBef>
              <a:spcAft>
                <a:spcPts val="600"/>
              </a:spcAft>
              <a:buClr>
                <a:schemeClr val="accent2"/>
              </a:buClr>
              <a:buFont typeface="Arial" panose="020B0604020202020204" pitchFamily="34" charset="0"/>
              <a:buChar char="•"/>
              <a:defRPr/>
            </a:pPr>
            <a:r>
              <a:rPr lang="en-US" sz="2000">
                <a:latin typeface="Calibri"/>
                <a:cs typeface="Calibri"/>
              </a:rPr>
              <a:t>Funds operations into 2026</a:t>
            </a:r>
          </a:p>
          <a:p>
            <a:pPr>
              <a:lnSpc>
                <a:spcPct val="90000"/>
              </a:lnSpc>
              <a:spcBef>
                <a:spcPts val="600"/>
              </a:spcBef>
              <a:spcAft>
                <a:spcPts val="600"/>
              </a:spcAft>
              <a:buClr>
                <a:schemeClr val="accent2"/>
              </a:buClr>
              <a:defRPr/>
            </a:pPr>
            <a:r>
              <a:rPr lang="en-US" sz="2000"/>
              <a:t>Synthetic Royalty Financing of $75M available upon approval</a:t>
            </a:r>
            <a:r>
              <a:rPr lang="en-US" sz="2000" baseline="30000"/>
              <a:t>(1)</a:t>
            </a:r>
          </a:p>
          <a:p>
            <a:pPr>
              <a:lnSpc>
                <a:spcPct val="90000"/>
              </a:lnSpc>
              <a:spcBef>
                <a:spcPts val="1600"/>
              </a:spcBef>
              <a:spcAft>
                <a:spcPts val="600"/>
              </a:spcAft>
              <a:buClr>
                <a:srgbClr val="20BDCE"/>
              </a:buClr>
              <a:defRPr/>
            </a:pPr>
            <a:r>
              <a:rPr lang="en-US" sz="2000">
                <a:latin typeface="Calibri"/>
                <a:ea typeface="Calibri"/>
                <a:cs typeface="Calibri"/>
              </a:rPr>
              <a:t>Launch funded for 4+ quarters</a:t>
            </a:r>
            <a:endParaRPr lang="en-US" sz="2000">
              <a:cs typeface="Calibri"/>
            </a:endParaRPr>
          </a:p>
        </p:txBody>
      </p:sp>
      <p:sp>
        <p:nvSpPr>
          <p:cNvPr id="6" name="Text Placeholder 5">
            <a:extLst>
              <a:ext uri="{FF2B5EF4-FFF2-40B4-BE49-F238E27FC236}">
                <a16:creationId xmlns:a16="http://schemas.microsoft.com/office/drawing/2014/main" id="{79E28077-6BD0-465E-A75C-E580DDDCFC75}"/>
              </a:ext>
            </a:extLst>
          </p:cNvPr>
          <p:cNvSpPr>
            <a:spLocks noGrp="1"/>
          </p:cNvSpPr>
          <p:nvPr>
            <p:ph type="body" sz="quarter" idx="13"/>
          </p:nvPr>
        </p:nvSpPr>
        <p:spPr>
          <a:xfrm>
            <a:off x="552392" y="3987703"/>
            <a:ext cx="8056360" cy="708120"/>
          </a:xfrm>
        </p:spPr>
        <p:txBody>
          <a:bodyPr/>
          <a:lstStyle/>
          <a:p>
            <a:pPr marL="228600" indent="-228600">
              <a:spcBef>
                <a:spcPts val="600"/>
              </a:spcBef>
              <a:buAutoNum type="arabicParenBoth"/>
            </a:pPr>
            <a:endParaRPr lang="en-US">
              <a:solidFill>
                <a:schemeClr val="bg1">
                  <a:lumMod val="50000"/>
                </a:schemeClr>
              </a:solidFill>
            </a:endParaRPr>
          </a:p>
          <a:p>
            <a:pPr marL="228600" indent="-228600">
              <a:spcBef>
                <a:spcPts val="0"/>
              </a:spcBef>
              <a:buFontTx/>
              <a:buAutoNum type="arabicParenBoth"/>
              <a:tabLst>
                <a:tab pos="4684713" algn="l"/>
              </a:tabLst>
            </a:pPr>
            <a:r>
              <a:rPr lang="en-US">
                <a:solidFill>
                  <a:schemeClr val="bg1">
                    <a:lumMod val="50000"/>
                  </a:schemeClr>
                </a:solidFill>
                <a:latin typeface="Calibri"/>
                <a:cs typeface="Calibri"/>
              </a:rPr>
              <a:t>In March 2023, Milestone announced a $125.0M strategic with RTW Investments. The financings consists of $50.0M in convertible notes issued in March 2023, and a commitment $75.0M in non-dilutive royalty funding if etripamil is approved by the FDA.   </a:t>
            </a:r>
            <a:endParaRPr lang="en-US">
              <a:solidFill>
                <a:schemeClr val="bg1">
                  <a:lumMod val="50000"/>
                </a:schemeClr>
              </a:solidFill>
            </a:endParaRPr>
          </a:p>
        </p:txBody>
      </p:sp>
      <p:sp>
        <p:nvSpPr>
          <p:cNvPr id="5" name="Slide Number Placeholder 4">
            <a:extLst>
              <a:ext uri="{FF2B5EF4-FFF2-40B4-BE49-F238E27FC236}">
                <a16:creationId xmlns:a16="http://schemas.microsoft.com/office/drawing/2014/main" id="{74A69168-8A64-4042-9BD9-172061DFF712}"/>
              </a:ext>
            </a:extLst>
          </p:cNvPr>
          <p:cNvSpPr>
            <a:spLocks noGrp="1"/>
          </p:cNvSpPr>
          <p:nvPr>
            <p:ph type="sldNum" sz="quarter" idx="4"/>
          </p:nvPr>
        </p:nvSpPr>
        <p:spPr>
          <a:xfrm>
            <a:off x="8294803" y="4906381"/>
            <a:ext cx="308845" cy="138499"/>
          </a:xfrm>
        </p:spPr>
        <p:txBody>
          <a:bodyPr/>
          <a:lstStyle/>
          <a:p>
            <a:pPr>
              <a:defRPr/>
            </a:pPr>
            <a:fld id="{9692CFE2-3987-486D-B055-0D075552CD60}" type="slidenum">
              <a:rPr lang="en-US" smtClean="0"/>
              <a:pPr>
                <a:defRPr/>
              </a:pPr>
              <a:t>29</a:t>
            </a:fld>
            <a:endParaRPr lang="en-US"/>
          </a:p>
        </p:txBody>
      </p:sp>
      <p:sp>
        <p:nvSpPr>
          <p:cNvPr id="2" name="Footer Placeholder 1">
            <a:extLst>
              <a:ext uri="{FF2B5EF4-FFF2-40B4-BE49-F238E27FC236}">
                <a16:creationId xmlns:a16="http://schemas.microsoft.com/office/drawing/2014/main" id="{F564427C-533C-4E4F-8E46-94D228E52288}"/>
              </a:ext>
            </a:extLst>
          </p:cNvPr>
          <p:cNvSpPr>
            <a:spLocks noGrp="1"/>
          </p:cNvSpPr>
          <p:nvPr>
            <p:ph type="ftr" sz="quarter" idx="3"/>
          </p:nvPr>
        </p:nvSpPr>
        <p:spPr/>
        <p:txBody>
          <a:bodyPr/>
          <a:lstStyle/>
          <a:p>
            <a:r>
              <a:rPr lang="en-US">
                <a:latin typeface="Calibri"/>
                <a:cs typeface="Calibri"/>
              </a:rPr>
              <a:t>Milestone Corporate Overview</a:t>
            </a:r>
          </a:p>
        </p:txBody>
      </p:sp>
      <p:sp>
        <p:nvSpPr>
          <p:cNvPr id="13" name="Content Placeholder 2">
            <a:extLst>
              <a:ext uri="{FF2B5EF4-FFF2-40B4-BE49-F238E27FC236}">
                <a16:creationId xmlns:a16="http://schemas.microsoft.com/office/drawing/2014/main" id="{3A514824-5845-BB46-BC9C-FE6C5603A7F4}"/>
              </a:ext>
            </a:extLst>
          </p:cNvPr>
          <p:cNvSpPr txBox="1">
            <a:spLocks/>
          </p:cNvSpPr>
          <p:nvPr/>
        </p:nvSpPr>
        <p:spPr bwMode="auto">
          <a:xfrm>
            <a:off x="5440668" y="1046623"/>
            <a:ext cx="3340400" cy="286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378" rtl="0" eaLnBrk="1" fontAlgn="base" latinLnBrk="0" hangingPunct="1">
              <a:lnSpc>
                <a:spcPct val="100000"/>
              </a:lnSpc>
              <a:spcBef>
                <a:spcPts val="1200"/>
              </a:spcBef>
              <a:spcAft>
                <a:spcPct val="0"/>
              </a:spcAft>
              <a:buClrTx/>
              <a:buSzTx/>
              <a:buFontTx/>
              <a:buNone/>
              <a:tabLst/>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502907" marR="0" indent="-228594" algn="l" defTabSz="914378" rtl="0" eaLnBrk="1" fontAlgn="base" latinLnBrk="0" hangingPunct="1">
              <a:lnSpc>
                <a:spcPct val="100000"/>
              </a:lnSpc>
              <a:spcBef>
                <a:spcPts val="400"/>
              </a:spcBef>
              <a:spcAft>
                <a:spcPct val="0"/>
              </a:spcAft>
              <a:buClr>
                <a:srgbClr val="21BECE"/>
              </a:buClr>
              <a:buSzTx/>
              <a:buFont typeface="Arial" charset="0"/>
              <a:buChar char="•"/>
              <a:tabLst/>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378" marR="0" indent="-228594" algn="l" defTabSz="914378" rtl="0" eaLnBrk="1" fontAlgn="base" latinLnBrk="0" hangingPunct="1">
              <a:lnSpc>
                <a:spcPct val="100000"/>
              </a:lnSpc>
              <a:spcBef>
                <a:spcPts val="400"/>
              </a:spcBef>
              <a:spcAft>
                <a:spcPct val="0"/>
              </a:spcAft>
              <a:buClr>
                <a:srgbClr val="21BECE"/>
              </a:buClr>
              <a:buSzPct val="150000"/>
              <a:buFont typeface="AppleSymbols"/>
              <a:buChar char="⎼"/>
              <a:tabLst/>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47" marR="0" indent="-228594" algn="l" defTabSz="914378" rtl="0" eaLnBrk="1" fontAlgn="base" latinLnBrk="0" hangingPunct="1">
              <a:lnSpc>
                <a:spcPct val="100000"/>
              </a:lnSpc>
              <a:spcBef>
                <a:spcPts val="400"/>
              </a:spcBef>
              <a:spcAft>
                <a:spcPct val="0"/>
              </a:spcAft>
              <a:buClr>
                <a:srgbClr val="21BECE"/>
              </a:buClr>
              <a:buSzTx/>
              <a:buFont typeface="LucidaGrande"/>
              <a:buChar char="◦"/>
              <a:tabLst/>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508723" marR="0" indent="0" algn="l" defTabSz="914378" rtl="0" eaLnBrk="1" fontAlgn="base" latinLnBrk="0" hangingPunct="1">
              <a:lnSpc>
                <a:spcPct val="100000"/>
              </a:lnSpc>
              <a:spcBef>
                <a:spcPts val="400"/>
              </a:spcBef>
              <a:spcAft>
                <a:spcPct val="0"/>
              </a:spcAft>
              <a:buClr>
                <a:srgbClr val="336198"/>
              </a:buClr>
              <a:buSzTx/>
              <a:buFont typeface="Helvetica" pitchFamily="2" charset="0"/>
              <a:buNone/>
              <a:tabLst/>
              <a:defRPr kumimoji="0" lang="en-US" sz="1400" b="0" i="0" u="none" strike="noStrike" kern="0" cap="none" spc="0" normalizeH="0" baseline="0" noProof="0" dirty="0">
                <a:ln>
                  <a:noFill/>
                </a:ln>
                <a:solidFill>
                  <a:srgbClr val="727274"/>
                </a:solidFill>
                <a:effectLst/>
                <a:uLnTx/>
                <a:uFillTx/>
                <a:latin typeface="Corbel" panose="020B0503020204020204" pitchFamily="34" charset="0"/>
                <a:ea typeface="ＭＳ Ｐゴシック"/>
                <a:cs typeface="Calibri" panose="020F0502020204030204" pitchFamily="34" charset="0"/>
              </a:defRPr>
            </a:lvl5pPr>
            <a:lvl6pPr marL="2285943" indent="0" algn="l" rtl="0" eaLnBrk="1" fontAlgn="base" hangingPunct="1">
              <a:spcBef>
                <a:spcPct val="20000"/>
              </a:spcBef>
              <a:spcAft>
                <a:spcPct val="0"/>
              </a:spcAft>
              <a:buNone/>
              <a:defRPr sz="1500" b="1">
                <a:solidFill>
                  <a:srgbClr val="727274"/>
                </a:solidFill>
                <a:latin typeface="+mn-lt"/>
                <a:ea typeface="+mn-ea"/>
              </a:defRPr>
            </a:lvl6pPr>
            <a:lvl7pPr marL="2971726" indent="-228594" algn="l" rtl="0" eaLnBrk="1" fontAlgn="base" hangingPunct="1">
              <a:spcBef>
                <a:spcPct val="20000"/>
              </a:spcBef>
              <a:spcAft>
                <a:spcPct val="0"/>
              </a:spcAft>
              <a:buChar char="»"/>
              <a:defRPr sz="1500" b="1">
                <a:solidFill>
                  <a:srgbClr val="727274"/>
                </a:solidFill>
                <a:latin typeface="+mn-lt"/>
                <a:ea typeface="+mn-ea"/>
              </a:defRPr>
            </a:lvl7pPr>
            <a:lvl8pPr marL="3428915" indent="-228594" algn="l" rtl="0" eaLnBrk="1" fontAlgn="base" hangingPunct="1">
              <a:spcBef>
                <a:spcPct val="20000"/>
              </a:spcBef>
              <a:spcAft>
                <a:spcPct val="0"/>
              </a:spcAft>
              <a:buChar char="»"/>
              <a:defRPr sz="1500" b="1">
                <a:solidFill>
                  <a:srgbClr val="727274"/>
                </a:solidFill>
                <a:latin typeface="+mn-lt"/>
                <a:ea typeface="+mn-ea"/>
              </a:defRPr>
            </a:lvl8pPr>
            <a:lvl9pPr marL="3886103" indent="-228594" algn="l" rtl="0" eaLnBrk="1" fontAlgn="base" hangingPunct="1">
              <a:spcBef>
                <a:spcPct val="20000"/>
              </a:spcBef>
              <a:spcAft>
                <a:spcPct val="0"/>
              </a:spcAft>
              <a:buChar char="»"/>
              <a:defRPr sz="1500" b="1">
                <a:solidFill>
                  <a:srgbClr val="727274"/>
                </a:solidFill>
                <a:latin typeface="+mn-lt"/>
                <a:ea typeface="+mn-ea"/>
              </a:defRPr>
            </a:lvl9pPr>
          </a:lstStyle>
          <a:p>
            <a:pPr>
              <a:lnSpc>
                <a:spcPct val="90000"/>
              </a:lnSpc>
              <a:spcBef>
                <a:spcPts val="600"/>
              </a:spcBef>
              <a:spcAft>
                <a:spcPts val="600"/>
              </a:spcAft>
              <a:buClr>
                <a:schemeClr val="accent2"/>
              </a:buClr>
              <a:defRPr/>
            </a:pPr>
            <a:r>
              <a:rPr lang="en-US" sz="2000" kern="0">
                <a:latin typeface="Calibri"/>
                <a:ea typeface="Calibri"/>
                <a:cs typeface="Calibri"/>
              </a:rPr>
              <a:t>Pro-Forma Equity: 66.2M</a:t>
            </a:r>
            <a:r>
              <a:rPr lang="en-US" sz="2000" kern="0" baseline="30000">
                <a:latin typeface="Calibri"/>
                <a:ea typeface="Calibri"/>
                <a:cs typeface="Calibri"/>
              </a:rPr>
              <a:t> </a:t>
            </a:r>
            <a:r>
              <a:rPr lang="en-US" sz="2000" kern="0">
                <a:latin typeface="Calibri"/>
                <a:ea typeface="Calibri"/>
                <a:cs typeface="Calibri"/>
              </a:rPr>
              <a:t>in shares &amp; prefunded warrants </a:t>
            </a:r>
            <a:endParaRPr lang="en-US" sz="2000" kern="0">
              <a:ea typeface="Calibri"/>
            </a:endParaRPr>
          </a:p>
          <a:p>
            <a:pPr marL="172720" indent="-172720">
              <a:lnSpc>
                <a:spcPct val="90000"/>
              </a:lnSpc>
              <a:spcBef>
                <a:spcPts val="600"/>
              </a:spcBef>
              <a:spcAft>
                <a:spcPts val="600"/>
              </a:spcAft>
              <a:buClr>
                <a:schemeClr val="accent2"/>
              </a:buClr>
              <a:buFont typeface="Arial" panose="020B0604020202020204" pitchFamily="34" charset="0"/>
              <a:buChar char="•"/>
              <a:defRPr/>
            </a:pPr>
            <a:r>
              <a:rPr lang="en-US" sz="2000" kern="0">
                <a:latin typeface="Calibri"/>
                <a:ea typeface="Calibri"/>
                <a:cs typeface="Calibri"/>
              </a:rPr>
              <a:t>53.3M common shares</a:t>
            </a:r>
            <a:endParaRPr lang="en-US" sz="2000" kern="0" baseline="30000">
              <a:latin typeface="Calibri"/>
              <a:ea typeface="Calibri"/>
              <a:cs typeface="Calibri"/>
            </a:endParaRPr>
          </a:p>
          <a:p>
            <a:pPr marL="172720" indent="-172720">
              <a:lnSpc>
                <a:spcPct val="90000"/>
              </a:lnSpc>
              <a:spcBef>
                <a:spcPts val="600"/>
              </a:spcBef>
              <a:spcAft>
                <a:spcPts val="600"/>
              </a:spcAft>
              <a:buClr>
                <a:schemeClr val="accent2"/>
              </a:buClr>
              <a:buFont typeface="Arial" panose="020B0604020202020204" pitchFamily="34" charset="0"/>
              <a:buChar char="•"/>
              <a:defRPr/>
            </a:pPr>
            <a:r>
              <a:rPr lang="en-US" sz="2000" kern="0">
                <a:latin typeface="Calibri"/>
                <a:ea typeface="Calibri"/>
                <a:cs typeface="Calibri"/>
              </a:rPr>
              <a:t>12.9M pre-funded warrants</a:t>
            </a:r>
            <a:endParaRPr lang="en-US" sz="2000" kern="0" baseline="30000">
              <a:latin typeface="Calibri"/>
              <a:ea typeface="Calibri"/>
              <a:cs typeface="Calibri"/>
            </a:endParaRPr>
          </a:p>
        </p:txBody>
      </p:sp>
      <p:grpSp>
        <p:nvGrpSpPr>
          <p:cNvPr id="23" name="Group 22">
            <a:extLst>
              <a:ext uri="{FF2B5EF4-FFF2-40B4-BE49-F238E27FC236}">
                <a16:creationId xmlns:a16="http://schemas.microsoft.com/office/drawing/2014/main" id="{A50D85B5-BD21-F24B-95B0-BF38AC63FB42}"/>
              </a:ext>
            </a:extLst>
          </p:cNvPr>
          <p:cNvGrpSpPr/>
          <p:nvPr/>
        </p:nvGrpSpPr>
        <p:grpSpPr>
          <a:xfrm>
            <a:off x="537630" y="3006930"/>
            <a:ext cx="564128" cy="564128"/>
            <a:chOff x="556221" y="2692402"/>
            <a:chExt cx="564128" cy="564128"/>
          </a:xfrm>
        </p:grpSpPr>
        <p:sp>
          <p:nvSpPr>
            <p:cNvPr id="17" name="Oval 16">
              <a:extLst>
                <a:ext uri="{FF2B5EF4-FFF2-40B4-BE49-F238E27FC236}">
                  <a16:creationId xmlns:a16="http://schemas.microsoft.com/office/drawing/2014/main" id="{66DE4A24-18A4-8F4C-97A0-E70AEFBB1392}"/>
                </a:ext>
              </a:extLst>
            </p:cNvPr>
            <p:cNvSpPr/>
            <p:nvPr/>
          </p:nvSpPr>
          <p:spPr>
            <a:xfrm>
              <a:off x="556221" y="2692402"/>
              <a:ext cx="564128" cy="564128"/>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Arial" panose="020B0604020202020204" pitchFamily="34" charset="0"/>
                <a:cs typeface="Arial" panose="020B0604020202020204" pitchFamily="34" charset="0"/>
              </a:endParaRPr>
            </a:p>
          </p:txBody>
        </p:sp>
        <p:pic>
          <p:nvPicPr>
            <p:cNvPr id="19" name="Graphic 18" descr="Checkmark with solid fill">
              <a:extLst>
                <a:ext uri="{FF2B5EF4-FFF2-40B4-BE49-F238E27FC236}">
                  <a16:creationId xmlns:a16="http://schemas.microsoft.com/office/drawing/2014/main" id="{F13E8CDD-7185-6841-989B-561A04620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53" y="2829084"/>
              <a:ext cx="324618" cy="324618"/>
            </a:xfrm>
            <a:prstGeom prst="rect">
              <a:avLst/>
            </a:prstGeom>
          </p:spPr>
        </p:pic>
      </p:grpSp>
      <p:grpSp>
        <p:nvGrpSpPr>
          <p:cNvPr id="20" name="Group 19">
            <a:extLst>
              <a:ext uri="{FF2B5EF4-FFF2-40B4-BE49-F238E27FC236}">
                <a16:creationId xmlns:a16="http://schemas.microsoft.com/office/drawing/2014/main" id="{B191C246-881D-6D47-9BD1-8E1B21F0AFA0}"/>
              </a:ext>
            </a:extLst>
          </p:cNvPr>
          <p:cNvGrpSpPr/>
          <p:nvPr/>
        </p:nvGrpSpPr>
        <p:grpSpPr>
          <a:xfrm>
            <a:off x="564444" y="1043831"/>
            <a:ext cx="564128" cy="564128"/>
            <a:chOff x="556221" y="1333865"/>
            <a:chExt cx="564128" cy="564128"/>
          </a:xfrm>
        </p:grpSpPr>
        <p:sp>
          <p:nvSpPr>
            <p:cNvPr id="15" name="Oval 14">
              <a:extLst>
                <a:ext uri="{FF2B5EF4-FFF2-40B4-BE49-F238E27FC236}">
                  <a16:creationId xmlns:a16="http://schemas.microsoft.com/office/drawing/2014/main" id="{811EC3D0-05BB-0048-AD68-DACDDFEE8BEF}"/>
                </a:ext>
              </a:extLst>
            </p:cNvPr>
            <p:cNvSpPr/>
            <p:nvPr/>
          </p:nvSpPr>
          <p:spPr>
            <a:xfrm>
              <a:off x="556221" y="1333865"/>
              <a:ext cx="564128" cy="564128"/>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Arial" panose="020B0604020202020204" pitchFamily="34" charset="0"/>
                <a:cs typeface="Arial" panose="020B0604020202020204" pitchFamily="34" charset="0"/>
              </a:endParaRPr>
            </a:p>
          </p:txBody>
        </p:sp>
        <p:pic>
          <p:nvPicPr>
            <p:cNvPr id="21" name="Graphic 20" descr="Checkmark with solid fill">
              <a:extLst>
                <a:ext uri="{FF2B5EF4-FFF2-40B4-BE49-F238E27FC236}">
                  <a16:creationId xmlns:a16="http://schemas.microsoft.com/office/drawing/2014/main" id="{CE3FDFA9-2595-374A-AD61-AA3B2C1DB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53" y="1465797"/>
              <a:ext cx="324618" cy="324618"/>
            </a:xfrm>
            <a:prstGeom prst="rect">
              <a:avLst/>
            </a:prstGeom>
          </p:spPr>
        </p:pic>
      </p:grpSp>
      <p:grpSp>
        <p:nvGrpSpPr>
          <p:cNvPr id="24" name="Group 23">
            <a:extLst>
              <a:ext uri="{FF2B5EF4-FFF2-40B4-BE49-F238E27FC236}">
                <a16:creationId xmlns:a16="http://schemas.microsoft.com/office/drawing/2014/main" id="{172E3696-4F83-0740-970A-D8B83AB315FB}"/>
              </a:ext>
            </a:extLst>
          </p:cNvPr>
          <p:cNvGrpSpPr/>
          <p:nvPr/>
        </p:nvGrpSpPr>
        <p:grpSpPr>
          <a:xfrm>
            <a:off x="4754748" y="1056008"/>
            <a:ext cx="564128" cy="564128"/>
            <a:chOff x="4570873" y="1333865"/>
            <a:chExt cx="564128" cy="564128"/>
          </a:xfrm>
        </p:grpSpPr>
        <p:sp>
          <p:nvSpPr>
            <p:cNvPr id="18" name="Oval 17">
              <a:extLst>
                <a:ext uri="{FF2B5EF4-FFF2-40B4-BE49-F238E27FC236}">
                  <a16:creationId xmlns:a16="http://schemas.microsoft.com/office/drawing/2014/main" id="{F31ADCF4-6BF0-F64B-AE31-4B928ADFFB95}"/>
                </a:ext>
              </a:extLst>
            </p:cNvPr>
            <p:cNvSpPr/>
            <p:nvPr/>
          </p:nvSpPr>
          <p:spPr>
            <a:xfrm>
              <a:off x="4570873" y="1333865"/>
              <a:ext cx="564128" cy="564128"/>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Arial" panose="020B0604020202020204" pitchFamily="34" charset="0"/>
                <a:cs typeface="Arial" panose="020B0604020202020204" pitchFamily="34" charset="0"/>
              </a:endParaRPr>
            </a:p>
          </p:txBody>
        </p:sp>
        <p:pic>
          <p:nvPicPr>
            <p:cNvPr id="22" name="Graphic 21" descr="Checkmark with solid fill">
              <a:extLst>
                <a:ext uri="{FF2B5EF4-FFF2-40B4-BE49-F238E27FC236}">
                  <a16:creationId xmlns:a16="http://schemas.microsoft.com/office/drawing/2014/main" id="{05351608-9B8A-9B4B-90EA-B9A3070B8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4614" y="1465797"/>
              <a:ext cx="324618" cy="324618"/>
            </a:xfrm>
            <a:prstGeom prst="rect">
              <a:avLst/>
            </a:prstGeom>
          </p:spPr>
        </p:pic>
      </p:grpSp>
      <p:grpSp>
        <p:nvGrpSpPr>
          <p:cNvPr id="4" name="Group 3">
            <a:extLst>
              <a:ext uri="{FF2B5EF4-FFF2-40B4-BE49-F238E27FC236}">
                <a16:creationId xmlns:a16="http://schemas.microsoft.com/office/drawing/2014/main" id="{C8132B27-4029-9B59-68B6-A8FA282CD227}"/>
              </a:ext>
            </a:extLst>
          </p:cNvPr>
          <p:cNvGrpSpPr/>
          <p:nvPr/>
        </p:nvGrpSpPr>
        <p:grpSpPr>
          <a:xfrm>
            <a:off x="542353" y="2047650"/>
            <a:ext cx="564128" cy="564128"/>
            <a:chOff x="556221" y="1333865"/>
            <a:chExt cx="564128" cy="564128"/>
          </a:xfrm>
        </p:grpSpPr>
        <p:sp>
          <p:nvSpPr>
            <p:cNvPr id="7" name="Oval 6">
              <a:extLst>
                <a:ext uri="{FF2B5EF4-FFF2-40B4-BE49-F238E27FC236}">
                  <a16:creationId xmlns:a16="http://schemas.microsoft.com/office/drawing/2014/main" id="{2FE43D50-BD4C-A310-97A0-14C5BA558033}"/>
                </a:ext>
              </a:extLst>
            </p:cNvPr>
            <p:cNvSpPr/>
            <p:nvPr/>
          </p:nvSpPr>
          <p:spPr>
            <a:xfrm>
              <a:off x="556221" y="1333865"/>
              <a:ext cx="564128" cy="564128"/>
            </a:xfrm>
            <a:prstGeom prst="ellipse">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a:solidFill>
                  <a:srgbClr val="FFFFFF"/>
                </a:solidFill>
                <a:latin typeface="Arial" panose="020B0604020202020204" pitchFamily="34" charset="0"/>
                <a:cs typeface="Arial" panose="020B0604020202020204" pitchFamily="34" charset="0"/>
              </a:endParaRPr>
            </a:p>
          </p:txBody>
        </p:sp>
        <p:pic>
          <p:nvPicPr>
            <p:cNvPr id="8" name="Graphic 7" descr="Checkmark with solid fill">
              <a:extLst>
                <a:ext uri="{FF2B5EF4-FFF2-40B4-BE49-F238E27FC236}">
                  <a16:creationId xmlns:a16="http://schemas.microsoft.com/office/drawing/2014/main" id="{509990D2-B01B-4BCD-2168-E5D8441C1591}"/>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71253" y="1465797"/>
              <a:ext cx="324618" cy="324618"/>
            </a:xfrm>
            <a:prstGeom prst="rect">
              <a:avLst/>
            </a:prstGeom>
          </p:spPr>
        </p:pic>
      </p:grpSp>
    </p:spTree>
    <p:extLst>
      <p:ext uri="{BB962C8B-B14F-4D97-AF65-F5344CB8AC3E}">
        <p14:creationId xmlns:p14="http://schemas.microsoft.com/office/powerpoint/2010/main" val="287857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A29142-53D2-BA46-9036-BC743EFA40DC}"/>
              </a:ext>
            </a:extLst>
          </p:cNvPr>
          <p:cNvSpPr>
            <a:spLocks noGrp="1"/>
          </p:cNvSpPr>
          <p:nvPr>
            <p:ph type="title"/>
          </p:nvPr>
        </p:nvSpPr>
        <p:spPr>
          <a:xfrm>
            <a:off x="547078" y="233026"/>
            <a:ext cx="7633970" cy="497957"/>
          </a:xfrm>
        </p:spPr>
        <p:txBody>
          <a:bodyPr/>
          <a:lstStyle/>
          <a:p>
            <a:r>
              <a:rPr lang="en-US">
                <a:latin typeface="Calibri"/>
                <a:cs typeface="Calibri"/>
              </a:rPr>
              <a:t>Milestone Pharmaceuticals:</a:t>
            </a:r>
            <a:br>
              <a:rPr lang="en-US">
                <a:latin typeface="Calibri"/>
                <a:cs typeface="Calibri"/>
              </a:rPr>
            </a:br>
            <a:r>
              <a:rPr lang="en-US" sz="1800">
                <a:latin typeface="Calibri"/>
                <a:cs typeface="Calibri"/>
              </a:rPr>
              <a:t>Aspiring to Give Patients Control over Common Heart Conditions</a:t>
            </a:r>
          </a:p>
        </p:txBody>
      </p:sp>
      <p:sp>
        <p:nvSpPr>
          <p:cNvPr id="10" name="Text Placeholder 9">
            <a:extLst>
              <a:ext uri="{FF2B5EF4-FFF2-40B4-BE49-F238E27FC236}">
                <a16:creationId xmlns:a16="http://schemas.microsoft.com/office/drawing/2014/main" id="{C40CA428-75D2-1648-8F70-D6CE3985BA5F}"/>
              </a:ext>
            </a:extLst>
          </p:cNvPr>
          <p:cNvSpPr>
            <a:spLocks noGrp="1"/>
          </p:cNvSpPr>
          <p:nvPr>
            <p:ph type="body" sz="quarter" idx="13"/>
          </p:nvPr>
        </p:nvSpPr>
        <p:spPr>
          <a:xfrm>
            <a:off x="590547" y="4417129"/>
            <a:ext cx="8022290" cy="325123"/>
          </a:xfrm>
        </p:spPr>
        <p:txBody>
          <a:bodyPr/>
          <a:lstStyle/>
          <a:p>
            <a:r>
              <a:rPr lang="en-US">
                <a:solidFill>
                  <a:schemeClr val="tx1">
                    <a:lumMod val="50000"/>
                    <a:lumOff val="50000"/>
                  </a:schemeClr>
                </a:solidFill>
                <a:latin typeface="Calibri"/>
                <a:ea typeface="Calibri"/>
                <a:cs typeface="Calibri"/>
              </a:rPr>
              <a:t>PSVT = Paroxysmal Supraventricular Tachycardia; AFib-RVR = Atrial Fibrillation with Rapid Ventricular Rate; NDA = New Drug Application; PDUFA = Prescription Drug User Fee Act.</a:t>
            </a:r>
            <a:br>
              <a:rPr lang="en-US">
                <a:latin typeface="Calibri"/>
                <a:cs typeface="Calibri"/>
              </a:rPr>
            </a:br>
            <a:r>
              <a:rPr lang="en-US">
                <a:solidFill>
                  <a:schemeClr val="tx1">
                    <a:lumMod val="50000"/>
                    <a:lumOff val="50000"/>
                  </a:schemeClr>
                </a:solidFill>
                <a:latin typeface="Calibri"/>
                <a:ea typeface="Calibri"/>
                <a:cs typeface="Calibri"/>
              </a:rPr>
              <a:t>Citations: </a:t>
            </a:r>
            <a:r>
              <a:rPr lang="en-US" err="1">
                <a:solidFill>
                  <a:schemeClr val="tx1">
                    <a:lumMod val="50000"/>
                    <a:lumOff val="50000"/>
                  </a:schemeClr>
                </a:solidFill>
                <a:latin typeface="Calibri"/>
                <a:ea typeface="Calibri"/>
                <a:cs typeface="Calibri"/>
              </a:rPr>
              <a:t>Stambler</a:t>
            </a:r>
            <a:r>
              <a:rPr lang="en-US">
                <a:solidFill>
                  <a:schemeClr val="tx1">
                    <a:lumMod val="50000"/>
                    <a:lumOff val="50000"/>
                  </a:schemeClr>
                </a:solidFill>
                <a:latin typeface="Calibri"/>
                <a:ea typeface="Calibri"/>
                <a:cs typeface="Calibri"/>
              </a:rPr>
              <a:t> B et al, </a:t>
            </a:r>
            <a:r>
              <a:rPr lang="en-US" i="1">
                <a:solidFill>
                  <a:schemeClr val="tx1">
                    <a:lumMod val="50000"/>
                    <a:lumOff val="50000"/>
                  </a:schemeClr>
                </a:solidFill>
                <a:latin typeface="Calibri"/>
                <a:ea typeface="Calibri"/>
                <a:cs typeface="Calibri"/>
              </a:rPr>
              <a:t>The Lancet </a:t>
            </a:r>
            <a:r>
              <a:rPr lang="en-US">
                <a:solidFill>
                  <a:schemeClr val="tx1">
                    <a:lumMod val="50000"/>
                    <a:lumOff val="50000"/>
                  </a:schemeClr>
                </a:solidFill>
                <a:latin typeface="Calibri"/>
                <a:ea typeface="Calibri"/>
                <a:cs typeface="Calibri"/>
              </a:rPr>
              <a:t>(2023);  Camm AJ et al, </a:t>
            </a:r>
            <a:r>
              <a:rPr lang="en-US" i="1">
                <a:solidFill>
                  <a:schemeClr val="tx1">
                    <a:lumMod val="50000"/>
                    <a:lumOff val="50000"/>
                  </a:schemeClr>
                </a:solidFill>
                <a:latin typeface="Calibri"/>
                <a:ea typeface="Calibri"/>
                <a:cs typeface="Calibri"/>
              </a:rPr>
              <a:t>Circulation: Arrhythmia &amp; Electrophysiology </a:t>
            </a:r>
            <a:r>
              <a:rPr lang="en-US">
                <a:solidFill>
                  <a:schemeClr val="tx1">
                    <a:lumMod val="50000"/>
                    <a:lumOff val="50000"/>
                  </a:schemeClr>
                </a:solidFill>
                <a:latin typeface="Calibri"/>
                <a:ea typeface="Calibri"/>
                <a:cs typeface="Calibri"/>
              </a:rPr>
              <a:t>(2023)</a:t>
            </a:r>
          </a:p>
        </p:txBody>
      </p:sp>
      <p:sp>
        <p:nvSpPr>
          <p:cNvPr id="6" name="Slide Number Placeholder 5">
            <a:extLst>
              <a:ext uri="{FF2B5EF4-FFF2-40B4-BE49-F238E27FC236}">
                <a16:creationId xmlns:a16="http://schemas.microsoft.com/office/drawing/2014/main" id="{37BFC38F-E95A-43C2-99AF-878F31294EC7}"/>
              </a:ext>
            </a:extLst>
          </p:cNvPr>
          <p:cNvSpPr>
            <a:spLocks noGrp="1"/>
          </p:cNvSpPr>
          <p:nvPr>
            <p:ph type="sldNum" sz="quarter" idx="4"/>
          </p:nvPr>
        </p:nvSpPr>
        <p:spPr/>
        <p:txBody>
          <a:bodyPr/>
          <a:lstStyle/>
          <a:p>
            <a:pPr>
              <a:defRPr/>
            </a:pPr>
            <a:fld id="{9692CFE2-3987-486D-B055-0D075552CD60}" type="slidenum">
              <a:rPr lang="en-US" smtClean="0">
                <a:latin typeface="+mn-lt"/>
              </a:rPr>
              <a:pPr>
                <a:defRPr/>
              </a:pPr>
              <a:t>3</a:t>
            </a:fld>
            <a:endParaRPr lang="en-US">
              <a:latin typeface="+mn-lt"/>
            </a:endParaRPr>
          </a:p>
        </p:txBody>
      </p:sp>
      <p:sp>
        <p:nvSpPr>
          <p:cNvPr id="2" name="Footer Placeholder 1">
            <a:extLst>
              <a:ext uri="{FF2B5EF4-FFF2-40B4-BE49-F238E27FC236}">
                <a16:creationId xmlns:a16="http://schemas.microsoft.com/office/drawing/2014/main" id="{744431BC-01A5-4D69-AC0A-8A6705C8D772}"/>
              </a:ext>
            </a:extLst>
          </p:cNvPr>
          <p:cNvSpPr>
            <a:spLocks noGrp="1"/>
          </p:cNvSpPr>
          <p:nvPr>
            <p:ph type="ftr" sz="quarter" idx="3"/>
          </p:nvPr>
        </p:nvSpPr>
        <p:spPr>
          <a:xfrm>
            <a:off x="513458" y="4903242"/>
            <a:ext cx="7106356" cy="137160"/>
          </a:xfrm>
        </p:spPr>
        <p:txBody>
          <a:bodyPr/>
          <a:lstStyle/>
          <a:p>
            <a:r>
              <a:rPr lang="en-US">
                <a:latin typeface="+mn-lt"/>
              </a:rPr>
              <a:t>Milestone Corporate Overview</a:t>
            </a:r>
          </a:p>
        </p:txBody>
      </p:sp>
      <p:sp>
        <p:nvSpPr>
          <p:cNvPr id="9" name="Text Placeholder 2">
            <a:extLst>
              <a:ext uri="{FF2B5EF4-FFF2-40B4-BE49-F238E27FC236}">
                <a16:creationId xmlns:a16="http://schemas.microsoft.com/office/drawing/2014/main" id="{32A08BB9-B732-637F-1C9F-DBC48045A59D}"/>
              </a:ext>
            </a:extLst>
          </p:cNvPr>
          <p:cNvSpPr txBox="1">
            <a:spLocks/>
          </p:cNvSpPr>
          <p:nvPr/>
        </p:nvSpPr>
        <p:spPr>
          <a:xfrm flipV="1">
            <a:off x="-1" y="1378017"/>
            <a:ext cx="9144001" cy="2987483"/>
          </a:xfrm>
          <a:prstGeom prst="roundRect">
            <a:avLst>
              <a:gd name="adj" fmla="val 0"/>
            </a:avLst>
          </a:prstGeom>
          <a:solidFill>
            <a:schemeClr val="bg1">
              <a:lumMod val="95000"/>
            </a:schemeClr>
          </a:solidFill>
        </p:spPr>
        <p:txBody>
          <a:bodyPr lIns="91440" tIns="91440" rIns="91440" bIns="91440" anchor="ctr">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endParaRPr kumimoji="0" lang="en-US" altLang="ko-KR" sz="1400" b="0" i="0" u="none" strike="noStrike" kern="0" cap="none" spc="0" normalizeH="0" baseline="0" noProof="0">
              <a:ln>
                <a:noFill/>
              </a:ln>
              <a:effectLst/>
              <a:uLnTx/>
              <a:uFillTx/>
              <a:latin typeface="Arial"/>
              <a:cs typeface="Arial" pitchFamily="34" charset="0"/>
              <a:sym typeface="Arial"/>
            </a:endParaRPr>
          </a:p>
        </p:txBody>
      </p:sp>
      <p:cxnSp>
        <p:nvCxnSpPr>
          <p:cNvPr id="43" name="Straight Connector 42">
            <a:extLst>
              <a:ext uri="{FF2B5EF4-FFF2-40B4-BE49-F238E27FC236}">
                <a16:creationId xmlns:a16="http://schemas.microsoft.com/office/drawing/2014/main" id="{F031A276-F278-93CE-5B91-A42121031C16}"/>
              </a:ext>
            </a:extLst>
          </p:cNvPr>
          <p:cNvCxnSpPr/>
          <p:nvPr/>
        </p:nvCxnSpPr>
        <p:spPr>
          <a:xfrm>
            <a:off x="3271139" y="1483955"/>
            <a:ext cx="0" cy="2500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EA5F1A8-41E9-2C9E-132E-8A49D16F0E36}"/>
              </a:ext>
            </a:extLst>
          </p:cNvPr>
          <p:cNvCxnSpPr/>
          <p:nvPr/>
        </p:nvCxnSpPr>
        <p:spPr>
          <a:xfrm>
            <a:off x="6034459" y="1467771"/>
            <a:ext cx="0" cy="2500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CB52E89-F9FA-49AF-9D9B-E8C64EFBD0E2}"/>
              </a:ext>
            </a:extLst>
          </p:cNvPr>
          <p:cNvSpPr/>
          <p:nvPr/>
        </p:nvSpPr>
        <p:spPr>
          <a:xfrm>
            <a:off x="3292070" y="1732997"/>
            <a:ext cx="2594007" cy="1721835"/>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171450" indent="-171450">
              <a:spcBef>
                <a:spcPts val="1000"/>
              </a:spcBef>
              <a:buClr>
                <a:schemeClr val="tx1"/>
              </a:buClr>
              <a:buFont typeface="Arial" panose="020B0604020202020204" pitchFamily="34" charset="0"/>
              <a:buChar char="•"/>
            </a:pPr>
            <a:endParaRPr lang="en-US" sz="160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FCA00D69-6ACB-4F36-ABFA-B565F013D100}"/>
              </a:ext>
            </a:extLst>
          </p:cNvPr>
          <p:cNvSpPr/>
          <p:nvPr/>
        </p:nvSpPr>
        <p:spPr>
          <a:xfrm>
            <a:off x="594236" y="1648472"/>
            <a:ext cx="2697834" cy="2376129"/>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1450" indent="-171450">
              <a:spcBef>
                <a:spcPts val="1000"/>
              </a:spcBef>
              <a:buClr>
                <a:schemeClr val="tx1"/>
              </a:buClr>
              <a:buFont typeface="Arial" panose="020B0604020202020204" pitchFamily="34" charset="0"/>
              <a:buChar char="•"/>
            </a:pPr>
            <a:r>
              <a:rPr lang="en-US" sz="1600">
                <a:solidFill>
                  <a:schemeClr val="tx1"/>
                </a:solidFill>
                <a:latin typeface="Calibri"/>
                <a:ea typeface="Calibri"/>
                <a:cs typeface="Calibri"/>
              </a:rPr>
              <a:t>CARDAMYST</a:t>
            </a:r>
            <a:r>
              <a:rPr lang="en-US" sz="1600" baseline="30000">
                <a:solidFill>
                  <a:schemeClr val="tx1"/>
                </a:solidFill>
                <a:latin typeface="Calibri"/>
                <a:ea typeface="Calibri"/>
                <a:cs typeface="Calibri"/>
              </a:rPr>
              <a:t>TM</a:t>
            </a:r>
            <a:r>
              <a:rPr lang="en-US" sz="1600">
                <a:solidFill>
                  <a:schemeClr val="tx1"/>
                </a:solidFill>
                <a:latin typeface="Calibri"/>
                <a:ea typeface="Calibri"/>
                <a:cs typeface="Calibri"/>
              </a:rPr>
              <a:t> (etripamil) nasal spray: investigational novel calcium channel blocker </a:t>
            </a:r>
            <a:endParaRPr lang="en-US" sz="1600">
              <a:solidFill>
                <a:schemeClr val="tx1"/>
              </a:solidFill>
              <a:latin typeface="Calibri" panose="020F0502020204030204" pitchFamily="34" charset="0"/>
              <a:cs typeface="Calibri" panose="020F0502020204030204" pitchFamily="34" charset="0"/>
            </a:endParaRPr>
          </a:p>
          <a:p>
            <a:pPr marL="171450" indent="-171450">
              <a:spcBef>
                <a:spcPts val="1000"/>
              </a:spcBef>
              <a:buClr>
                <a:schemeClr val="tx1"/>
              </a:buClr>
              <a:buFont typeface="Arial" panose="020B0604020202020204" pitchFamily="34" charset="0"/>
              <a:buChar char="•"/>
            </a:pPr>
            <a:r>
              <a:rPr lang="en-US" sz="1600">
                <a:solidFill>
                  <a:schemeClr val="tx1"/>
                </a:solidFill>
                <a:latin typeface="Calibri" panose="020F0502020204030204" pitchFamily="34" charset="0"/>
                <a:cs typeface="Calibri" panose="020F0502020204030204" pitchFamily="34" charset="0"/>
              </a:rPr>
              <a:t>Fast-acting, well-tolerated, portable, on-demand</a:t>
            </a: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Shift from Emergency Department to patient self-management</a:t>
            </a:r>
            <a:endParaRPr lang="en-US" sz="1600">
              <a:solidFill>
                <a:srgbClr val="FFFFFF"/>
              </a:solidFill>
              <a:latin typeface="Calibri" panose="020F0502020204030204" pitchFamily="34" charset="0"/>
              <a:cs typeface="Calibri" panose="020F0502020204030204" pitchFamily="34" charset="0"/>
            </a:endParaRPr>
          </a:p>
          <a:p>
            <a:pPr marL="285750" indent="-285750">
              <a:spcBef>
                <a:spcPts val="1000"/>
              </a:spcBef>
              <a:buClr>
                <a:schemeClr val="tx1"/>
              </a:buClr>
              <a:buFont typeface="Arial" panose="020B0604020202020204" pitchFamily="34" charset="0"/>
              <a:buChar char="•"/>
            </a:pPr>
            <a:endParaRPr lang="en-US" sz="1600">
              <a:solidFill>
                <a:srgbClr val="FFFFFF"/>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3B679CCC-DB70-4FBF-AE59-AD971EBB42FF}"/>
              </a:ext>
            </a:extLst>
          </p:cNvPr>
          <p:cNvSpPr/>
          <p:nvPr/>
        </p:nvSpPr>
        <p:spPr>
          <a:xfrm>
            <a:off x="6054631" y="1648472"/>
            <a:ext cx="2700016" cy="2180984"/>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3038" indent="-173038">
              <a:spcBef>
                <a:spcPts val="1000"/>
              </a:spcBef>
              <a:buClr>
                <a:schemeClr val="tx1"/>
              </a:buClr>
              <a:buFont typeface="Arial" panose="020B0604020202020204" pitchFamily="34" charset="0"/>
              <a:buChar char="•"/>
            </a:pPr>
            <a:r>
              <a:rPr lang="en-US" sz="1600">
                <a:solidFill>
                  <a:schemeClr val="tx1"/>
                </a:solidFill>
                <a:latin typeface="Calibri"/>
                <a:cs typeface="Calibri"/>
              </a:rPr>
              <a:t>Positive Phase 2 </a:t>
            </a:r>
            <a:r>
              <a:rPr lang="en-US" sz="1600" err="1">
                <a:solidFill>
                  <a:schemeClr val="tx1"/>
                </a:solidFill>
                <a:latin typeface="Calibri"/>
                <a:cs typeface="Calibri"/>
              </a:rPr>
              <a:t>ReVeRA</a:t>
            </a:r>
            <a:r>
              <a:rPr lang="en-US" sz="1600">
                <a:solidFill>
                  <a:schemeClr val="tx1"/>
                </a:solidFill>
                <a:latin typeface="Calibri"/>
                <a:cs typeface="Calibri"/>
              </a:rPr>
              <a:t> Study published in </a:t>
            </a:r>
            <a:r>
              <a:rPr lang="en-US" sz="1600" i="1">
                <a:solidFill>
                  <a:schemeClr val="tx1"/>
                </a:solidFill>
                <a:latin typeface="Calibri"/>
                <a:cs typeface="Calibri"/>
              </a:rPr>
              <a:t>Circulation AE</a:t>
            </a:r>
            <a:r>
              <a:rPr lang="en-US" sz="1600">
                <a:solidFill>
                  <a:schemeClr val="tx1"/>
                </a:solidFill>
                <a:latin typeface="Calibri"/>
                <a:cs typeface="Calibri"/>
              </a:rPr>
              <a:t> – Nov 2023 </a:t>
            </a: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Anticipate Phase 3 study start - 1H2025</a:t>
            </a:r>
          </a:p>
        </p:txBody>
      </p:sp>
      <p:sp>
        <p:nvSpPr>
          <p:cNvPr id="61" name="AutoShape 7">
            <a:extLst>
              <a:ext uri="{FF2B5EF4-FFF2-40B4-BE49-F238E27FC236}">
                <a16:creationId xmlns:a16="http://schemas.microsoft.com/office/drawing/2014/main" id="{CB61F58B-DA32-164F-C746-A53B3637EBAE}"/>
              </a:ext>
            </a:extLst>
          </p:cNvPr>
          <p:cNvSpPr>
            <a:spLocks noChangeAspect="1" noChangeArrowheads="1" noTextEdit="1"/>
          </p:cNvSpPr>
          <p:nvPr/>
        </p:nvSpPr>
        <p:spPr bwMode="auto">
          <a:xfrm>
            <a:off x="4281488" y="1753553"/>
            <a:ext cx="581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9587CE4D-6FA1-7D2D-1F6A-F4E0CC0E5BBB}"/>
              </a:ext>
            </a:extLst>
          </p:cNvPr>
          <p:cNvSpPr/>
          <p:nvPr/>
        </p:nvSpPr>
        <p:spPr>
          <a:xfrm>
            <a:off x="3278283" y="1648472"/>
            <a:ext cx="2776348" cy="2336427"/>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Successful Phase 3 -Published in </a:t>
            </a:r>
            <a:r>
              <a:rPr lang="en-US" sz="1600" i="1">
                <a:solidFill>
                  <a:schemeClr val="tx1"/>
                </a:solidFill>
                <a:latin typeface="Calibri"/>
                <a:cs typeface="Calibri"/>
              </a:rPr>
              <a:t>The Lancet</a:t>
            </a:r>
            <a:r>
              <a:rPr lang="en-US" sz="1600">
                <a:solidFill>
                  <a:schemeClr val="tx1"/>
                </a:solidFill>
                <a:latin typeface="Calibri"/>
                <a:cs typeface="Calibri"/>
              </a:rPr>
              <a:t> </a:t>
            </a:r>
            <a:endParaRPr lang="en-US">
              <a:solidFill>
                <a:schemeClr val="tx1"/>
              </a:solidFill>
            </a:endParaRP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NDA accepted May 2024, PDUFA action date Mar 27, 2025</a:t>
            </a:r>
            <a:endParaRPr lang="en-US">
              <a:solidFill>
                <a:schemeClr val="tx1"/>
              </a:solidFill>
            </a:endParaRP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Experienced leadership driving commercialization</a:t>
            </a:r>
          </a:p>
          <a:p>
            <a:pPr>
              <a:spcBef>
                <a:spcPts val="1000"/>
              </a:spcBef>
              <a:buClr>
                <a:schemeClr val="tx1"/>
              </a:buClr>
            </a:pPr>
            <a:endParaRPr lang="en-US" sz="1600">
              <a:solidFill>
                <a:srgbClr val="FFFFFF"/>
              </a:solidFill>
              <a:latin typeface="Calibri" panose="020F0502020204030204" pitchFamily="34" charset="0"/>
              <a:cs typeface="Calibri" panose="020F0502020204030204" pitchFamily="34" charset="0"/>
            </a:endParaRPr>
          </a:p>
          <a:p>
            <a:pPr marL="285750" indent="-285750">
              <a:spcBef>
                <a:spcPts val="1000"/>
              </a:spcBef>
              <a:buClr>
                <a:schemeClr val="tx1"/>
              </a:buClr>
              <a:buFont typeface="Arial" panose="020B0604020202020204" pitchFamily="34" charset="0"/>
              <a:buChar char="•"/>
            </a:pPr>
            <a:endParaRPr lang="en-US" sz="1600">
              <a:solidFill>
                <a:srgbClr val="FFFFFF"/>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72D5E2CE-941A-F7F7-AB99-F1AE6D88D259}"/>
              </a:ext>
            </a:extLst>
          </p:cNvPr>
          <p:cNvSpPr/>
          <p:nvPr/>
        </p:nvSpPr>
        <p:spPr>
          <a:xfrm>
            <a:off x="3361223" y="1006382"/>
            <a:ext cx="2594005" cy="643631"/>
          </a:xfrm>
          <a:prstGeom prst="round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r>
              <a:rPr lang="en-US" sz="1600" b="1">
                <a:solidFill>
                  <a:schemeClr val="tx1"/>
                </a:solidFill>
                <a:latin typeface="+mj-lt"/>
                <a:cs typeface="Arial" panose="020B0604020202020204" pitchFamily="34" charset="0"/>
              </a:rPr>
              <a:t>PSVT</a:t>
            </a:r>
          </a:p>
          <a:p>
            <a:pPr algn="ctr"/>
            <a:r>
              <a:rPr lang="en-US" sz="1200">
                <a:solidFill>
                  <a:schemeClr val="tx1"/>
                </a:solidFill>
                <a:latin typeface="+mj-lt"/>
                <a:cs typeface="Arial" panose="020B0604020202020204" pitchFamily="34" charset="0"/>
              </a:rPr>
              <a:t>Commercial Launch Preparation</a:t>
            </a:r>
          </a:p>
        </p:txBody>
      </p:sp>
      <p:sp>
        <p:nvSpPr>
          <p:cNvPr id="5" name="Rectangle: Rounded Corners 4">
            <a:extLst>
              <a:ext uri="{FF2B5EF4-FFF2-40B4-BE49-F238E27FC236}">
                <a16:creationId xmlns:a16="http://schemas.microsoft.com/office/drawing/2014/main" id="{E04AB0A0-9C1D-E91F-4CAC-2F94A6F3F24C}"/>
              </a:ext>
            </a:extLst>
          </p:cNvPr>
          <p:cNvSpPr/>
          <p:nvPr/>
        </p:nvSpPr>
        <p:spPr>
          <a:xfrm>
            <a:off x="6144673" y="1006382"/>
            <a:ext cx="2573869" cy="643631"/>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r>
              <a:rPr lang="en-US" sz="1600" b="1">
                <a:solidFill>
                  <a:schemeClr val="bg1"/>
                </a:solidFill>
                <a:latin typeface="+mj-lt"/>
                <a:cs typeface="Arial" panose="020B0604020202020204" pitchFamily="34" charset="0"/>
              </a:rPr>
              <a:t>AFib-RVR</a:t>
            </a:r>
          </a:p>
          <a:p>
            <a:pPr algn="ctr"/>
            <a:r>
              <a:rPr lang="en-US" sz="1200">
                <a:solidFill>
                  <a:schemeClr val="bg1"/>
                </a:solidFill>
                <a:latin typeface="+mj-lt"/>
                <a:cs typeface="Arial" panose="020B0604020202020204" pitchFamily="34" charset="0"/>
              </a:rPr>
              <a:t>Market Expansion Opportunity</a:t>
            </a:r>
          </a:p>
        </p:txBody>
      </p:sp>
      <p:sp>
        <p:nvSpPr>
          <p:cNvPr id="7" name="Rectangle: Rounded Corners 6">
            <a:extLst>
              <a:ext uri="{FF2B5EF4-FFF2-40B4-BE49-F238E27FC236}">
                <a16:creationId xmlns:a16="http://schemas.microsoft.com/office/drawing/2014/main" id="{D849CE84-4FEB-AED9-BA7A-BEE74A2B1C0E}"/>
              </a:ext>
            </a:extLst>
          </p:cNvPr>
          <p:cNvSpPr/>
          <p:nvPr/>
        </p:nvSpPr>
        <p:spPr>
          <a:xfrm>
            <a:off x="594236" y="1006381"/>
            <a:ext cx="2594005" cy="643631"/>
          </a:xfrm>
          <a:prstGeom prst="roundRect">
            <a:avLst/>
          </a:prstGeom>
          <a:solidFill>
            <a:schemeClr val="accent6"/>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r>
              <a:rPr lang="en-US" sz="1600" b="1">
                <a:solidFill>
                  <a:schemeClr val="tx1"/>
                </a:solidFill>
                <a:latin typeface="+mj-lt"/>
                <a:cs typeface="Arial" panose="020B0604020202020204" pitchFamily="34" charset="0"/>
              </a:rPr>
              <a:t>Empowering Patients</a:t>
            </a:r>
          </a:p>
          <a:p>
            <a:pPr algn="ctr"/>
            <a:r>
              <a:rPr lang="en-US" sz="1200">
                <a:solidFill>
                  <a:schemeClr val="tx1"/>
                </a:solidFill>
                <a:latin typeface="+mj-lt"/>
                <a:cs typeface="Arial" panose="020B0604020202020204" pitchFamily="34" charset="0"/>
              </a:rPr>
              <a:t>Self-Treat Common Arrhythmias</a:t>
            </a:r>
          </a:p>
        </p:txBody>
      </p:sp>
    </p:spTree>
    <p:extLst>
      <p:ext uri="{BB962C8B-B14F-4D97-AF65-F5344CB8AC3E}">
        <p14:creationId xmlns:p14="http://schemas.microsoft.com/office/powerpoint/2010/main" val="1321043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110A-E783-344E-76E0-351290362D3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F309E40-A19E-781B-3BCA-086656E27C5C}"/>
              </a:ext>
            </a:extLst>
          </p:cNvPr>
          <p:cNvSpPr>
            <a:spLocks noGrp="1"/>
          </p:cNvSpPr>
          <p:nvPr>
            <p:ph type="title"/>
          </p:nvPr>
        </p:nvSpPr>
        <p:spPr>
          <a:xfrm>
            <a:off x="547078" y="233026"/>
            <a:ext cx="7633970" cy="497957"/>
          </a:xfrm>
        </p:spPr>
        <p:txBody>
          <a:bodyPr/>
          <a:lstStyle/>
          <a:p>
            <a:r>
              <a:rPr lang="en-US">
                <a:latin typeface="Calibri"/>
                <a:cs typeface="Calibri"/>
              </a:rPr>
              <a:t>Milestone Pharmaceuticals:</a:t>
            </a:r>
            <a:br>
              <a:rPr lang="en-US">
                <a:latin typeface="Calibri"/>
                <a:cs typeface="Calibri"/>
              </a:rPr>
            </a:br>
            <a:r>
              <a:rPr lang="en-US" sz="1800">
                <a:latin typeface="Calibri"/>
                <a:cs typeface="Calibri"/>
              </a:rPr>
              <a:t>Aspiring to Give Patients Control over Common Heart Conditions</a:t>
            </a:r>
          </a:p>
        </p:txBody>
      </p:sp>
      <p:sp>
        <p:nvSpPr>
          <p:cNvPr id="10" name="Text Placeholder 9">
            <a:extLst>
              <a:ext uri="{FF2B5EF4-FFF2-40B4-BE49-F238E27FC236}">
                <a16:creationId xmlns:a16="http://schemas.microsoft.com/office/drawing/2014/main" id="{6D52BF47-E43A-88F8-5A41-5DBBEF409852}"/>
              </a:ext>
            </a:extLst>
          </p:cNvPr>
          <p:cNvSpPr>
            <a:spLocks noGrp="1"/>
          </p:cNvSpPr>
          <p:nvPr>
            <p:ph type="body" sz="quarter" idx="13"/>
          </p:nvPr>
        </p:nvSpPr>
        <p:spPr>
          <a:xfrm>
            <a:off x="590547" y="4417129"/>
            <a:ext cx="8022290" cy="325123"/>
          </a:xfrm>
        </p:spPr>
        <p:txBody>
          <a:bodyPr/>
          <a:lstStyle/>
          <a:p>
            <a:r>
              <a:rPr lang="en-US">
                <a:solidFill>
                  <a:schemeClr val="tx1">
                    <a:lumMod val="50000"/>
                    <a:lumOff val="50000"/>
                  </a:schemeClr>
                </a:solidFill>
                <a:latin typeface="Calibri"/>
                <a:ea typeface="Calibri"/>
                <a:cs typeface="Calibri"/>
              </a:rPr>
              <a:t>PSVT = Paroxysmal Supraventricular Tachycardia; AFib-RVR = Atrial Fibrillation with Rapid Ventricular Rate; NDA = New Drug Application; PDUFA = Prescription Drug User Fee Act.</a:t>
            </a:r>
            <a:br>
              <a:rPr lang="en-US">
                <a:latin typeface="Calibri"/>
                <a:cs typeface="Calibri"/>
              </a:rPr>
            </a:br>
            <a:r>
              <a:rPr lang="en-US">
                <a:solidFill>
                  <a:schemeClr val="tx1">
                    <a:lumMod val="50000"/>
                    <a:lumOff val="50000"/>
                  </a:schemeClr>
                </a:solidFill>
                <a:latin typeface="Calibri"/>
                <a:ea typeface="Calibri"/>
                <a:cs typeface="Calibri"/>
              </a:rPr>
              <a:t>Citations: </a:t>
            </a:r>
            <a:r>
              <a:rPr lang="en-US" err="1">
                <a:solidFill>
                  <a:schemeClr val="tx1">
                    <a:lumMod val="50000"/>
                    <a:lumOff val="50000"/>
                  </a:schemeClr>
                </a:solidFill>
                <a:latin typeface="Calibri"/>
                <a:ea typeface="Calibri"/>
                <a:cs typeface="Calibri"/>
              </a:rPr>
              <a:t>Stambler</a:t>
            </a:r>
            <a:r>
              <a:rPr lang="en-US">
                <a:solidFill>
                  <a:schemeClr val="tx1">
                    <a:lumMod val="50000"/>
                    <a:lumOff val="50000"/>
                  </a:schemeClr>
                </a:solidFill>
                <a:latin typeface="Calibri"/>
                <a:ea typeface="Calibri"/>
                <a:cs typeface="Calibri"/>
              </a:rPr>
              <a:t> B et al, </a:t>
            </a:r>
            <a:r>
              <a:rPr lang="en-US" i="1">
                <a:solidFill>
                  <a:schemeClr val="tx1">
                    <a:lumMod val="50000"/>
                    <a:lumOff val="50000"/>
                  </a:schemeClr>
                </a:solidFill>
                <a:latin typeface="Calibri"/>
                <a:ea typeface="Calibri"/>
                <a:cs typeface="Calibri"/>
              </a:rPr>
              <a:t>The Lancet </a:t>
            </a:r>
            <a:r>
              <a:rPr lang="en-US">
                <a:solidFill>
                  <a:schemeClr val="tx1">
                    <a:lumMod val="50000"/>
                    <a:lumOff val="50000"/>
                  </a:schemeClr>
                </a:solidFill>
                <a:latin typeface="Calibri"/>
                <a:ea typeface="Calibri"/>
                <a:cs typeface="Calibri"/>
              </a:rPr>
              <a:t>(2023);  Camm AJ et al, </a:t>
            </a:r>
            <a:r>
              <a:rPr lang="en-US" i="1">
                <a:solidFill>
                  <a:schemeClr val="tx1">
                    <a:lumMod val="50000"/>
                    <a:lumOff val="50000"/>
                  </a:schemeClr>
                </a:solidFill>
                <a:latin typeface="Calibri"/>
                <a:ea typeface="Calibri"/>
                <a:cs typeface="Calibri"/>
              </a:rPr>
              <a:t>Circulation: Arrhythmia &amp; Electrophysiology </a:t>
            </a:r>
            <a:r>
              <a:rPr lang="en-US">
                <a:solidFill>
                  <a:schemeClr val="tx1">
                    <a:lumMod val="50000"/>
                    <a:lumOff val="50000"/>
                  </a:schemeClr>
                </a:solidFill>
                <a:latin typeface="Calibri"/>
                <a:ea typeface="Calibri"/>
                <a:cs typeface="Calibri"/>
              </a:rPr>
              <a:t>(2023)</a:t>
            </a:r>
          </a:p>
        </p:txBody>
      </p:sp>
      <p:sp>
        <p:nvSpPr>
          <p:cNvPr id="6" name="Slide Number Placeholder 5">
            <a:extLst>
              <a:ext uri="{FF2B5EF4-FFF2-40B4-BE49-F238E27FC236}">
                <a16:creationId xmlns:a16="http://schemas.microsoft.com/office/drawing/2014/main" id="{2AD3C6F7-57AE-AFC0-9924-70A2D3E5A973}"/>
              </a:ext>
            </a:extLst>
          </p:cNvPr>
          <p:cNvSpPr>
            <a:spLocks noGrp="1"/>
          </p:cNvSpPr>
          <p:nvPr>
            <p:ph type="sldNum" sz="quarter" idx="4"/>
          </p:nvPr>
        </p:nvSpPr>
        <p:spPr/>
        <p:txBody>
          <a:bodyPr/>
          <a:lstStyle/>
          <a:p>
            <a:pPr>
              <a:defRPr/>
            </a:pPr>
            <a:fld id="{9692CFE2-3987-486D-B055-0D075552CD60}" type="slidenum">
              <a:rPr lang="en-US" smtClean="0">
                <a:latin typeface="+mn-lt"/>
              </a:rPr>
              <a:pPr>
                <a:defRPr/>
              </a:pPr>
              <a:t>30</a:t>
            </a:fld>
            <a:endParaRPr lang="en-US">
              <a:latin typeface="+mn-lt"/>
            </a:endParaRPr>
          </a:p>
        </p:txBody>
      </p:sp>
      <p:sp>
        <p:nvSpPr>
          <p:cNvPr id="2" name="Footer Placeholder 1">
            <a:extLst>
              <a:ext uri="{FF2B5EF4-FFF2-40B4-BE49-F238E27FC236}">
                <a16:creationId xmlns:a16="http://schemas.microsoft.com/office/drawing/2014/main" id="{9D62F7DD-CCB2-436C-3DB1-548D842E5C5C}"/>
              </a:ext>
            </a:extLst>
          </p:cNvPr>
          <p:cNvSpPr>
            <a:spLocks noGrp="1"/>
          </p:cNvSpPr>
          <p:nvPr>
            <p:ph type="ftr" sz="quarter" idx="3"/>
          </p:nvPr>
        </p:nvSpPr>
        <p:spPr>
          <a:xfrm>
            <a:off x="513458" y="4903242"/>
            <a:ext cx="7106356" cy="137160"/>
          </a:xfrm>
        </p:spPr>
        <p:txBody>
          <a:bodyPr/>
          <a:lstStyle/>
          <a:p>
            <a:r>
              <a:rPr lang="en-US">
                <a:latin typeface="+mn-lt"/>
              </a:rPr>
              <a:t>Milestone Corporate Overview</a:t>
            </a:r>
          </a:p>
        </p:txBody>
      </p:sp>
      <p:sp>
        <p:nvSpPr>
          <p:cNvPr id="9" name="Text Placeholder 2">
            <a:extLst>
              <a:ext uri="{FF2B5EF4-FFF2-40B4-BE49-F238E27FC236}">
                <a16:creationId xmlns:a16="http://schemas.microsoft.com/office/drawing/2014/main" id="{C6B7AEB5-92B8-A051-2105-B53683105628}"/>
              </a:ext>
            </a:extLst>
          </p:cNvPr>
          <p:cNvSpPr txBox="1">
            <a:spLocks/>
          </p:cNvSpPr>
          <p:nvPr/>
        </p:nvSpPr>
        <p:spPr>
          <a:xfrm flipV="1">
            <a:off x="-1" y="1378017"/>
            <a:ext cx="9144001" cy="2987483"/>
          </a:xfrm>
          <a:prstGeom prst="roundRect">
            <a:avLst>
              <a:gd name="adj" fmla="val 0"/>
            </a:avLst>
          </a:prstGeom>
          <a:solidFill>
            <a:schemeClr val="bg1">
              <a:lumMod val="95000"/>
            </a:schemeClr>
          </a:solidFill>
        </p:spPr>
        <p:txBody>
          <a:bodyPr lIns="91440" tIns="91440" rIns="91440" bIns="91440" anchor="ctr">
            <a:no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b="1" kern="1200" spc="-40" baseline="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Font typeface="Arial" panose="020B0604020202020204" pitchFamily="34" charset="0"/>
              <a:buChar char="•"/>
              <a:defRPr sz="2000" b="0" kern="1200" spc="-40" baseline="0">
                <a:solidFill>
                  <a:schemeClr val="tx1"/>
                </a:solidFill>
                <a:latin typeface="+mn-lt"/>
                <a:ea typeface="+mn-ea"/>
                <a:cs typeface="+mn-cs"/>
              </a:defRPr>
            </a:lvl2pPr>
            <a:lvl3pPr marL="540000" indent="-270000" algn="l" defTabSz="914400" rtl="0" eaLnBrk="1" latinLnBrk="0" hangingPunct="1">
              <a:lnSpc>
                <a:spcPct val="90000"/>
              </a:lnSpc>
              <a:spcBef>
                <a:spcPts val="600"/>
              </a:spcBef>
              <a:spcAft>
                <a:spcPts val="600"/>
              </a:spcAft>
              <a:buFont typeface="Arial" panose="020B0604020202020204" pitchFamily="34" charset="0"/>
              <a:buChar char="•"/>
              <a:defRPr sz="1800" b="0" kern="1200" spc="-40" baseline="0">
                <a:solidFill>
                  <a:schemeClr val="tx1"/>
                </a:solidFill>
                <a:latin typeface="+mn-lt"/>
                <a:ea typeface="+mn-ea"/>
                <a:cs typeface="+mn-cs"/>
              </a:defRPr>
            </a:lvl3pPr>
            <a:lvl4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0" kern="1200" spc="-40" baseline="0">
                <a:solidFill>
                  <a:schemeClr val="tx1"/>
                </a:solidFill>
                <a:latin typeface="+mn-lt"/>
                <a:ea typeface="+mn-ea"/>
                <a:cs typeface="+mn-cs"/>
              </a:defRPr>
            </a:lvl4pPr>
            <a:lvl5pPr marL="810000" indent="-270000" algn="l" defTabSz="914400" rtl="0" eaLnBrk="1" latinLnBrk="0" hangingPunct="1">
              <a:lnSpc>
                <a:spcPct val="90000"/>
              </a:lnSpc>
              <a:spcBef>
                <a:spcPts val="600"/>
              </a:spcBef>
              <a:spcAft>
                <a:spcPts val="600"/>
              </a:spcAft>
              <a:buFont typeface="Arial" panose="020B0604020202020204" pitchFamily="34" charset="0"/>
              <a:buChar char="•"/>
              <a:defRPr sz="1600" b="1" kern="1200" spc="-4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endParaRPr kumimoji="0" lang="en-US" altLang="ko-KR" sz="1400" b="0" i="0" u="none" strike="noStrike" kern="0" cap="none" spc="0" normalizeH="0" baseline="0" noProof="0">
              <a:ln>
                <a:noFill/>
              </a:ln>
              <a:effectLst/>
              <a:uLnTx/>
              <a:uFillTx/>
              <a:latin typeface="Arial"/>
              <a:cs typeface="Arial" pitchFamily="34" charset="0"/>
              <a:sym typeface="Arial"/>
            </a:endParaRPr>
          </a:p>
        </p:txBody>
      </p:sp>
      <p:cxnSp>
        <p:nvCxnSpPr>
          <p:cNvPr id="43" name="Straight Connector 42">
            <a:extLst>
              <a:ext uri="{FF2B5EF4-FFF2-40B4-BE49-F238E27FC236}">
                <a16:creationId xmlns:a16="http://schemas.microsoft.com/office/drawing/2014/main" id="{DBFC5836-5D9D-9FD9-0311-27422C0F5B7F}"/>
              </a:ext>
            </a:extLst>
          </p:cNvPr>
          <p:cNvCxnSpPr/>
          <p:nvPr/>
        </p:nvCxnSpPr>
        <p:spPr>
          <a:xfrm>
            <a:off x="3271139" y="1483955"/>
            <a:ext cx="0" cy="2500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5D158A-FEBE-9431-9D62-62514A914D0C}"/>
              </a:ext>
            </a:extLst>
          </p:cNvPr>
          <p:cNvCxnSpPr/>
          <p:nvPr/>
        </p:nvCxnSpPr>
        <p:spPr>
          <a:xfrm>
            <a:off x="6034459" y="1467771"/>
            <a:ext cx="0" cy="2500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36E439B-41AD-EF28-AA48-E7A28EC27AE7}"/>
              </a:ext>
            </a:extLst>
          </p:cNvPr>
          <p:cNvSpPr/>
          <p:nvPr/>
        </p:nvSpPr>
        <p:spPr>
          <a:xfrm>
            <a:off x="3292070" y="1732997"/>
            <a:ext cx="2594007" cy="1721835"/>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171450" indent="-171450">
              <a:spcBef>
                <a:spcPts val="1000"/>
              </a:spcBef>
              <a:buClr>
                <a:schemeClr val="tx1"/>
              </a:buClr>
              <a:buFont typeface="Arial" panose="020B0604020202020204" pitchFamily="34" charset="0"/>
              <a:buChar char="•"/>
            </a:pPr>
            <a:endParaRPr lang="en-US" sz="160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A023C093-3750-3654-6C40-DC305C17E96A}"/>
              </a:ext>
            </a:extLst>
          </p:cNvPr>
          <p:cNvSpPr/>
          <p:nvPr/>
        </p:nvSpPr>
        <p:spPr>
          <a:xfrm>
            <a:off x="594236" y="1648472"/>
            <a:ext cx="2697834" cy="2376129"/>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1450" indent="-171450">
              <a:spcBef>
                <a:spcPts val="1000"/>
              </a:spcBef>
              <a:buClr>
                <a:schemeClr val="tx1"/>
              </a:buClr>
              <a:buFont typeface="Arial" panose="020B0604020202020204" pitchFamily="34" charset="0"/>
              <a:buChar char="•"/>
            </a:pPr>
            <a:r>
              <a:rPr lang="en-US" sz="1600">
                <a:solidFill>
                  <a:schemeClr val="tx1"/>
                </a:solidFill>
                <a:latin typeface="Calibri"/>
                <a:ea typeface="Calibri"/>
                <a:cs typeface="Calibri"/>
              </a:rPr>
              <a:t>CARDAMYST</a:t>
            </a:r>
            <a:r>
              <a:rPr lang="en-US" sz="1600" baseline="30000">
                <a:solidFill>
                  <a:schemeClr val="tx1"/>
                </a:solidFill>
                <a:latin typeface="Calibri"/>
                <a:ea typeface="Calibri"/>
                <a:cs typeface="Calibri"/>
              </a:rPr>
              <a:t>TM</a:t>
            </a:r>
            <a:r>
              <a:rPr lang="en-US" sz="1600">
                <a:solidFill>
                  <a:schemeClr val="tx1"/>
                </a:solidFill>
                <a:latin typeface="Calibri"/>
                <a:ea typeface="Calibri"/>
                <a:cs typeface="Calibri"/>
              </a:rPr>
              <a:t> (etripamil) nasal spray: investigational novel calcium channel blocker </a:t>
            </a:r>
            <a:endParaRPr lang="en-US" sz="1600">
              <a:solidFill>
                <a:schemeClr val="tx1"/>
              </a:solidFill>
              <a:latin typeface="Calibri" panose="020F0502020204030204" pitchFamily="34" charset="0"/>
              <a:cs typeface="Calibri" panose="020F0502020204030204" pitchFamily="34" charset="0"/>
            </a:endParaRPr>
          </a:p>
          <a:p>
            <a:pPr marL="171450" indent="-171450">
              <a:spcBef>
                <a:spcPts val="1000"/>
              </a:spcBef>
              <a:buClr>
                <a:schemeClr val="tx1"/>
              </a:buClr>
              <a:buFont typeface="Arial" panose="020B0604020202020204" pitchFamily="34" charset="0"/>
              <a:buChar char="•"/>
            </a:pPr>
            <a:r>
              <a:rPr lang="en-US" sz="1600">
                <a:solidFill>
                  <a:schemeClr val="tx1"/>
                </a:solidFill>
                <a:latin typeface="Calibri" panose="020F0502020204030204" pitchFamily="34" charset="0"/>
                <a:cs typeface="Calibri" panose="020F0502020204030204" pitchFamily="34" charset="0"/>
              </a:rPr>
              <a:t>Fast-acting, well-tolerated, portable, on-demand</a:t>
            </a: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Shift from Emergency Department to patient self-management</a:t>
            </a:r>
            <a:endParaRPr lang="en-US" sz="1600">
              <a:solidFill>
                <a:srgbClr val="FFFFFF"/>
              </a:solidFill>
              <a:latin typeface="Calibri" panose="020F0502020204030204" pitchFamily="34" charset="0"/>
              <a:cs typeface="Calibri" panose="020F0502020204030204" pitchFamily="34" charset="0"/>
            </a:endParaRPr>
          </a:p>
          <a:p>
            <a:pPr marL="285750" indent="-285750">
              <a:spcBef>
                <a:spcPts val="1000"/>
              </a:spcBef>
              <a:buClr>
                <a:schemeClr val="tx1"/>
              </a:buClr>
              <a:buFont typeface="Arial" panose="020B0604020202020204" pitchFamily="34" charset="0"/>
              <a:buChar char="•"/>
            </a:pPr>
            <a:endParaRPr lang="en-US" sz="1600">
              <a:solidFill>
                <a:srgbClr val="FFFFFF"/>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977B47C-C7E9-DC36-C51A-84BE3A1E1BF5}"/>
              </a:ext>
            </a:extLst>
          </p:cNvPr>
          <p:cNvSpPr/>
          <p:nvPr/>
        </p:nvSpPr>
        <p:spPr>
          <a:xfrm>
            <a:off x="6054631" y="1648472"/>
            <a:ext cx="2700016" cy="2180984"/>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3038" indent="-173038">
              <a:spcBef>
                <a:spcPts val="1000"/>
              </a:spcBef>
              <a:buClr>
                <a:schemeClr val="tx1"/>
              </a:buClr>
              <a:buFont typeface="Arial" panose="020B0604020202020204" pitchFamily="34" charset="0"/>
              <a:buChar char="•"/>
            </a:pPr>
            <a:r>
              <a:rPr lang="en-US" sz="1600">
                <a:solidFill>
                  <a:schemeClr val="tx1"/>
                </a:solidFill>
                <a:latin typeface="Calibri"/>
                <a:cs typeface="Calibri"/>
              </a:rPr>
              <a:t>Positive Phase 2 </a:t>
            </a:r>
            <a:r>
              <a:rPr lang="en-US" sz="1600" err="1">
                <a:solidFill>
                  <a:schemeClr val="tx1"/>
                </a:solidFill>
                <a:latin typeface="Calibri"/>
                <a:cs typeface="Calibri"/>
              </a:rPr>
              <a:t>ReVeRA</a:t>
            </a:r>
            <a:r>
              <a:rPr lang="en-US" sz="1600">
                <a:solidFill>
                  <a:schemeClr val="tx1"/>
                </a:solidFill>
                <a:latin typeface="Calibri"/>
                <a:cs typeface="Calibri"/>
              </a:rPr>
              <a:t> Study published in </a:t>
            </a:r>
            <a:r>
              <a:rPr lang="en-US" sz="1600" i="1">
                <a:solidFill>
                  <a:schemeClr val="tx1"/>
                </a:solidFill>
                <a:latin typeface="Calibri"/>
                <a:cs typeface="Calibri"/>
              </a:rPr>
              <a:t>Circulation AE</a:t>
            </a:r>
            <a:r>
              <a:rPr lang="en-US" sz="1600">
                <a:solidFill>
                  <a:schemeClr val="tx1"/>
                </a:solidFill>
                <a:latin typeface="Calibri"/>
                <a:cs typeface="Calibri"/>
              </a:rPr>
              <a:t> – Nov 2023 </a:t>
            </a: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Anticipate Phase 3 study start - 1H2025</a:t>
            </a:r>
          </a:p>
        </p:txBody>
      </p:sp>
      <p:sp>
        <p:nvSpPr>
          <p:cNvPr id="61" name="AutoShape 7">
            <a:extLst>
              <a:ext uri="{FF2B5EF4-FFF2-40B4-BE49-F238E27FC236}">
                <a16:creationId xmlns:a16="http://schemas.microsoft.com/office/drawing/2014/main" id="{B2FF2206-54AE-9C0A-CD87-095D83A40E46}"/>
              </a:ext>
            </a:extLst>
          </p:cNvPr>
          <p:cNvSpPr>
            <a:spLocks noChangeAspect="1" noChangeArrowheads="1" noTextEdit="1"/>
          </p:cNvSpPr>
          <p:nvPr/>
        </p:nvSpPr>
        <p:spPr bwMode="auto">
          <a:xfrm>
            <a:off x="4281488" y="1753553"/>
            <a:ext cx="5810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6E5BFDCC-472B-C3D1-609D-E996C8EA89B8}"/>
              </a:ext>
            </a:extLst>
          </p:cNvPr>
          <p:cNvSpPr/>
          <p:nvPr/>
        </p:nvSpPr>
        <p:spPr>
          <a:xfrm>
            <a:off x="3278283" y="1648472"/>
            <a:ext cx="2776348" cy="2336427"/>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t"/>
          <a:lstStyle/>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Successful Phase 3 -Published in </a:t>
            </a:r>
            <a:r>
              <a:rPr lang="en-US" sz="1600" i="1">
                <a:solidFill>
                  <a:schemeClr val="tx1"/>
                </a:solidFill>
                <a:latin typeface="Calibri"/>
                <a:cs typeface="Calibri"/>
              </a:rPr>
              <a:t>The Lancet</a:t>
            </a:r>
            <a:r>
              <a:rPr lang="en-US" sz="1600">
                <a:solidFill>
                  <a:schemeClr val="tx1"/>
                </a:solidFill>
                <a:latin typeface="Calibri"/>
                <a:cs typeface="Calibri"/>
              </a:rPr>
              <a:t> </a:t>
            </a:r>
            <a:endParaRPr lang="en-US">
              <a:solidFill>
                <a:schemeClr val="tx1"/>
              </a:solidFill>
            </a:endParaRP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NDA accepted May 2024, PDUFA action date Mar 27, 2025</a:t>
            </a:r>
            <a:endParaRPr lang="en-US">
              <a:solidFill>
                <a:schemeClr val="tx1"/>
              </a:solidFill>
            </a:endParaRPr>
          </a:p>
          <a:p>
            <a:pPr marL="171450" indent="-171450">
              <a:spcBef>
                <a:spcPts val="1000"/>
              </a:spcBef>
              <a:buClr>
                <a:schemeClr val="tx1"/>
              </a:buClr>
              <a:buFont typeface="Arial" panose="020B0604020202020204" pitchFamily="34" charset="0"/>
              <a:buChar char="•"/>
            </a:pPr>
            <a:r>
              <a:rPr lang="en-US" sz="1600">
                <a:solidFill>
                  <a:schemeClr val="tx1"/>
                </a:solidFill>
                <a:latin typeface="Calibri"/>
                <a:cs typeface="Calibri"/>
              </a:rPr>
              <a:t>Experienced leadership driving commercialization</a:t>
            </a:r>
          </a:p>
          <a:p>
            <a:pPr>
              <a:spcBef>
                <a:spcPts val="1000"/>
              </a:spcBef>
              <a:buClr>
                <a:schemeClr val="tx1"/>
              </a:buClr>
            </a:pPr>
            <a:endParaRPr lang="en-US" sz="1600">
              <a:solidFill>
                <a:srgbClr val="FFFFFF"/>
              </a:solidFill>
              <a:latin typeface="Calibri" panose="020F0502020204030204" pitchFamily="34" charset="0"/>
              <a:cs typeface="Calibri" panose="020F0502020204030204" pitchFamily="34" charset="0"/>
            </a:endParaRPr>
          </a:p>
          <a:p>
            <a:pPr marL="285750" indent="-285750">
              <a:spcBef>
                <a:spcPts val="1000"/>
              </a:spcBef>
              <a:buClr>
                <a:schemeClr val="tx1"/>
              </a:buClr>
              <a:buFont typeface="Arial" panose="020B0604020202020204" pitchFamily="34" charset="0"/>
              <a:buChar char="•"/>
            </a:pPr>
            <a:endParaRPr lang="en-US" sz="1600">
              <a:solidFill>
                <a:srgbClr val="FFFFFF"/>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6ED060C-2952-AAA7-71FE-5D5DEE6F10B6}"/>
              </a:ext>
            </a:extLst>
          </p:cNvPr>
          <p:cNvSpPr/>
          <p:nvPr/>
        </p:nvSpPr>
        <p:spPr>
          <a:xfrm>
            <a:off x="3361223" y="1006382"/>
            <a:ext cx="2594005" cy="643631"/>
          </a:xfrm>
          <a:prstGeom prst="round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r>
              <a:rPr lang="en-US" sz="1600" b="1">
                <a:solidFill>
                  <a:schemeClr val="tx1"/>
                </a:solidFill>
                <a:latin typeface="+mj-lt"/>
                <a:cs typeface="Arial" panose="020B0604020202020204" pitchFamily="34" charset="0"/>
              </a:rPr>
              <a:t>PSVT</a:t>
            </a:r>
          </a:p>
          <a:p>
            <a:pPr algn="ctr"/>
            <a:r>
              <a:rPr lang="en-US" sz="1200">
                <a:solidFill>
                  <a:schemeClr val="tx1"/>
                </a:solidFill>
                <a:latin typeface="+mj-lt"/>
                <a:cs typeface="Arial" panose="020B0604020202020204" pitchFamily="34" charset="0"/>
              </a:rPr>
              <a:t>Commercial Launch Preparation</a:t>
            </a:r>
          </a:p>
        </p:txBody>
      </p:sp>
      <p:sp>
        <p:nvSpPr>
          <p:cNvPr id="5" name="Rectangle: Rounded Corners 4">
            <a:extLst>
              <a:ext uri="{FF2B5EF4-FFF2-40B4-BE49-F238E27FC236}">
                <a16:creationId xmlns:a16="http://schemas.microsoft.com/office/drawing/2014/main" id="{C04AAA77-50B8-A31C-6282-F903AFB3030F}"/>
              </a:ext>
            </a:extLst>
          </p:cNvPr>
          <p:cNvSpPr/>
          <p:nvPr/>
        </p:nvSpPr>
        <p:spPr>
          <a:xfrm>
            <a:off x="6144673" y="1006382"/>
            <a:ext cx="2573869" cy="643631"/>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r>
              <a:rPr lang="en-US" sz="1600" b="1">
                <a:solidFill>
                  <a:schemeClr val="bg1"/>
                </a:solidFill>
                <a:latin typeface="+mj-lt"/>
                <a:cs typeface="Arial" panose="020B0604020202020204" pitchFamily="34" charset="0"/>
              </a:rPr>
              <a:t>AFib-RVR</a:t>
            </a:r>
          </a:p>
          <a:p>
            <a:pPr algn="ctr"/>
            <a:r>
              <a:rPr lang="en-US" sz="1200">
                <a:solidFill>
                  <a:schemeClr val="bg1"/>
                </a:solidFill>
                <a:latin typeface="+mj-lt"/>
                <a:cs typeface="Arial" panose="020B0604020202020204" pitchFamily="34" charset="0"/>
              </a:rPr>
              <a:t>Market Expansion Opportunity</a:t>
            </a:r>
          </a:p>
        </p:txBody>
      </p:sp>
      <p:sp>
        <p:nvSpPr>
          <p:cNvPr id="7" name="Rectangle: Rounded Corners 6">
            <a:extLst>
              <a:ext uri="{FF2B5EF4-FFF2-40B4-BE49-F238E27FC236}">
                <a16:creationId xmlns:a16="http://schemas.microsoft.com/office/drawing/2014/main" id="{AB8BBCFB-2C47-57B0-329A-DECC59B721D1}"/>
              </a:ext>
            </a:extLst>
          </p:cNvPr>
          <p:cNvSpPr/>
          <p:nvPr/>
        </p:nvSpPr>
        <p:spPr>
          <a:xfrm>
            <a:off x="594236" y="1006381"/>
            <a:ext cx="2594005" cy="643631"/>
          </a:xfrm>
          <a:prstGeom prst="roundRect">
            <a:avLst/>
          </a:prstGeom>
          <a:solidFill>
            <a:schemeClr val="accent6"/>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r>
              <a:rPr lang="en-US" sz="1600" b="1">
                <a:solidFill>
                  <a:schemeClr val="tx1"/>
                </a:solidFill>
                <a:latin typeface="+mj-lt"/>
                <a:cs typeface="Arial" panose="020B0604020202020204" pitchFamily="34" charset="0"/>
              </a:rPr>
              <a:t>Empowering Patients</a:t>
            </a:r>
          </a:p>
          <a:p>
            <a:pPr algn="ctr"/>
            <a:r>
              <a:rPr lang="en-US" sz="1200">
                <a:solidFill>
                  <a:schemeClr val="tx1"/>
                </a:solidFill>
                <a:latin typeface="+mj-lt"/>
                <a:cs typeface="Arial" panose="020B0604020202020204" pitchFamily="34" charset="0"/>
              </a:rPr>
              <a:t>Self-Treat Common Arrhythmias</a:t>
            </a:r>
          </a:p>
        </p:txBody>
      </p:sp>
    </p:spTree>
    <p:extLst>
      <p:ext uri="{BB962C8B-B14F-4D97-AF65-F5344CB8AC3E}">
        <p14:creationId xmlns:p14="http://schemas.microsoft.com/office/powerpoint/2010/main" val="1318041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D3F856-8668-2A43-C091-FF1D65095620}"/>
              </a:ext>
            </a:extLst>
          </p:cNvPr>
          <p:cNvSpPr>
            <a:spLocks noGrp="1"/>
          </p:cNvSpPr>
          <p:nvPr>
            <p:ph type="body" sz="quarter" idx="10"/>
          </p:nvPr>
        </p:nvSpPr>
        <p:spPr>
          <a:xfrm>
            <a:off x="480732" y="3786677"/>
            <a:ext cx="8109815" cy="885215"/>
          </a:xfrm>
        </p:spPr>
        <p:txBody>
          <a:bodyPr/>
          <a:lstStyle/>
          <a:p>
            <a:r>
              <a:rPr lang="en-US" sz="4000" b="1">
                <a:solidFill>
                  <a:schemeClr val="accent1"/>
                </a:solidFill>
                <a:latin typeface="+mj-lt"/>
              </a:rPr>
              <a:t>Thank you</a:t>
            </a:r>
          </a:p>
        </p:txBody>
      </p:sp>
      <p:sp>
        <p:nvSpPr>
          <p:cNvPr id="3" name="Slide Number Placeholder 2">
            <a:extLst>
              <a:ext uri="{FF2B5EF4-FFF2-40B4-BE49-F238E27FC236}">
                <a16:creationId xmlns:a16="http://schemas.microsoft.com/office/drawing/2014/main" id="{14B4815D-AB5C-96B0-89B3-D49F6A9190B1}"/>
              </a:ext>
            </a:extLst>
          </p:cNvPr>
          <p:cNvSpPr>
            <a:spLocks noGrp="1"/>
          </p:cNvSpPr>
          <p:nvPr>
            <p:ph type="sldNum" sz="quarter" idx="4294967295"/>
          </p:nvPr>
        </p:nvSpPr>
        <p:spPr>
          <a:xfrm>
            <a:off x="8574767" y="4902200"/>
            <a:ext cx="307975" cy="138113"/>
          </a:xfrm>
        </p:spPr>
        <p:txBody>
          <a:bodyPr/>
          <a:lstStyle/>
          <a:p>
            <a:fld id="{0E35BBB0-73A1-954D-9854-C6F827AED934}" type="slidenum">
              <a:rPr lang="en-US" smtClean="0"/>
              <a:pPr/>
              <a:t>31</a:t>
            </a:fld>
            <a:endParaRPr lang="en-US"/>
          </a:p>
        </p:txBody>
      </p:sp>
      <p:pic>
        <p:nvPicPr>
          <p:cNvPr id="7" name="Picture 6" descr="A purple and blue text on a black background&#10;&#10;Description automatically generated">
            <a:extLst>
              <a:ext uri="{FF2B5EF4-FFF2-40B4-BE49-F238E27FC236}">
                <a16:creationId xmlns:a16="http://schemas.microsoft.com/office/drawing/2014/main" id="{D451304E-91E3-D731-71E9-A658C3E91312}"/>
              </a:ext>
            </a:extLst>
          </p:cNvPr>
          <p:cNvPicPr>
            <a:picLocks noChangeAspect="1"/>
          </p:cNvPicPr>
          <p:nvPr/>
        </p:nvPicPr>
        <p:blipFill>
          <a:blip r:embed="rId2"/>
          <a:stretch>
            <a:fillRect/>
          </a:stretch>
        </p:blipFill>
        <p:spPr>
          <a:xfrm>
            <a:off x="410570" y="435955"/>
            <a:ext cx="2521710" cy="484236"/>
          </a:xfrm>
          <a:prstGeom prst="rect">
            <a:avLst/>
          </a:prstGeom>
        </p:spPr>
      </p:pic>
    </p:spTree>
    <p:extLst>
      <p:ext uri="{BB962C8B-B14F-4D97-AF65-F5344CB8AC3E}">
        <p14:creationId xmlns:p14="http://schemas.microsoft.com/office/powerpoint/2010/main" val="1636364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721A-3F63-DE0B-FBAF-6D7AC7B42168}"/>
              </a:ext>
            </a:extLst>
          </p:cNvPr>
          <p:cNvSpPr>
            <a:spLocks noGrp="1"/>
          </p:cNvSpPr>
          <p:nvPr>
            <p:ph type="title"/>
          </p:nvPr>
        </p:nvSpPr>
        <p:spPr>
          <a:xfrm>
            <a:off x="505536" y="233026"/>
            <a:ext cx="8351520" cy="497957"/>
          </a:xfrm>
        </p:spPr>
        <p:txBody>
          <a:bodyPr/>
          <a:lstStyle/>
          <a:p>
            <a:r>
              <a:rPr lang="en-US"/>
              <a:t>Strategic Financing with RTW</a:t>
            </a:r>
            <a:br>
              <a:rPr lang="en-US" sz="2400"/>
            </a:br>
            <a:r>
              <a:rPr lang="en-US" sz="1800"/>
              <a:t>Funds launch and commercialization of CARDAMYST in PSVT</a:t>
            </a:r>
          </a:p>
        </p:txBody>
      </p:sp>
      <p:sp>
        <p:nvSpPr>
          <p:cNvPr id="4" name="Slide Number Placeholder 3">
            <a:extLst>
              <a:ext uri="{FF2B5EF4-FFF2-40B4-BE49-F238E27FC236}">
                <a16:creationId xmlns:a16="http://schemas.microsoft.com/office/drawing/2014/main" id="{BFA54C49-8CBD-5D92-AFB0-0C9AD38D70D2}"/>
              </a:ext>
            </a:extLst>
          </p:cNvPr>
          <p:cNvSpPr>
            <a:spLocks noGrp="1"/>
          </p:cNvSpPr>
          <p:nvPr>
            <p:ph type="sldNum" sz="quarter" idx="4"/>
          </p:nvPr>
        </p:nvSpPr>
        <p:spPr/>
        <p:txBody>
          <a:bodyPr/>
          <a:lstStyle/>
          <a:p>
            <a:fld id="{42C32FFB-F9AE-46F0-A233-A2E628258990}" type="slidenum">
              <a:rPr lang="en-US" smtClean="0"/>
              <a:pPr/>
              <a:t>32</a:t>
            </a:fld>
            <a:endParaRPr lang="en-US" sz="1000"/>
          </a:p>
        </p:txBody>
      </p:sp>
      <p:sp>
        <p:nvSpPr>
          <p:cNvPr id="5" name="Footer Placeholder 4">
            <a:extLst>
              <a:ext uri="{FF2B5EF4-FFF2-40B4-BE49-F238E27FC236}">
                <a16:creationId xmlns:a16="http://schemas.microsoft.com/office/drawing/2014/main" id="{794A4B54-9880-709A-B33E-813A7067D438}"/>
              </a:ext>
            </a:extLst>
          </p:cNvPr>
          <p:cNvSpPr>
            <a:spLocks noGrp="1"/>
          </p:cNvSpPr>
          <p:nvPr>
            <p:ph type="ftr" sz="quarter" idx="3"/>
          </p:nvPr>
        </p:nvSpPr>
        <p:spPr/>
        <p:txBody>
          <a:bodyPr/>
          <a:lstStyle/>
          <a:p>
            <a:r>
              <a:rPr lang="en-US">
                <a:latin typeface="Calibri"/>
                <a:cs typeface="Calibri"/>
              </a:rPr>
              <a:t>Milestone Corporate Overview</a:t>
            </a:r>
          </a:p>
        </p:txBody>
      </p:sp>
      <p:sp>
        <p:nvSpPr>
          <p:cNvPr id="8" name="Text Placeholder 7">
            <a:extLst>
              <a:ext uri="{FF2B5EF4-FFF2-40B4-BE49-F238E27FC236}">
                <a16:creationId xmlns:a16="http://schemas.microsoft.com/office/drawing/2014/main" id="{D5557E68-C6DC-4CD1-66B8-5B740A4D1CF9}"/>
              </a:ext>
            </a:extLst>
          </p:cNvPr>
          <p:cNvSpPr>
            <a:spLocks noGrp="1"/>
          </p:cNvSpPr>
          <p:nvPr>
            <p:ph type="body" sz="quarter" idx="13"/>
          </p:nvPr>
        </p:nvSpPr>
        <p:spPr>
          <a:xfrm>
            <a:off x="475826" y="4354909"/>
            <a:ext cx="8507667" cy="407767"/>
          </a:xfrm>
        </p:spPr>
        <p:txBody>
          <a:bodyPr/>
          <a:lstStyle/>
          <a:p>
            <a:endParaRPr lang="en-US" baseline="30000">
              <a:solidFill>
                <a:schemeClr val="bg1">
                  <a:lumMod val="50000"/>
                </a:schemeClr>
              </a:solidFill>
            </a:endParaRPr>
          </a:p>
          <a:p>
            <a:endParaRPr lang="en-US" baseline="30000">
              <a:solidFill>
                <a:schemeClr val="bg1">
                  <a:lumMod val="50000"/>
                </a:schemeClr>
              </a:solidFill>
            </a:endParaRPr>
          </a:p>
          <a:p>
            <a:r>
              <a:rPr lang="en-US" baseline="30000">
                <a:solidFill>
                  <a:schemeClr val="bg1">
                    <a:lumMod val="50000"/>
                  </a:schemeClr>
                </a:solidFill>
              </a:rPr>
              <a:t>  </a:t>
            </a:r>
          </a:p>
          <a:p>
            <a:endParaRPr lang="en-US" baseline="30000">
              <a:solidFill>
                <a:schemeClr val="bg1">
                  <a:lumMod val="50000"/>
                </a:schemeClr>
              </a:solidFill>
            </a:endParaRPr>
          </a:p>
          <a:p>
            <a:r>
              <a:rPr lang="en-US" baseline="30000">
                <a:solidFill>
                  <a:schemeClr val="bg1">
                    <a:lumMod val="50000"/>
                  </a:schemeClr>
                </a:solidFill>
              </a:rPr>
              <a:t>  1</a:t>
            </a:r>
            <a:r>
              <a:rPr lang="en-US" sz="800">
                <a:solidFill>
                  <a:schemeClr val="bg1">
                    <a:lumMod val="50000"/>
                  </a:schemeClr>
                </a:solidFill>
              </a:rPr>
              <a:t> VWAP – Volume Weighted Averag</a:t>
            </a:r>
            <a:r>
              <a:rPr lang="en-US">
                <a:solidFill>
                  <a:schemeClr val="bg1">
                    <a:lumMod val="50000"/>
                  </a:schemeClr>
                </a:solidFill>
              </a:rPr>
              <a:t>e Price as of 3/27/23   </a:t>
            </a:r>
            <a:r>
              <a:rPr lang="en-US" baseline="30000">
                <a:solidFill>
                  <a:schemeClr val="bg1">
                    <a:lumMod val="50000"/>
                  </a:schemeClr>
                </a:solidFill>
              </a:rPr>
              <a:t>2</a:t>
            </a:r>
            <a:r>
              <a:rPr lang="en-US" sz="800">
                <a:solidFill>
                  <a:schemeClr val="bg1">
                    <a:lumMod val="50000"/>
                  </a:schemeClr>
                </a:solidFill>
              </a:rPr>
              <a:t> Rate can increase by 2.5% if certain annual net sales thresholds are not met   </a:t>
            </a:r>
            <a:r>
              <a:rPr lang="en-US" sz="800" baseline="30000">
                <a:solidFill>
                  <a:schemeClr val="bg1">
                    <a:lumMod val="50000"/>
                  </a:schemeClr>
                </a:solidFill>
              </a:rPr>
              <a:t>3</a:t>
            </a:r>
            <a:r>
              <a:rPr lang="en-US" sz="800">
                <a:solidFill>
                  <a:schemeClr val="bg1">
                    <a:lumMod val="50000"/>
                  </a:schemeClr>
                </a:solidFill>
              </a:rPr>
              <a:t> </a:t>
            </a:r>
            <a:r>
              <a:rPr lang="en-US">
                <a:solidFill>
                  <a:schemeClr val="bg1">
                    <a:lumMod val="50000"/>
                  </a:schemeClr>
                </a:solidFill>
              </a:rPr>
              <a:t>A</a:t>
            </a:r>
            <a:r>
              <a:rPr lang="en-US" sz="800">
                <a:solidFill>
                  <a:schemeClr val="bg1">
                    <a:lumMod val="50000"/>
                  </a:schemeClr>
                </a:solidFill>
              </a:rPr>
              <a:t>nnual net product sales of </a:t>
            </a:r>
            <a:r>
              <a:rPr lang="en-US" sz="800" err="1">
                <a:solidFill>
                  <a:schemeClr val="bg1">
                    <a:lumMod val="50000"/>
                  </a:schemeClr>
                </a:solidFill>
              </a:rPr>
              <a:t>etrip</a:t>
            </a:r>
            <a:r>
              <a:rPr lang="en-US" err="1">
                <a:solidFill>
                  <a:schemeClr val="bg1">
                    <a:lumMod val="50000"/>
                  </a:schemeClr>
                </a:solidFill>
              </a:rPr>
              <a:t>am</a:t>
            </a:r>
            <a:r>
              <a:rPr lang="en-US" sz="800" err="1">
                <a:solidFill>
                  <a:schemeClr val="bg1">
                    <a:lumMod val="50000"/>
                  </a:schemeClr>
                </a:solidFill>
              </a:rPr>
              <a:t>il</a:t>
            </a:r>
            <a:r>
              <a:rPr lang="en-US" sz="800">
                <a:solidFill>
                  <a:schemeClr val="bg1">
                    <a:lumMod val="50000"/>
                  </a:schemeClr>
                </a:solidFill>
              </a:rPr>
              <a:t> in the United States</a:t>
            </a:r>
            <a:endParaRPr lang="en-US">
              <a:solidFill>
                <a:schemeClr val="bg1">
                  <a:lumMod val="50000"/>
                </a:schemeClr>
              </a:solidFill>
            </a:endParaRPr>
          </a:p>
        </p:txBody>
      </p:sp>
      <p:sp>
        <p:nvSpPr>
          <p:cNvPr id="3" name="Rectangle 2">
            <a:extLst>
              <a:ext uri="{FF2B5EF4-FFF2-40B4-BE49-F238E27FC236}">
                <a16:creationId xmlns:a16="http://schemas.microsoft.com/office/drawing/2014/main" id="{B62302E9-43DD-CE9A-3C03-B94FC6DA6478}"/>
              </a:ext>
            </a:extLst>
          </p:cNvPr>
          <p:cNvSpPr/>
          <p:nvPr/>
        </p:nvSpPr>
        <p:spPr>
          <a:xfrm>
            <a:off x="791307" y="2432988"/>
            <a:ext cx="3600121" cy="1886620"/>
          </a:xfrm>
          <a:prstGeom prst="rect">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lIns="91440" tIns="91440" rIns="91440" bIns="91440" rtlCol="0" anchor="t"/>
          <a:lstStyle/>
          <a:p>
            <a:pPr marL="342900" indent="-342900">
              <a:buFont typeface="Arial" panose="020B0604020202020204" pitchFamily="34" charset="0"/>
              <a:buChar char="•"/>
            </a:pPr>
            <a:r>
              <a:rPr lang="en-US" sz="1600" b="1">
                <a:latin typeface="+mj-lt"/>
              </a:rPr>
              <a:t>6-year term</a:t>
            </a:r>
          </a:p>
          <a:p>
            <a:pPr marL="342900" indent="-342900">
              <a:buFont typeface="Arial" panose="020B0604020202020204" pitchFamily="34" charset="0"/>
              <a:buChar char="•"/>
            </a:pPr>
            <a:r>
              <a:rPr lang="en-US" sz="1600" b="1">
                <a:latin typeface="+mj-lt"/>
              </a:rPr>
              <a:t>Initial Conversion Price $5.23/share </a:t>
            </a:r>
            <a:endParaRPr lang="en-US" sz="1600" b="1">
              <a:latin typeface="+mj-lt"/>
              <a:cs typeface="Calibri"/>
            </a:endParaRPr>
          </a:p>
          <a:p>
            <a:pPr marL="742950" lvl="1" indent="-285750">
              <a:buFont typeface="Calibri" panose="020F0502020204030204" pitchFamily="34" charset="0"/>
              <a:buChar char="―"/>
            </a:pPr>
            <a:r>
              <a:rPr lang="en-US" sz="1600" b="1">
                <a:latin typeface="+mj-lt"/>
              </a:rPr>
              <a:t>50% premium to 30-day VWAP</a:t>
            </a:r>
            <a:r>
              <a:rPr lang="en-US" sz="1600" b="1" baseline="30000">
                <a:latin typeface="+mj-lt"/>
              </a:rPr>
              <a:t>1</a:t>
            </a:r>
            <a:endParaRPr lang="en-US" sz="1600" b="1">
              <a:latin typeface="+mj-lt"/>
            </a:endParaRPr>
          </a:p>
          <a:p>
            <a:pPr marL="342900" indent="-342900">
              <a:buFont typeface="Arial" panose="020B0604020202020204" pitchFamily="34" charset="0"/>
              <a:buChar char="•"/>
            </a:pPr>
            <a:r>
              <a:rPr lang="en-US" sz="1600" b="1">
                <a:latin typeface="+mj-lt"/>
              </a:rPr>
              <a:t>6% coupon</a:t>
            </a:r>
            <a:endParaRPr lang="en-US" sz="1600" b="1">
              <a:latin typeface="+mj-lt"/>
              <a:cs typeface="Calibri"/>
            </a:endParaRPr>
          </a:p>
          <a:p>
            <a:pPr marL="742950" lvl="1" indent="-285750">
              <a:buFont typeface="Calibri" panose="020F0502020204030204" pitchFamily="34" charset="0"/>
              <a:buChar char="—"/>
            </a:pPr>
            <a:r>
              <a:rPr lang="en-US" sz="1600" b="1">
                <a:latin typeface="+mj-lt"/>
              </a:rPr>
              <a:t>Payable quarterly, or at our option payable in kind (PIK) for first 3 years</a:t>
            </a:r>
            <a:endParaRPr lang="en-US" sz="1600" b="1">
              <a:latin typeface="+mj-lt"/>
              <a:cs typeface="Calibri"/>
            </a:endParaRPr>
          </a:p>
        </p:txBody>
      </p:sp>
      <p:sp>
        <p:nvSpPr>
          <p:cNvPr id="6" name="Rectangle 5">
            <a:extLst>
              <a:ext uri="{FF2B5EF4-FFF2-40B4-BE49-F238E27FC236}">
                <a16:creationId xmlns:a16="http://schemas.microsoft.com/office/drawing/2014/main" id="{9A9EB044-5F18-2511-8CA0-A506EBF1AD22}"/>
              </a:ext>
            </a:extLst>
          </p:cNvPr>
          <p:cNvSpPr/>
          <p:nvPr/>
        </p:nvSpPr>
        <p:spPr>
          <a:xfrm>
            <a:off x="4694469" y="2432461"/>
            <a:ext cx="3600121" cy="1886620"/>
          </a:xfrm>
          <a:prstGeom prst="rect">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lIns="91440" tIns="91440" bIns="91440" rtlCol="0" anchor="t"/>
          <a:lstStyle/>
          <a:p>
            <a:pPr marL="285750" indent="-285750">
              <a:buFont typeface="Arial" panose="020B0604020202020204" pitchFamily="34" charset="0"/>
              <a:buChar char="•"/>
            </a:pPr>
            <a:r>
              <a:rPr lang="en-US" sz="1600" b="1">
                <a:solidFill>
                  <a:schemeClr val="accent1"/>
                </a:solidFill>
                <a:latin typeface="+mj-lt"/>
              </a:rPr>
              <a:t>Funded if FDA approves etripamil in PSVT</a:t>
            </a:r>
          </a:p>
          <a:p>
            <a:pPr marL="285750" indent="-285750">
              <a:buFont typeface="Arial" panose="020B0604020202020204" pitchFamily="34" charset="0"/>
              <a:buChar char="•"/>
            </a:pPr>
            <a:r>
              <a:rPr lang="en-US" sz="1600" b="1">
                <a:solidFill>
                  <a:schemeClr val="accent1"/>
                </a:solidFill>
                <a:latin typeface="+mj-lt"/>
              </a:rPr>
              <a:t>Non-dilutive synthetic royalty</a:t>
            </a:r>
          </a:p>
          <a:p>
            <a:pPr marL="285750" indent="-285750">
              <a:buFont typeface="Arial" panose="020B0604020202020204" pitchFamily="34" charset="0"/>
              <a:buChar char="•"/>
            </a:pPr>
            <a:r>
              <a:rPr lang="en-US" sz="1600" b="1">
                <a:solidFill>
                  <a:schemeClr val="accent1"/>
                </a:solidFill>
                <a:latin typeface="+mj-lt"/>
              </a:rPr>
              <a:t>7% Royalty</a:t>
            </a:r>
            <a:r>
              <a:rPr lang="en-US" sz="1600" b="1" baseline="30000">
                <a:solidFill>
                  <a:schemeClr val="accent1"/>
                </a:solidFill>
                <a:latin typeface="+mj-lt"/>
              </a:rPr>
              <a:t>2</a:t>
            </a:r>
            <a:r>
              <a:rPr lang="en-US" sz="1600" b="1">
                <a:solidFill>
                  <a:schemeClr val="accent1"/>
                </a:solidFill>
                <a:latin typeface="+mj-lt"/>
              </a:rPr>
              <a:t> &lt;$500M</a:t>
            </a:r>
            <a:r>
              <a:rPr lang="en-US" sz="1600" b="1" baseline="30000">
                <a:solidFill>
                  <a:schemeClr val="accent1"/>
                </a:solidFill>
                <a:latin typeface="+mj-lt"/>
              </a:rPr>
              <a:t>3</a:t>
            </a:r>
            <a:endParaRPr lang="en-US" sz="1600" b="1">
              <a:solidFill>
                <a:schemeClr val="accent1"/>
              </a:solidFill>
              <a:latin typeface="+mj-lt"/>
            </a:endParaRPr>
          </a:p>
          <a:p>
            <a:pPr marL="285750" indent="-285750">
              <a:buFont typeface="Arial" panose="020B0604020202020204" pitchFamily="34" charset="0"/>
              <a:buChar char="•"/>
            </a:pPr>
            <a:r>
              <a:rPr lang="en-US" sz="1600" b="1">
                <a:solidFill>
                  <a:schemeClr val="accent1"/>
                </a:solidFill>
                <a:latin typeface="+mj-lt"/>
              </a:rPr>
              <a:t>4% Royalty $500-$800M</a:t>
            </a:r>
          </a:p>
          <a:p>
            <a:pPr marL="285750" indent="-285750">
              <a:buFont typeface="Arial" panose="020B0604020202020204" pitchFamily="34" charset="0"/>
              <a:buChar char="•"/>
            </a:pPr>
            <a:r>
              <a:rPr lang="en-US" sz="1600" b="1">
                <a:solidFill>
                  <a:schemeClr val="accent1"/>
                </a:solidFill>
                <a:latin typeface="+mj-lt"/>
              </a:rPr>
              <a:t>1% Royalty &gt;$800M</a:t>
            </a:r>
          </a:p>
          <a:p>
            <a:pPr marL="285750" indent="-285750">
              <a:buFont typeface="Arial" panose="020B0604020202020204" pitchFamily="34" charset="0"/>
              <a:buChar char="•"/>
            </a:pPr>
            <a:endParaRPr lang="en-US" sz="1600" b="1">
              <a:solidFill>
                <a:schemeClr val="accent1"/>
              </a:solidFill>
              <a:latin typeface="+mj-lt"/>
            </a:endParaRPr>
          </a:p>
        </p:txBody>
      </p:sp>
      <p:sp>
        <p:nvSpPr>
          <p:cNvPr id="7" name="Rectangle 6">
            <a:extLst>
              <a:ext uri="{FF2B5EF4-FFF2-40B4-BE49-F238E27FC236}">
                <a16:creationId xmlns:a16="http://schemas.microsoft.com/office/drawing/2014/main" id="{3C583F35-24F5-45F1-F21E-761BC3685112}"/>
              </a:ext>
            </a:extLst>
          </p:cNvPr>
          <p:cNvSpPr/>
          <p:nvPr/>
        </p:nvSpPr>
        <p:spPr>
          <a:xfrm>
            <a:off x="1420836" y="1149760"/>
            <a:ext cx="2414954" cy="10795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91440" bIns="91440" rtlCol="0" anchor="ctr" anchorCtr="0"/>
          <a:lstStyle/>
          <a:p>
            <a:pPr algn="ctr"/>
            <a:r>
              <a:rPr lang="en-US" sz="2800" b="1">
                <a:solidFill>
                  <a:srgbClr val="FFFFFF"/>
                </a:solidFill>
                <a:latin typeface="Arial" panose="020B0604020202020204" pitchFamily="34" charset="0"/>
                <a:cs typeface="Arial" panose="020B0604020202020204" pitchFamily="34" charset="0"/>
              </a:rPr>
              <a:t>$50M</a:t>
            </a:r>
          </a:p>
          <a:p>
            <a:pPr algn="ctr"/>
            <a:r>
              <a:rPr lang="en-US" sz="1600" b="1">
                <a:solidFill>
                  <a:srgbClr val="FFFFFF"/>
                </a:solidFill>
                <a:latin typeface="Arial" panose="020B0604020202020204" pitchFamily="34" charset="0"/>
                <a:cs typeface="Arial" panose="020B0604020202020204" pitchFamily="34" charset="0"/>
              </a:rPr>
              <a:t>Convertible Notes</a:t>
            </a:r>
          </a:p>
        </p:txBody>
      </p:sp>
      <p:sp>
        <p:nvSpPr>
          <p:cNvPr id="9" name="Rectangle 8">
            <a:extLst>
              <a:ext uri="{FF2B5EF4-FFF2-40B4-BE49-F238E27FC236}">
                <a16:creationId xmlns:a16="http://schemas.microsoft.com/office/drawing/2014/main" id="{C037C658-F7AF-A8F3-358B-4DF89C03E70E}"/>
              </a:ext>
            </a:extLst>
          </p:cNvPr>
          <p:cNvSpPr/>
          <p:nvPr/>
        </p:nvSpPr>
        <p:spPr>
          <a:xfrm>
            <a:off x="5273039" y="1154312"/>
            <a:ext cx="2414954" cy="107956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91440" bIns="91440" rtlCol="0" anchor="ctr" anchorCtr="0"/>
          <a:lstStyle/>
          <a:p>
            <a:pPr algn="ctr"/>
            <a:r>
              <a:rPr lang="en-US" sz="2800" b="1">
                <a:solidFill>
                  <a:srgbClr val="FFFFFF"/>
                </a:solidFill>
                <a:latin typeface="Arial" panose="020B0604020202020204" pitchFamily="34" charset="0"/>
                <a:cs typeface="Arial" panose="020B0604020202020204" pitchFamily="34" charset="0"/>
              </a:rPr>
              <a:t>$75M</a:t>
            </a:r>
          </a:p>
          <a:p>
            <a:pPr algn="ctr"/>
            <a:r>
              <a:rPr lang="en-US" sz="1600" b="1">
                <a:solidFill>
                  <a:srgbClr val="FFFFFF"/>
                </a:solidFill>
                <a:latin typeface="Arial" panose="020B0604020202020204" pitchFamily="34" charset="0"/>
                <a:cs typeface="Arial" panose="020B0604020202020204" pitchFamily="34" charset="0"/>
              </a:rPr>
              <a:t>Synthetic Royalty</a:t>
            </a:r>
          </a:p>
        </p:txBody>
      </p:sp>
    </p:spTree>
    <p:extLst>
      <p:ext uri="{BB962C8B-B14F-4D97-AF65-F5344CB8AC3E}">
        <p14:creationId xmlns:p14="http://schemas.microsoft.com/office/powerpoint/2010/main" val="1687539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C043C-872B-1678-074D-56C17B0D7232}"/>
              </a:ext>
            </a:extLst>
          </p:cNvPr>
          <p:cNvSpPr>
            <a:spLocks noGrp="1"/>
          </p:cNvSpPr>
          <p:nvPr>
            <p:ph type="title"/>
          </p:nvPr>
        </p:nvSpPr>
        <p:spPr/>
        <p:txBody>
          <a:bodyPr/>
          <a:lstStyle/>
          <a:p>
            <a:r>
              <a:rPr lang="en-US"/>
              <a:t>NDA Resubmitted for CARDAMYST in PSVT</a:t>
            </a:r>
          </a:p>
        </p:txBody>
      </p:sp>
      <p:sp>
        <p:nvSpPr>
          <p:cNvPr id="3" name="Content Placeholder 2">
            <a:extLst>
              <a:ext uri="{FF2B5EF4-FFF2-40B4-BE49-F238E27FC236}">
                <a16:creationId xmlns:a16="http://schemas.microsoft.com/office/drawing/2014/main" id="{B0F91AEC-E8BB-076C-1B6F-DC38DD00CE93}"/>
              </a:ext>
            </a:extLst>
          </p:cNvPr>
          <p:cNvSpPr>
            <a:spLocks noGrp="1"/>
          </p:cNvSpPr>
          <p:nvPr>
            <p:ph sz="quarter" idx="12"/>
          </p:nvPr>
        </p:nvSpPr>
        <p:spPr>
          <a:xfrm>
            <a:off x="584402" y="826277"/>
            <a:ext cx="7710188" cy="3419641"/>
          </a:xfrm>
        </p:spPr>
        <p:txBody>
          <a:bodyPr/>
          <a:lstStyle/>
          <a:p>
            <a:pPr marL="285750" indent="-285750">
              <a:buFont typeface="Arial" panose="020B0604020202020204" pitchFamily="34" charset="0"/>
              <a:buChar char="•"/>
            </a:pPr>
            <a:r>
              <a:rPr lang="en-US">
                <a:latin typeface="+mn-lt"/>
                <a:cs typeface="Calibri"/>
              </a:rPr>
              <a:t>NDA Resubmission – March 2024 </a:t>
            </a:r>
          </a:p>
          <a:p>
            <a:pPr marL="628650" lvl="1" indent="-285750">
              <a:buFont typeface="Calibri" panose="020F0502020204030204" pitchFamily="34" charset="0"/>
              <a:buChar char="─"/>
            </a:pPr>
            <a:r>
              <a:rPr lang="en-US">
                <a:ea typeface="Times New Roman" panose="02020603050405020304" pitchFamily="18" charset="0"/>
              </a:rPr>
              <a:t>E</a:t>
            </a:r>
            <a:r>
              <a:rPr lang="en-US">
                <a:effectLst/>
                <a:ea typeface="Times New Roman" panose="02020603050405020304" pitchFamily="18" charset="0"/>
              </a:rPr>
              <a:t>xpect standard NDA review period following resubmission</a:t>
            </a:r>
            <a:endParaRPr lang="en-US">
              <a:solidFill>
                <a:srgbClr val="000000"/>
              </a:solidFill>
              <a:latin typeface="+mn-lt"/>
              <a:cs typeface="Calibri"/>
            </a:endParaRPr>
          </a:p>
          <a:p>
            <a:pPr marL="628650" lvl="1" indent="-285750">
              <a:buFont typeface="Calibri" panose="020F0502020204030204" pitchFamily="34" charset="0"/>
              <a:buChar char="─"/>
            </a:pPr>
            <a:r>
              <a:rPr lang="en-US">
                <a:solidFill>
                  <a:srgbClr val="000000"/>
                </a:solidFill>
                <a:latin typeface="+mn-lt"/>
                <a:cs typeface="Calibri"/>
              </a:rPr>
              <a:t>Resubmission included:</a:t>
            </a:r>
          </a:p>
          <a:p>
            <a:pPr marL="858838" lvl="2" indent="-285750">
              <a:buFont typeface="Arial" panose="020B0604020202020204" pitchFamily="34" charset="0"/>
              <a:buChar char="•"/>
              <a:tabLst>
                <a:tab pos="969963" algn="l"/>
              </a:tabLst>
            </a:pPr>
            <a:r>
              <a:rPr lang="en-US">
                <a:solidFill>
                  <a:srgbClr val="000000"/>
                </a:solidFill>
                <a:latin typeface="+mn-lt"/>
                <a:cs typeface="Calibri"/>
              </a:rPr>
              <a:t>Supplementary datasets using slightly different method to define "treatment-emergent AEs”</a:t>
            </a:r>
          </a:p>
          <a:p>
            <a:pPr marL="858838" lvl="2" indent="-285750">
              <a:buFont typeface="Arial" panose="020B0604020202020204" pitchFamily="34" charset="0"/>
              <a:buChar char="•"/>
              <a:tabLst>
                <a:tab pos="969963" algn="l"/>
              </a:tabLst>
            </a:pPr>
            <a:r>
              <a:rPr lang="en-US">
                <a:solidFill>
                  <a:srgbClr val="000000"/>
                </a:solidFill>
                <a:latin typeface="+mn-lt"/>
                <a:cs typeface="Calibri"/>
              </a:rPr>
              <a:t>ECG data files in additional formats to better enable FDA analyses</a:t>
            </a:r>
          </a:p>
          <a:p>
            <a:pPr marL="285750" indent="-285750">
              <a:buFont typeface="Arial" panose="020B0604020202020204" pitchFamily="34" charset="0"/>
              <a:buChar char="•"/>
            </a:pPr>
            <a:r>
              <a:rPr lang="en-US">
                <a:latin typeface="+mn-lt"/>
                <a:cs typeface="Calibri"/>
              </a:rPr>
              <a:t>Type A meeting with FDA – February 2024</a:t>
            </a:r>
          </a:p>
          <a:p>
            <a:pPr marL="628650" lvl="1" indent="-285750">
              <a:buFont typeface="Calibri" panose="020F0502020204030204" pitchFamily="34" charset="0"/>
              <a:buChar char="─"/>
            </a:pPr>
            <a:r>
              <a:rPr lang="en-US">
                <a:solidFill>
                  <a:srgbClr val="000000"/>
                </a:solidFill>
                <a:latin typeface="+mn-lt"/>
                <a:cs typeface="Calibri"/>
              </a:rPr>
              <a:t>Timing of AEs in question had minimal impact on the overall characterization of the safety profile of CARDAMYST</a:t>
            </a:r>
          </a:p>
          <a:p>
            <a:pPr marL="628650" lvl="1" indent="-285750">
              <a:buFont typeface="Calibri" panose="020F0502020204030204" pitchFamily="34" charset="0"/>
              <a:buChar char="─"/>
            </a:pPr>
            <a:r>
              <a:rPr lang="en-US">
                <a:solidFill>
                  <a:srgbClr val="000000"/>
                </a:solidFill>
                <a:latin typeface="+mn-lt"/>
                <a:cs typeface="Calibri"/>
              </a:rPr>
              <a:t>Confirmation of approach to address RTF</a:t>
            </a:r>
          </a:p>
          <a:p>
            <a:pPr marL="285750" indent="-285750">
              <a:buFont typeface="Arial" panose="020B0604020202020204" pitchFamily="34" charset="0"/>
              <a:buChar char="•"/>
            </a:pPr>
            <a:r>
              <a:rPr lang="en-US">
                <a:solidFill>
                  <a:srgbClr val="000000"/>
                </a:solidFill>
                <a:latin typeface="+mn-lt"/>
                <a:cs typeface="Calibri"/>
              </a:rPr>
              <a:t>RTF Notice – December 2023 </a:t>
            </a:r>
            <a:endParaRPr lang="en-US">
              <a:solidFill>
                <a:srgbClr val="000000"/>
              </a:solidFill>
              <a:latin typeface="+mn-lt"/>
            </a:endParaRPr>
          </a:p>
          <a:p>
            <a:pPr marL="628650" lvl="1" indent="-285750">
              <a:buFont typeface="Calibri" panose="020F0502020204030204" pitchFamily="34" charset="0"/>
              <a:buChar char="─"/>
            </a:pPr>
            <a:r>
              <a:rPr lang="en-US">
                <a:solidFill>
                  <a:srgbClr val="000000"/>
                </a:solidFill>
                <a:effectLst/>
                <a:latin typeface="+mn-lt"/>
                <a:cs typeface="Calibri"/>
              </a:rPr>
              <a:t>FDA requested clarification about the </a:t>
            </a:r>
            <a:r>
              <a:rPr lang="en-US">
                <a:solidFill>
                  <a:srgbClr val="000000"/>
                </a:solidFill>
                <a:latin typeface="+mn-lt"/>
                <a:cs typeface="Calibri"/>
              </a:rPr>
              <a:t>times</a:t>
            </a:r>
            <a:r>
              <a:rPr lang="en-US">
                <a:solidFill>
                  <a:srgbClr val="000000"/>
                </a:solidFill>
                <a:effectLst/>
                <a:latin typeface="+mn-lt"/>
                <a:cs typeface="Calibri"/>
              </a:rPr>
              <a:t> recorded for </a:t>
            </a:r>
            <a:r>
              <a:rPr lang="en-US">
                <a:solidFill>
                  <a:srgbClr val="000000"/>
                </a:solidFill>
                <a:latin typeface="+mn-lt"/>
                <a:cs typeface="Calibri"/>
              </a:rPr>
              <a:t>some AEs in</a:t>
            </a:r>
            <a:r>
              <a:rPr lang="en-US">
                <a:solidFill>
                  <a:srgbClr val="000000"/>
                </a:solidFill>
                <a:effectLst/>
                <a:latin typeface="+mn-lt"/>
                <a:cs typeface="Calibri"/>
              </a:rPr>
              <a:t> the Phase 3 clinical trials</a:t>
            </a:r>
          </a:p>
          <a:p>
            <a:pPr marL="628650" lvl="1" indent="-285750">
              <a:buFont typeface="Calibri" panose="020F0502020204030204" pitchFamily="34" charset="0"/>
              <a:buChar char="─"/>
            </a:pPr>
            <a:endParaRPr lang="en-US">
              <a:solidFill>
                <a:srgbClr val="000000"/>
              </a:solidFill>
              <a:latin typeface="+mn-lt"/>
              <a:cs typeface="Calibri"/>
            </a:endParaRPr>
          </a:p>
        </p:txBody>
      </p:sp>
      <p:sp>
        <p:nvSpPr>
          <p:cNvPr id="5" name="Slide Number Placeholder 4">
            <a:extLst>
              <a:ext uri="{FF2B5EF4-FFF2-40B4-BE49-F238E27FC236}">
                <a16:creationId xmlns:a16="http://schemas.microsoft.com/office/drawing/2014/main" id="{61FFD18D-C9CF-2A01-C9AF-4D8040412056}"/>
              </a:ext>
            </a:extLst>
          </p:cNvPr>
          <p:cNvSpPr>
            <a:spLocks noGrp="1"/>
          </p:cNvSpPr>
          <p:nvPr>
            <p:ph type="sldNum" sz="quarter" idx="4"/>
          </p:nvPr>
        </p:nvSpPr>
        <p:spPr/>
        <p:txBody>
          <a:bodyPr/>
          <a:lstStyle/>
          <a:p>
            <a:fld id="{42C32FFB-F9AE-46F0-A233-A2E628258990}" type="slidenum">
              <a:rPr lang="en-US" smtClean="0"/>
              <a:pPr/>
              <a:t>33</a:t>
            </a:fld>
            <a:endParaRPr lang="en-US" sz="1000"/>
          </a:p>
        </p:txBody>
      </p:sp>
      <p:sp>
        <p:nvSpPr>
          <p:cNvPr id="6" name="Footer Placeholder 5">
            <a:extLst>
              <a:ext uri="{FF2B5EF4-FFF2-40B4-BE49-F238E27FC236}">
                <a16:creationId xmlns:a16="http://schemas.microsoft.com/office/drawing/2014/main" id="{47313772-1FB6-A004-AA9E-AED2C0C80293}"/>
              </a:ext>
            </a:extLst>
          </p:cNvPr>
          <p:cNvSpPr>
            <a:spLocks noGrp="1"/>
          </p:cNvSpPr>
          <p:nvPr>
            <p:ph type="ftr" sz="quarter" idx="3"/>
          </p:nvPr>
        </p:nvSpPr>
        <p:spPr/>
        <p:txBody>
          <a:bodyPr/>
          <a:lstStyle/>
          <a:p>
            <a:r>
              <a:rPr lang="en-US">
                <a:latin typeface="Calibri"/>
                <a:cs typeface="Calibri"/>
              </a:rPr>
              <a:t>Milestone Corporate Overview</a:t>
            </a:r>
          </a:p>
        </p:txBody>
      </p:sp>
      <p:sp>
        <p:nvSpPr>
          <p:cNvPr id="7" name="Text Placeholder 9">
            <a:extLst>
              <a:ext uri="{FF2B5EF4-FFF2-40B4-BE49-F238E27FC236}">
                <a16:creationId xmlns:a16="http://schemas.microsoft.com/office/drawing/2014/main" id="{532DF40D-EA16-3A59-0DA3-2BF3C23D774A}"/>
              </a:ext>
            </a:extLst>
          </p:cNvPr>
          <p:cNvSpPr txBox="1">
            <a:spLocks/>
          </p:cNvSpPr>
          <p:nvPr/>
        </p:nvSpPr>
        <p:spPr bwMode="auto">
          <a:xfrm>
            <a:off x="681938" y="4304710"/>
            <a:ext cx="8056360" cy="40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r>
              <a:rPr lang="en-US" kern="0">
                <a:solidFill>
                  <a:schemeClr val="tx1">
                    <a:lumMod val="50000"/>
                    <a:lumOff val="50000"/>
                  </a:schemeClr>
                </a:solidFill>
                <a:latin typeface="Calibri"/>
                <a:cs typeface="Calibri"/>
              </a:rPr>
              <a:t>NDA = New Drug Application; PSVT = Paroxysmal Supraventricular Tachycardia; AEs = adverse events; ECG = electrocardiogram; RTF = Refusal to File.</a:t>
            </a:r>
          </a:p>
        </p:txBody>
      </p:sp>
    </p:spTree>
    <p:extLst>
      <p:ext uri="{BB962C8B-B14F-4D97-AF65-F5344CB8AC3E}">
        <p14:creationId xmlns:p14="http://schemas.microsoft.com/office/powerpoint/2010/main" val="1653746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B4F8-400C-99FF-AA00-FB615CC93883}"/>
              </a:ext>
            </a:extLst>
          </p:cNvPr>
          <p:cNvSpPr>
            <a:spLocks noGrp="1"/>
          </p:cNvSpPr>
          <p:nvPr>
            <p:ph type="title"/>
          </p:nvPr>
        </p:nvSpPr>
        <p:spPr>
          <a:xfrm>
            <a:off x="547077" y="199473"/>
            <a:ext cx="7589847" cy="548483"/>
          </a:xfrm>
        </p:spPr>
        <p:txBody>
          <a:bodyPr/>
          <a:lstStyle/>
          <a:p>
            <a:r>
              <a:rPr lang="en-US"/>
              <a:t>Etripamil Nasal Spray: A Novel CCB Designed to be Fast, Portable, ​and Patient-Empowering</a:t>
            </a:r>
          </a:p>
        </p:txBody>
      </p:sp>
      <p:sp>
        <p:nvSpPr>
          <p:cNvPr id="5" name="Slide Number Placeholder 4">
            <a:extLst>
              <a:ext uri="{FF2B5EF4-FFF2-40B4-BE49-F238E27FC236}">
                <a16:creationId xmlns:a16="http://schemas.microsoft.com/office/drawing/2014/main" id="{D166BE5D-9DFD-804C-A37B-5F0CA8F1E490}"/>
              </a:ext>
            </a:extLst>
          </p:cNvPr>
          <p:cNvSpPr>
            <a:spLocks noGrp="1"/>
          </p:cNvSpPr>
          <p:nvPr>
            <p:ph type="sldNum" sz="quarter" idx="4"/>
          </p:nvPr>
        </p:nvSpPr>
        <p:spPr/>
        <p:txBody>
          <a:bodyPr/>
          <a:lstStyle/>
          <a:p>
            <a:fld id="{42C32FFB-F9AE-46F0-A233-A2E628258990}" type="slidenum">
              <a:rPr lang="en-US" smtClean="0"/>
              <a:pPr/>
              <a:t>4</a:t>
            </a:fld>
            <a:endParaRPr lang="en-US"/>
          </a:p>
        </p:txBody>
      </p:sp>
      <p:sp>
        <p:nvSpPr>
          <p:cNvPr id="6" name="Footer Placeholder 5">
            <a:extLst>
              <a:ext uri="{FF2B5EF4-FFF2-40B4-BE49-F238E27FC236}">
                <a16:creationId xmlns:a16="http://schemas.microsoft.com/office/drawing/2014/main" id="{3CA167BA-65F3-FFAC-8CDC-1D8AFA4C91FF}"/>
              </a:ext>
            </a:extLst>
          </p:cNvPr>
          <p:cNvSpPr>
            <a:spLocks noGrp="1"/>
          </p:cNvSpPr>
          <p:nvPr>
            <p:ph type="ftr" sz="quarter" idx="3"/>
          </p:nvPr>
        </p:nvSpPr>
        <p:spPr/>
        <p:txBody>
          <a:bodyPr/>
          <a:lstStyle/>
          <a:p>
            <a:r>
              <a:rPr lang="en-US"/>
              <a:t>Milestone Corporate Overview</a:t>
            </a:r>
          </a:p>
        </p:txBody>
      </p:sp>
      <p:sp>
        <p:nvSpPr>
          <p:cNvPr id="35" name="TextBox 34">
            <a:extLst>
              <a:ext uri="{FF2B5EF4-FFF2-40B4-BE49-F238E27FC236}">
                <a16:creationId xmlns:a16="http://schemas.microsoft.com/office/drawing/2014/main" id="{75727799-0909-DEFD-B4FE-B7B294231853}"/>
              </a:ext>
            </a:extLst>
          </p:cNvPr>
          <p:cNvSpPr txBox="1"/>
          <p:nvPr/>
        </p:nvSpPr>
        <p:spPr>
          <a:xfrm>
            <a:off x="5552115" y="643974"/>
            <a:ext cx="2801644" cy="415498"/>
          </a:xfrm>
          <a:prstGeom prst="rect">
            <a:avLst/>
          </a:prstGeom>
          <a:noFill/>
        </p:spPr>
        <p:txBody>
          <a:bodyPr wrap="square" rtlCol="0">
            <a:spAutoFit/>
          </a:bodyPr>
          <a:lstStyle/>
          <a:p>
            <a:pPr algn="ctr"/>
            <a:r>
              <a:rPr lang="en-US" sz="1050" b="1">
                <a:latin typeface="+mn-lt"/>
              </a:rPr>
              <a:t>PK Plots of Intranasally Administered Etripamil (single and repeat dosing)</a:t>
            </a:r>
          </a:p>
        </p:txBody>
      </p:sp>
      <p:pic>
        <p:nvPicPr>
          <p:cNvPr id="40" name="Picture 11" descr="Chart, line chart&#10;&#10;Description automatically generated">
            <a:extLst>
              <a:ext uri="{FF2B5EF4-FFF2-40B4-BE49-F238E27FC236}">
                <a16:creationId xmlns:a16="http://schemas.microsoft.com/office/drawing/2014/main" id="{8F83DDAD-8D4A-4C86-A58D-DCC58AFC5E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73823" y="1094438"/>
            <a:ext cx="1912337" cy="1597747"/>
          </a:xfrm>
          <a:prstGeom prst="rect">
            <a:avLst/>
          </a:prstGeom>
          <a:solidFill>
            <a:schemeClr val="bg1"/>
          </a:solidFill>
          <a:ln>
            <a:solidFill>
              <a:srgbClr val="7030A0"/>
            </a:solidFill>
          </a:ln>
        </p:spPr>
      </p:pic>
      <p:pic>
        <p:nvPicPr>
          <p:cNvPr id="9" name="Picture 8">
            <a:extLst>
              <a:ext uri="{FF2B5EF4-FFF2-40B4-BE49-F238E27FC236}">
                <a16:creationId xmlns:a16="http://schemas.microsoft.com/office/drawing/2014/main" id="{C9DEAEF9-0077-BCCA-E315-B53CC1FDB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06225" y="2727152"/>
            <a:ext cx="2808704" cy="1992359"/>
          </a:xfrm>
          <a:prstGeom prst="rect">
            <a:avLst/>
          </a:prstGeom>
        </p:spPr>
      </p:pic>
      <p:sp>
        <p:nvSpPr>
          <p:cNvPr id="3" name="TextBox 1">
            <a:extLst>
              <a:ext uri="{FF2B5EF4-FFF2-40B4-BE49-F238E27FC236}">
                <a16:creationId xmlns:a16="http://schemas.microsoft.com/office/drawing/2014/main" id="{C8279C6A-12FA-0064-DCEE-21171FC73752}"/>
              </a:ext>
            </a:extLst>
          </p:cNvPr>
          <p:cNvSpPr txBox="1"/>
          <p:nvPr/>
        </p:nvSpPr>
        <p:spPr>
          <a:xfrm>
            <a:off x="312147" y="886970"/>
            <a:ext cx="5083226" cy="3139321"/>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marL="257175" indent="-257175">
              <a:spcBef>
                <a:spcPts val="600"/>
              </a:spcBef>
              <a:spcAft>
                <a:spcPts val="600"/>
              </a:spcAft>
              <a:buClr>
                <a:schemeClr val="accent2"/>
              </a:buClr>
              <a:buSzPct val="110000"/>
              <a:buFont typeface="Arial" panose="020B0604020202020204" pitchFamily="34" charset="0"/>
              <a:buChar char="•"/>
            </a:pPr>
            <a:r>
              <a:rPr lang="en-US" sz="1600">
                <a:latin typeface="+mj-lt"/>
                <a:ea typeface="MS PGothic"/>
                <a:cs typeface="Arial" panose="020B0604020202020204" pitchFamily="34" charset="0"/>
              </a:rPr>
              <a:t>Developed to rapidly terminate episodes of PSVT</a:t>
            </a:r>
          </a:p>
          <a:p>
            <a:pPr marL="257175" indent="-257175">
              <a:spcBef>
                <a:spcPts val="600"/>
              </a:spcBef>
              <a:spcAft>
                <a:spcPts val="600"/>
              </a:spcAft>
              <a:buClr>
                <a:schemeClr val="accent2"/>
              </a:buClr>
              <a:buSzPct val="110000"/>
              <a:buFont typeface="Arial" panose="020B0604020202020204" pitchFamily="34" charset="0"/>
              <a:buChar char="•"/>
            </a:pPr>
            <a:r>
              <a:rPr lang="en-US" sz="1600">
                <a:latin typeface="+mj-lt"/>
                <a:ea typeface="MS PGothic"/>
                <a:cs typeface="Arial" panose="020B0604020202020204" pitchFamily="34" charset="0"/>
              </a:rPr>
              <a:t>Designed for patient self-administration where and whenever the episodes occur</a:t>
            </a:r>
          </a:p>
          <a:p>
            <a:pPr marL="257175" indent="-257175">
              <a:spcBef>
                <a:spcPts val="600"/>
              </a:spcBef>
              <a:spcAft>
                <a:spcPts val="600"/>
              </a:spcAft>
              <a:buClr>
                <a:schemeClr val="accent2"/>
              </a:buClr>
              <a:buSzPct val="110000"/>
              <a:buFont typeface="Arial" panose="020B0604020202020204" pitchFamily="34" charset="0"/>
              <a:buChar char="•"/>
            </a:pPr>
            <a:r>
              <a:rPr lang="en-US" sz="1600">
                <a:latin typeface="+mj-lt"/>
                <a:ea typeface="MS PGothic"/>
                <a:cs typeface="Arial" panose="020B0604020202020204" pitchFamily="34" charset="0"/>
              </a:rPr>
              <a:t>Novel, investigational, L-type calcium channel blocker</a:t>
            </a:r>
          </a:p>
          <a:p>
            <a:pPr marL="257175" indent="-257175">
              <a:spcBef>
                <a:spcPts val="600"/>
              </a:spcBef>
              <a:spcAft>
                <a:spcPts val="600"/>
              </a:spcAft>
              <a:buClr>
                <a:schemeClr val="accent2"/>
              </a:buClr>
              <a:buSzPct val="110000"/>
              <a:buFont typeface="Arial" panose="020B0604020202020204" pitchFamily="34" charset="0"/>
              <a:buChar char="•"/>
            </a:pPr>
            <a:r>
              <a:rPr lang="en-US" sz="1600">
                <a:latin typeface="+mj-lt"/>
                <a:ea typeface="MS PGothic"/>
                <a:cs typeface="Arial" panose="020B0604020202020204" pitchFamily="34" charset="0"/>
              </a:rPr>
              <a:t>Formulated as intranasal spray with:</a:t>
            </a:r>
          </a:p>
          <a:p>
            <a:pPr marL="628650" lvl="1" indent="-285750">
              <a:spcBef>
                <a:spcPts val="600"/>
              </a:spcBef>
              <a:spcAft>
                <a:spcPts val="600"/>
              </a:spcAft>
              <a:buClr>
                <a:schemeClr val="accent2"/>
              </a:buClr>
              <a:buSzPct val="110000"/>
              <a:buFontTx/>
              <a:buChar char="─"/>
            </a:pPr>
            <a:r>
              <a:rPr lang="en-US" sz="1400">
                <a:latin typeface="+mj-lt"/>
                <a:ea typeface="MS PGothic"/>
                <a:cs typeface="Arial"/>
              </a:rPr>
              <a:t>Rapid onset of action (</a:t>
            </a:r>
            <a:r>
              <a:rPr lang="en-US" sz="1400" err="1">
                <a:latin typeface="+mj-lt"/>
                <a:ea typeface="MS PGothic"/>
                <a:cs typeface="Arial"/>
              </a:rPr>
              <a:t>T</a:t>
            </a:r>
            <a:r>
              <a:rPr lang="en-US" sz="1400" baseline="-25000" err="1">
                <a:latin typeface="+mj-lt"/>
                <a:ea typeface="MS PGothic"/>
                <a:cs typeface="Arial"/>
              </a:rPr>
              <a:t>max</a:t>
            </a:r>
            <a:r>
              <a:rPr lang="en-US" sz="1400">
                <a:latin typeface="+mj-lt"/>
                <a:ea typeface="MS PGothic"/>
                <a:cs typeface="Arial"/>
              </a:rPr>
              <a:t> ≤ 7 min)</a:t>
            </a:r>
            <a:endParaRPr lang="en-US" sz="1400">
              <a:latin typeface="+mj-lt"/>
              <a:cs typeface="Arial"/>
            </a:endParaRPr>
          </a:p>
          <a:p>
            <a:pPr marL="628650" lvl="1" indent="-285750">
              <a:spcBef>
                <a:spcPts val="600"/>
              </a:spcBef>
              <a:spcAft>
                <a:spcPts val="600"/>
              </a:spcAft>
              <a:buClr>
                <a:schemeClr val="accent2"/>
              </a:buClr>
              <a:buSzPct val="110000"/>
              <a:buFontTx/>
              <a:buChar char="─"/>
            </a:pPr>
            <a:r>
              <a:rPr lang="en-US" sz="1400">
                <a:latin typeface="+mj-lt"/>
                <a:ea typeface="MS PGothic"/>
                <a:cs typeface="Arial" panose="020B0604020202020204" pitchFamily="34" charset="0"/>
              </a:rPr>
              <a:t>Short-lasting duration: eliminated from blood within a few hours</a:t>
            </a:r>
          </a:p>
          <a:p>
            <a:pPr marL="257175" indent="-257175">
              <a:spcBef>
                <a:spcPts val="600"/>
              </a:spcBef>
              <a:spcAft>
                <a:spcPts val="600"/>
              </a:spcAft>
              <a:buClr>
                <a:schemeClr val="accent2"/>
              </a:buClr>
              <a:buSzPct val="110000"/>
              <a:buFont typeface="Arial" panose="020B0604020202020204" pitchFamily="34" charset="0"/>
              <a:buChar char="•"/>
            </a:pPr>
            <a:r>
              <a:rPr lang="en-US" sz="1600">
                <a:latin typeface="+mj-lt"/>
                <a:ea typeface="MS PGothic"/>
                <a:cs typeface="Arial" panose="020B0604020202020204" pitchFamily="34" charset="0"/>
              </a:rPr>
              <a:t>Patent Protection until 2036</a:t>
            </a:r>
          </a:p>
        </p:txBody>
      </p:sp>
      <p:sp>
        <p:nvSpPr>
          <p:cNvPr id="8" name="Text Placeholder 8">
            <a:extLst>
              <a:ext uri="{FF2B5EF4-FFF2-40B4-BE49-F238E27FC236}">
                <a16:creationId xmlns:a16="http://schemas.microsoft.com/office/drawing/2014/main" id="{07108FDD-BCF0-6DCC-9FC7-F564F2C87DB7}"/>
              </a:ext>
            </a:extLst>
          </p:cNvPr>
          <p:cNvSpPr>
            <a:spLocks noGrp="1"/>
          </p:cNvSpPr>
          <p:nvPr>
            <p:ph type="body" sz="quarter" idx="13"/>
          </p:nvPr>
        </p:nvSpPr>
        <p:spPr>
          <a:xfrm>
            <a:off x="312147" y="4194338"/>
            <a:ext cx="4829020" cy="524594"/>
          </a:xfrm>
        </p:spPr>
        <p:txBody>
          <a:bodyPr/>
          <a:lstStyle/>
          <a:p>
            <a:r>
              <a:rPr lang="en-US"/>
              <a:t>Sources: </a:t>
            </a:r>
            <a:r>
              <a:rPr lang="en-US" err="1"/>
              <a:t>Stambler</a:t>
            </a:r>
            <a:r>
              <a:rPr lang="en-US"/>
              <a:t> BS, et al., J Am Coll </a:t>
            </a:r>
            <a:r>
              <a:rPr lang="en-US" err="1"/>
              <a:t>Cardiol</a:t>
            </a:r>
            <a:r>
              <a:rPr lang="en-US"/>
              <a:t>. 2018; Wight D, et al. J Am Coll </a:t>
            </a:r>
            <a:r>
              <a:rPr lang="en-US" err="1"/>
              <a:t>Cardiol</a:t>
            </a:r>
            <a:r>
              <a:rPr lang="en-US"/>
              <a:t>. 2022 Mar, 79 (9_Supplement); Ip JE, et al. manuscript in preparation. ; NODE-PK-101, -103, data on file.</a:t>
            </a:r>
          </a:p>
        </p:txBody>
      </p:sp>
      <p:sp>
        <p:nvSpPr>
          <p:cNvPr id="10" name="TextBox 9">
            <a:extLst>
              <a:ext uri="{FF2B5EF4-FFF2-40B4-BE49-F238E27FC236}">
                <a16:creationId xmlns:a16="http://schemas.microsoft.com/office/drawing/2014/main" id="{D364511A-0A1C-7013-1E76-CD093CA445F4}"/>
              </a:ext>
            </a:extLst>
          </p:cNvPr>
          <p:cNvSpPr txBox="1"/>
          <p:nvPr/>
        </p:nvSpPr>
        <p:spPr>
          <a:xfrm>
            <a:off x="257512" y="4167236"/>
            <a:ext cx="4455316"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800">
                <a:solidFill>
                  <a:schemeClr val="bg1">
                    <a:lumMod val="65000"/>
                  </a:schemeClr>
                </a:solidFill>
                <a:latin typeface="Calibri" panose="020F0502020204030204" pitchFamily="34" charset="0"/>
                <a:cs typeface="Calibri" panose="020F0502020204030204" pitchFamily="34" charset="0"/>
              </a:rPr>
              <a:t>PSVT= paroxysmal supraventricular tachycardia; CCB=calcium channel blocker; PK = pharmacokinetic. Error bars = standard error (SE) of the mean.</a:t>
            </a:r>
          </a:p>
        </p:txBody>
      </p:sp>
    </p:spTree>
    <p:extLst>
      <p:ext uri="{BB962C8B-B14F-4D97-AF65-F5344CB8AC3E}">
        <p14:creationId xmlns:p14="http://schemas.microsoft.com/office/powerpoint/2010/main" val="93317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0B69-C0B5-46AD-9A10-95182C8B430C}"/>
              </a:ext>
            </a:extLst>
          </p:cNvPr>
          <p:cNvSpPr>
            <a:spLocks noGrp="1"/>
          </p:cNvSpPr>
          <p:nvPr>
            <p:ph type="title"/>
          </p:nvPr>
        </p:nvSpPr>
        <p:spPr>
          <a:xfrm>
            <a:off x="385011" y="297570"/>
            <a:ext cx="7882542" cy="277640"/>
          </a:xfrm>
        </p:spPr>
        <p:txBody>
          <a:bodyPr/>
          <a:lstStyle/>
          <a:p>
            <a:r>
              <a:rPr lang="en-US"/>
              <a:t>Atrial Arrhythmias with a Common Patient Burden &amp; Cardiac Target</a:t>
            </a:r>
          </a:p>
        </p:txBody>
      </p:sp>
      <p:sp>
        <p:nvSpPr>
          <p:cNvPr id="87" name="Text Placeholder 4">
            <a:extLst>
              <a:ext uri="{FF2B5EF4-FFF2-40B4-BE49-F238E27FC236}">
                <a16:creationId xmlns:a16="http://schemas.microsoft.com/office/drawing/2014/main" id="{44192189-336F-4526-B40C-91EC54745027}"/>
              </a:ext>
            </a:extLst>
          </p:cNvPr>
          <p:cNvSpPr>
            <a:spLocks noGrp="1"/>
          </p:cNvSpPr>
          <p:nvPr>
            <p:ph type="body" sz="quarter" idx="13"/>
          </p:nvPr>
        </p:nvSpPr>
        <p:spPr>
          <a:xfrm>
            <a:off x="552392" y="4444057"/>
            <a:ext cx="8056360" cy="285796"/>
          </a:xfrm>
        </p:spPr>
        <p:txBody>
          <a:bodyPr/>
          <a:lstStyle/>
          <a:p>
            <a:pPr>
              <a:spcBef>
                <a:spcPts val="450"/>
              </a:spcBef>
            </a:pPr>
            <a:r>
              <a:rPr lang="en-US">
                <a:latin typeface="+mn-lt"/>
                <a:cs typeface="Calibri"/>
              </a:rPr>
              <a:t>Sources: adapted from </a:t>
            </a:r>
            <a:r>
              <a:rPr lang="en-US">
                <a:solidFill>
                  <a:schemeClr val="tx2">
                    <a:lumMod val="90000"/>
                  </a:schemeClr>
                </a:solidFill>
                <a:latin typeface="+mn-lt"/>
                <a:cs typeface="Calibri"/>
                <a:hlinkClick r:id="rId3">
                  <a:extLst>
                    <a:ext uri="{A12FA001-AC4F-418D-AE19-62706E023703}">
                      <ahyp:hlinkClr xmlns:ahyp="http://schemas.microsoft.com/office/drawing/2018/hyperlinkcolor" val="tx"/>
                    </a:ext>
                  </a:extLst>
                </a:hlinkClick>
              </a:rPr>
              <a:t>https://en.ecgpedia.org/index.php?title=Supraventricular_Rhythms</a:t>
            </a:r>
            <a:r>
              <a:rPr lang="en-US">
                <a:latin typeface="+mn-lt"/>
                <a:cs typeface="Calibri"/>
              </a:rPr>
              <a:t>, accessed 2/2021</a:t>
            </a:r>
            <a:endParaRPr lang="en-US">
              <a:latin typeface="+mn-lt"/>
            </a:endParaRPr>
          </a:p>
        </p:txBody>
      </p:sp>
      <p:sp>
        <p:nvSpPr>
          <p:cNvPr id="5" name="Slide Number Placeholder 4">
            <a:extLst>
              <a:ext uri="{FF2B5EF4-FFF2-40B4-BE49-F238E27FC236}">
                <a16:creationId xmlns:a16="http://schemas.microsoft.com/office/drawing/2014/main" id="{CADF4392-AD12-48F4-960E-3132D1F3195B}"/>
              </a:ext>
            </a:extLst>
          </p:cNvPr>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C32FFB-F9AE-46F0-A233-A2E628258990}"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Footer Placeholder 5">
            <a:extLst>
              <a:ext uri="{FF2B5EF4-FFF2-40B4-BE49-F238E27FC236}">
                <a16:creationId xmlns:a16="http://schemas.microsoft.com/office/drawing/2014/main" id="{87680568-214B-4387-A955-91A5A59CD3A4}"/>
              </a:ext>
            </a:extLst>
          </p:cNvPr>
          <p:cNvSpPr>
            <a:spLocks noGrp="1"/>
          </p:cNvSpPr>
          <p:nvPr>
            <p:ph type="ftr" sz="quarter" idx="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503291"/>
                </a:solidFill>
                <a:effectLst/>
                <a:uLnTx/>
                <a:uFillTx/>
                <a:latin typeface="Calibri" panose="020F0502020204030204" pitchFamily="34" charset="0"/>
                <a:ea typeface="Calibri" panose="020F0502020204030204" pitchFamily="34" charset="0"/>
                <a:cs typeface="Calibri" panose="020F0502020204030204" pitchFamily="34" charset="0"/>
              </a:rPr>
              <a:t>Milestone Corporate Overview </a:t>
            </a:r>
          </a:p>
        </p:txBody>
      </p:sp>
      <p:graphicFrame>
        <p:nvGraphicFramePr>
          <p:cNvPr id="9" name="Table 9">
            <a:extLst>
              <a:ext uri="{FF2B5EF4-FFF2-40B4-BE49-F238E27FC236}">
                <a16:creationId xmlns:a16="http://schemas.microsoft.com/office/drawing/2014/main" id="{26469B20-9FCC-4157-9881-AE0BD2D6574C}"/>
              </a:ext>
            </a:extLst>
          </p:cNvPr>
          <p:cNvGraphicFramePr>
            <a:graphicFrameLocks noGrp="1"/>
          </p:cNvGraphicFramePr>
          <p:nvPr>
            <p:extLst>
              <p:ext uri="{D42A27DB-BD31-4B8C-83A1-F6EECF244321}">
                <p14:modId xmlns:p14="http://schemas.microsoft.com/office/powerpoint/2010/main" val="1478361304"/>
              </p:ext>
            </p:extLst>
          </p:nvPr>
        </p:nvGraphicFramePr>
        <p:xfrm>
          <a:off x="527942" y="1450854"/>
          <a:ext cx="5006642" cy="1433055"/>
        </p:xfrm>
        <a:graphic>
          <a:graphicData uri="http://schemas.openxmlformats.org/drawingml/2006/table">
            <a:tbl>
              <a:tblPr firstRow="1" bandRow="1">
                <a:tableStyleId>{7DF18680-E054-41AD-8BC1-D1AEF772440D}</a:tableStyleId>
              </a:tblPr>
              <a:tblGrid>
                <a:gridCol w="2389307">
                  <a:extLst>
                    <a:ext uri="{9D8B030D-6E8A-4147-A177-3AD203B41FA5}">
                      <a16:colId xmlns:a16="http://schemas.microsoft.com/office/drawing/2014/main" val="25004229"/>
                    </a:ext>
                  </a:extLst>
                </a:gridCol>
                <a:gridCol w="2617335">
                  <a:extLst>
                    <a:ext uri="{9D8B030D-6E8A-4147-A177-3AD203B41FA5}">
                      <a16:colId xmlns:a16="http://schemas.microsoft.com/office/drawing/2014/main" val="1001712125"/>
                    </a:ext>
                  </a:extLst>
                </a:gridCol>
              </a:tblGrid>
              <a:tr h="537396">
                <a:tc>
                  <a:txBody>
                    <a:bodyPr/>
                    <a:lstStyle/>
                    <a:p>
                      <a:pPr algn="ctr"/>
                      <a:r>
                        <a:rPr lang="en-US" sz="1500" b="1"/>
                        <a:t>PSVT</a:t>
                      </a:r>
                    </a:p>
                    <a:p>
                      <a:pPr algn="ctr"/>
                      <a:r>
                        <a:rPr lang="en-US" sz="1400" b="0"/>
                        <a:t>(AVNRT and AVRT)</a:t>
                      </a:r>
                      <a:endParaRPr lang="en-US" sz="1400" b="0" i="0">
                        <a:latin typeface="Calibri" panose="020F0502020204030204" pitchFamily="34" charset="0"/>
                        <a:cs typeface="Calibri" panose="020F0502020204030204" pitchFamily="34" charset="0"/>
                      </a:endParaRPr>
                    </a:p>
                  </a:txBody>
                  <a:tcPr anchor="ctr">
                    <a:solidFill>
                      <a:schemeClr val="accent2"/>
                    </a:solidFill>
                  </a:tcPr>
                </a:tc>
                <a:tc>
                  <a:txBody>
                    <a:bodyPr/>
                    <a:lstStyle/>
                    <a:p>
                      <a:pPr algn="ctr"/>
                      <a:r>
                        <a:rPr lang="en-US" sz="1500" b="1"/>
                        <a:t>AFib-RVR</a:t>
                      </a:r>
                      <a:r>
                        <a:rPr lang="en-US" sz="1400" b="1"/>
                        <a:t> </a:t>
                      </a:r>
                    </a:p>
                    <a:p>
                      <a:pPr algn="ctr"/>
                      <a:r>
                        <a:rPr lang="en-US" sz="1400" b="0"/>
                        <a:t>(a subset of AFib)</a:t>
                      </a:r>
                      <a:endParaRPr lang="en-US" sz="1400" b="0" i="0">
                        <a:latin typeface="Calibri" panose="020F0502020204030204" pitchFamily="34" charset="0"/>
                        <a:cs typeface="Calibri" panose="020F0502020204030204" pitchFamily="34" charset="0"/>
                      </a:endParaRPr>
                    </a:p>
                  </a:txBody>
                  <a:tcPr anchor="ctr">
                    <a:solidFill>
                      <a:schemeClr val="accent2"/>
                    </a:solidFill>
                  </a:tcPr>
                </a:tc>
                <a:extLst>
                  <a:ext uri="{0D108BD9-81ED-4DB2-BD59-A6C34878D82A}">
                    <a16:rowId xmlns:a16="http://schemas.microsoft.com/office/drawing/2014/main" val="941013908"/>
                  </a:ext>
                </a:extLst>
              </a:tr>
              <a:tr h="298553">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t>Regular rapid heart rate</a:t>
                      </a:r>
                      <a:endParaRPr lang="en-US" sz="1200" b="0" i="0">
                        <a:latin typeface="Calibri" panose="020F0502020204030204" pitchFamily="34" charset="0"/>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t>Irregular rapid heart rate</a:t>
                      </a:r>
                      <a:endParaRPr lang="en-US" sz="1200" b="0" i="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94300627"/>
                  </a:ext>
                </a:extLst>
              </a:tr>
              <a:tr h="298553">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t>Commonly 150 - 250 bpm</a:t>
                      </a:r>
                      <a:endParaRPr lang="en-US" sz="1200" b="0" i="0">
                        <a:latin typeface="Calibri" panose="020F0502020204030204" pitchFamily="34" charset="0"/>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rPr>
                        <a:t>Commonly 100 </a:t>
                      </a:r>
                      <a:r>
                        <a:rPr lang="en-US" sz="1200" b="0"/>
                        <a:t>- 175 bpm</a:t>
                      </a:r>
                      <a:endParaRPr lang="en-US" sz="1200" b="0" i="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5012512"/>
                  </a:ext>
                </a:extLst>
              </a:tr>
              <a:tr h="298553">
                <a:tc gridSpan="2">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t>Episode frequency and duration is highly variable; occurring without warning </a:t>
                      </a:r>
                      <a:endParaRPr lang="en-US" sz="1200" b="0" i="0">
                        <a:latin typeface="Calibri" panose="020F0502020204030204" pitchFamily="34" charset="0"/>
                        <a:cs typeface="Calibri" panose="020F0502020204030204" pitchFamily="34" charset="0"/>
                      </a:endParaRPr>
                    </a:p>
                  </a:txBody>
                  <a:tcPr anchor="ctr"/>
                </a:tc>
                <a:tc hMerge="1">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23631411"/>
                  </a:ext>
                </a:extLst>
              </a:tr>
            </a:tbl>
          </a:graphicData>
        </a:graphic>
      </p:graphicFrame>
      <p:pic>
        <p:nvPicPr>
          <p:cNvPr id="67" name="Picture 2">
            <a:extLst>
              <a:ext uri="{FF2B5EF4-FFF2-40B4-BE49-F238E27FC236}">
                <a16:creationId xmlns:a16="http://schemas.microsoft.com/office/drawing/2014/main" id="{BBDC8A90-0381-42D1-ADAA-89EAC68A7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954" t="35393" r="35566" b="26279"/>
          <a:stretch/>
        </p:blipFill>
        <p:spPr bwMode="auto">
          <a:xfrm>
            <a:off x="5988296" y="1798900"/>
            <a:ext cx="2044120" cy="1993229"/>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1FF62A31-10FB-486C-AFCC-57ADF0FBC837}"/>
              </a:ext>
            </a:extLst>
          </p:cNvPr>
          <p:cNvSpPr txBox="1"/>
          <p:nvPr/>
        </p:nvSpPr>
        <p:spPr>
          <a:xfrm>
            <a:off x="5877179" y="2685066"/>
            <a:ext cx="72782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mn-cs"/>
              </a:rPr>
              <a:t>AV Node</a:t>
            </a:r>
          </a:p>
        </p:txBody>
      </p:sp>
      <p:sp>
        <p:nvSpPr>
          <p:cNvPr id="70" name="TextBox 69">
            <a:extLst>
              <a:ext uri="{FF2B5EF4-FFF2-40B4-BE49-F238E27FC236}">
                <a16:creationId xmlns:a16="http://schemas.microsoft.com/office/drawing/2014/main" id="{05380DB6-40AC-476B-A97E-F4605A8F606C}"/>
              </a:ext>
            </a:extLst>
          </p:cNvPr>
          <p:cNvSpPr txBox="1"/>
          <p:nvPr/>
        </p:nvSpPr>
        <p:spPr>
          <a:xfrm>
            <a:off x="6103887" y="2165938"/>
            <a:ext cx="583814"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mn-cs"/>
              </a:rPr>
              <a:t>SA Node</a:t>
            </a:r>
          </a:p>
        </p:txBody>
      </p:sp>
      <p:grpSp>
        <p:nvGrpSpPr>
          <p:cNvPr id="14" name="Group 13">
            <a:extLst>
              <a:ext uri="{FF2B5EF4-FFF2-40B4-BE49-F238E27FC236}">
                <a16:creationId xmlns:a16="http://schemas.microsoft.com/office/drawing/2014/main" id="{24DD5B6B-25FE-46CB-8A39-B5ED415A1B66}"/>
              </a:ext>
            </a:extLst>
          </p:cNvPr>
          <p:cNvGrpSpPr/>
          <p:nvPr/>
        </p:nvGrpSpPr>
        <p:grpSpPr>
          <a:xfrm>
            <a:off x="6992310" y="2064130"/>
            <a:ext cx="119604" cy="96212"/>
            <a:chOff x="5891284" y="799146"/>
            <a:chExt cx="130447" cy="104934"/>
          </a:xfrm>
        </p:grpSpPr>
        <mc:AlternateContent xmlns:mc="http://schemas.openxmlformats.org/markup-compatibility/2006" xmlns:p14="http://schemas.microsoft.com/office/powerpoint/2010/main">
          <mc:Choice Requires="p14">
            <p:contentPart p14:bwMode="auto" r:id="rId5">
              <p14:nvContentPartPr>
                <p14:cNvPr id="74" name="Ink 73">
                  <a:extLst>
                    <a:ext uri="{FF2B5EF4-FFF2-40B4-BE49-F238E27FC236}">
                      <a16:creationId xmlns:a16="http://schemas.microsoft.com/office/drawing/2014/main" id="{7F70C4E9-0817-485B-9C85-AF58E1636122}"/>
                    </a:ext>
                  </a:extLst>
                </p14:cNvPr>
                <p14:cNvContentPartPr/>
                <p14:nvPr/>
              </p14:nvContentPartPr>
              <p14:xfrm rot="21186747">
                <a:off x="5891284" y="799146"/>
                <a:ext cx="113712" cy="104934"/>
              </p14:xfrm>
            </p:contentPart>
          </mc:Choice>
          <mc:Fallback xmlns="">
            <p:pic>
              <p:nvPicPr>
                <p:cNvPr id="74" name="Ink 73">
                  <a:extLst>
                    <a:ext uri="{FF2B5EF4-FFF2-40B4-BE49-F238E27FC236}">
                      <a16:creationId xmlns:a16="http://schemas.microsoft.com/office/drawing/2014/main" id="{7F70C4E9-0817-485B-9C85-AF58E1636122}"/>
                    </a:ext>
                  </a:extLst>
                </p:cNvPr>
                <p:cNvPicPr/>
                <p:nvPr/>
              </p:nvPicPr>
              <p:blipFill>
                <a:blip r:embed="rId6"/>
                <a:stretch>
                  <a:fillRect/>
                </a:stretch>
              </p:blipFill>
              <p:spPr>
                <a:xfrm rot="21186747">
                  <a:off x="5881481" y="789321"/>
                  <a:ext cx="132925" cy="1241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1" name="Ink 80">
                  <a:extLst>
                    <a:ext uri="{FF2B5EF4-FFF2-40B4-BE49-F238E27FC236}">
                      <a16:creationId xmlns:a16="http://schemas.microsoft.com/office/drawing/2014/main" id="{9358551C-54B2-41DC-8738-F72F14FC2F74}"/>
                    </a:ext>
                  </a:extLst>
                </p14:cNvPr>
                <p14:cNvContentPartPr/>
                <p14:nvPr/>
              </p14:nvContentPartPr>
              <p14:xfrm rot="21186747">
                <a:off x="5928637" y="808127"/>
                <a:ext cx="93094" cy="78364"/>
              </p14:xfrm>
            </p:contentPart>
          </mc:Choice>
          <mc:Fallback xmlns="">
            <p:pic>
              <p:nvPicPr>
                <p:cNvPr id="81" name="Ink 80">
                  <a:extLst>
                    <a:ext uri="{FF2B5EF4-FFF2-40B4-BE49-F238E27FC236}">
                      <a16:creationId xmlns:a16="http://schemas.microsoft.com/office/drawing/2014/main" id="{9358551C-54B2-41DC-8738-F72F14FC2F74}"/>
                    </a:ext>
                  </a:extLst>
                </p:cNvPr>
                <p:cNvPicPr/>
                <p:nvPr/>
              </p:nvPicPr>
              <p:blipFill>
                <a:blip r:embed="rId8"/>
                <a:stretch>
                  <a:fillRect/>
                </a:stretch>
              </p:blipFill>
              <p:spPr>
                <a:xfrm rot="21186747">
                  <a:off x="5918817" y="798331"/>
                  <a:ext cx="112341" cy="9756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2" name="Ink 81">
                  <a:extLst>
                    <a:ext uri="{FF2B5EF4-FFF2-40B4-BE49-F238E27FC236}">
                      <a16:creationId xmlns:a16="http://schemas.microsoft.com/office/drawing/2014/main" id="{BF879C2A-939E-480E-A02A-5B7296499541}"/>
                    </a:ext>
                  </a:extLst>
                </p14:cNvPr>
                <p14:cNvContentPartPr/>
                <p14:nvPr/>
              </p14:nvContentPartPr>
              <p14:xfrm rot="21186747">
                <a:off x="5956636" y="819622"/>
                <a:ext cx="52483" cy="38341"/>
              </p14:xfrm>
            </p:contentPart>
          </mc:Choice>
          <mc:Fallback xmlns="">
            <p:pic>
              <p:nvPicPr>
                <p:cNvPr id="82" name="Ink 81">
                  <a:extLst>
                    <a:ext uri="{FF2B5EF4-FFF2-40B4-BE49-F238E27FC236}">
                      <a16:creationId xmlns:a16="http://schemas.microsoft.com/office/drawing/2014/main" id="{BF879C2A-939E-480E-A02A-5B7296499541}"/>
                    </a:ext>
                  </a:extLst>
                </p:cNvPr>
                <p:cNvPicPr/>
                <p:nvPr/>
              </p:nvPicPr>
              <p:blipFill>
                <a:blip r:embed="rId10"/>
                <a:stretch>
                  <a:fillRect/>
                </a:stretch>
              </p:blipFill>
              <p:spPr>
                <a:xfrm rot="21186747">
                  <a:off x="5946844" y="809841"/>
                  <a:ext cx="71675" cy="57512"/>
                </a:xfrm>
                <a:prstGeom prst="rect">
                  <a:avLst/>
                </a:prstGeom>
              </p:spPr>
            </p:pic>
          </mc:Fallback>
        </mc:AlternateContent>
      </p:grpSp>
      <p:grpSp>
        <p:nvGrpSpPr>
          <p:cNvPr id="20" name="Group 19">
            <a:extLst>
              <a:ext uri="{FF2B5EF4-FFF2-40B4-BE49-F238E27FC236}">
                <a16:creationId xmlns:a16="http://schemas.microsoft.com/office/drawing/2014/main" id="{4E71A949-0960-4236-917F-44E17B52E0F2}"/>
              </a:ext>
            </a:extLst>
          </p:cNvPr>
          <p:cNvGrpSpPr/>
          <p:nvPr/>
        </p:nvGrpSpPr>
        <p:grpSpPr>
          <a:xfrm rot="20046513">
            <a:off x="7289810" y="2117655"/>
            <a:ext cx="102778" cy="88790"/>
            <a:chOff x="6721460" y="1299265"/>
            <a:chExt cx="102778" cy="88790"/>
          </a:xfrm>
        </p:grpSpPr>
        <mc:AlternateContent xmlns:mc="http://schemas.openxmlformats.org/markup-compatibility/2006" xmlns:p14="http://schemas.microsoft.com/office/powerpoint/2010/main">
          <mc:Choice Requires="p14">
            <p:contentPart p14:bwMode="auto" r:id="rId11">
              <p14:nvContentPartPr>
                <p14:cNvPr id="89" name="Ink 88">
                  <a:extLst>
                    <a:ext uri="{FF2B5EF4-FFF2-40B4-BE49-F238E27FC236}">
                      <a16:creationId xmlns:a16="http://schemas.microsoft.com/office/drawing/2014/main" id="{10456ADD-3805-4BE9-ADBD-01F44444EAF3}"/>
                    </a:ext>
                  </a:extLst>
                </p14:cNvPr>
                <p14:cNvContentPartPr/>
                <p14:nvPr/>
              </p14:nvContentPartPr>
              <p14:xfrm rot="907828">
                <a:off x="6721460" y="1299265"/>
                <a:ext cx="102778" cy="88790"/>
              </p14:xfrm>
            </p:contentPart>
          </mc:Choice>
          <mc:Fallback xmlns="">
            <p:pic>
              <p:nvPicPr>
                <p:cNvPr id="89" name="Ink 88">
                  <a:extLst>
                    <a:ext uri="{FF2B5EF4-FFF2-40B4-BE49-F238E27FC236}">
                      <a16:creationId xmlns:a16="http://schemas.microsoft.com/office/drawing/2014/main" id="{10456ADD-3805-4BE9-ADBD-01F44444EAF3}"/>
                    </a:ext>
                  </a:extLst>
                </p:cNvPr>
                <p:cNvPicPr/>
                <p:nvPr/>
              </p:nvPicPr>
              <p:blipFill>
                <a:blip r:embed="rId12"/>
                <a:stretch>
                  <a:fillRect/>
                </a:stretch>
              </p:blipFill>
              <p:spPr>
                <a:xfrm rot="907828">
                  <a:off x="6712476" y="1290278"/>
                  <a:ext cx="120387" cy="10640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1" name="Ink 90">
                  <a:extLst>
                    <a:ext uri="{FF2B5EF4-FFF2-40B4-BE49-F238E27FC236}">
                      <a16:creationId xmlns:a16="http://schemas.microsoft.com/office/drawing/2014/main" id="{54AF3968-446C-4369-8B42-C18C648BF4CE}"/>
                    </a:ext>
                  </a:extLst>
                </p14:cNvPr>
                <p14:cNvContentPartPr/>
                <p14:nvPr/>
              </p14:nvContentPartPr>
              <p14:xfrm rot="907828">
                <a:off x="6743597" y="1303313"/>
                <a:ext cx="52170" cy="51458"/>
              </p14:xfrm>
            </p:contentPart>
          </mc:Choice>
          <mc:Fallback xmlns="">
            <p:pic>
              <p:nvPicPr>
                <p:cNvPr id="91" name="Ink 90">
                  <a:extLst>
                    <a:ext uri="{FF2B5EF4-FFF2-40B4-BE49-F238E27FC236}">
                      <a16:creationId xmlns:a16="http://schemas.microsoft.com/office/drawing/2014/main" id="{54AF3968-446C-4369-8B42-C18C648BF4CE}"/>
                    </a:ext>
                  </a:extLst>
                </p:cNvPr>
                <p:cNvPicPr/>
                <p:nvPr/>
              </p:nvPicPr>
              <p:blipFill>
                <a:blip r:embed="rId14"/>
                <a:stretch>
                  <a:fillRect/>
                </a:stretch>
              </p:blipFill>
              <p:spPr>
                <a:xfrm rot="907828">
                  <a:off x="6734540" y="1294317"/>
                  <a:ext cx="69922" cy="69090"/>
                </a:xfrm>
                <a:prstGeom prst="rect">
                  <a:avLst/>
                </a:prstGeom>
              </p:spPr>
            </p:pic>
          </mc:Fallback>
        </mc:AlternateContent>
      </p:grpSp>
      <p:grpSp>
        <p:nvGrpSpPr>
          <p:cNvPr id="21" name="Group 20">
            <a:extLst>
              <a:ext uri="{FF2B5EF4-FFF2-40B4-BE49-F238E27FC236}">
                <a16:creationId xmlns:a16="http://schemas.microsoft.com/office/drawing/2014/main" id="{3ED8CA8C-3554-4573-A3F0-3679FE50E6AE}"/>
              </a:ext>
            </a:extLst>
          </p:cNvPr>
          <p:cNvGrpSpPr/>
          <p:nvPr/>
        </p:nvGrpSpPr>
        <p:grpSpPr>
          <a:xfrm rot="21184299">
            <a:off x="7167509" y="2041085"/>
            <a:ext cx="58029" cy="143948"/>
            <a:chOff x="6601218" y="1232142"/>
            <a:chExt cx="58029" cy="143948"/>
          </a:xfrm>
        </p:grpSpPr>
        <mc:AlternateContent xmlns:mc="http://schemas.openxmlformats.org/markup-compatibility/2006" xmlns:p14="http://schemas.microsoft.com/office/powerpoint/2010/main">
          <mc:Choice Requires="p14">
            <p:contentPart p14:bwMode="auto" r:id="rId15">
              <p14:nvContentPartPr>
                <p14:cNvPr id="88" name="Ink 87">
                  <a:extLst>
                    <a:ext uri="{FF2B5EF4-FFF2-40B4-BE49-F238E27FC236}">
                      <a16:creationId xmlns:a16="http://schemas.microsoft.com/office/drawing/2014/main" id="{55D1B156-4F05-4A04-A0B3-56E763F21724}"/>
                    </a:ext>
                  </a:extLst>
                </p14:cNvPr>
                <p14:cNvContentPartPr/>
                <p14:nvPr/>
              </p14:nvContentPartPr>
              <p14:xfrm rot="907828">
                <a:off x="6601218" y="1232142"/>
                <a:ext cx="55919" cy="143948"/>
              </p14:xfrm>
            </p:contentPart>
          </mc:Choice>
          <mc:Fallback xmlns="">
            <p:pic>
              <p:nvPicPr>
                <p:cNvPr id="88" name="Ink 87">
                  <a:extLst>
                    <a:ext uri="{FF2B5EF4-FFF2-40B4-BE49-F238E27FC236}">
                      <a16:creationId xmlns:a16="http://schemas.microsoft.com/office/drawing/2014/main" id="{55D1B156-4F05-4A04-A0B3-56E763F21724}"/>
                    </a:ext>
                  </a:extLst>
                </p:cNvPr>
                <p:cNvPicPr/>
                <p:nvPr/>
              </p:nvPicPr>
              <p:blipFill>
                <a:blip r:embed="rId16"/>
                <a:stretch>
                  <a:fillRect/>
                </a:stretch>
              </p:blipFill>
              <p:spPr>
                <a:xfrm rot="907828">
                  <a:off x="6592199" y="1223145"/>
                  <a:ext cx="73597" cy="16158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7" name="Ink 96">
                  <a:extLst>
                    <a:ext uri="{FF2B5EF4-FFF2-40B4-BE49-F238E27FC236}">
                      <a16:creationId xmlns:a16="http://schemas.microsoft.com/office/drawing/2014/main" id="{DC7FB1C0-D5AB-4F5A-BF9B-089478E52AE5}"/>
                    </a:ext>
                  </a:extLst>
                </p14:cNvPr>
                <p14:cNvContentPartPr/>
                <p14:nvPr/>
              </p14:nvContentPartPr>
              <p14:xfrm rot="907828">
                <a:off x="6623950" y="1263297"/>
                <a:ext cx="28116" cy="77355"/>
              </p14:xfrm>
            </p:contentPart>
          </mc:Choice>
          <mc:Fallback xmlns="">
            <p:pic>
              <p:nvPicPr>
                <p:cNvPr id="97" name="Ink 96">
                  <a:extLst>
                    <a:ext uri="{FF2B5EF4-FFF2-40B4-BE49-F238E27FC236}">
                      <a16:creationId xmlns:a16="http://schemas.microsoft.com/office/drawing/2014/main" id="{DC7FB1C0-D5AB-4F5A-BF9B-089478E52AE5}"/>
                    </a:ext>
                  </a:extLst>
                </p:cNvPr>
                <p:cNvPicPr/>
                <p:nvPr/>
              </p:nvPicPr>
              <p:blipFill>
                <a:blip r:embed="rId18"/>
                <a:stretch>
                  <a:fillRect/>
                </a:stretch>
              </p:blipFill>
              <p:spPr>
                <a:xfrm rot="907828">
                  <a:off x="6614938" y="1254302"/>
                  <a:ext cx="45779" cy="9498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8" name="Ink 97">
                  <a:extLst>
                    <a:ext uri="{FF2B5EF4-FFF2-40B4-BE49-F238E27FC236}">
                      <a16:creationId xmlns:a16="http://schemas.microsoft.com/office/drawing/2014/main" id="{D5F330CF-D979-42BE-95D8-4920DB5E89E7}"/>
                    </a:ext>
                  </a:extLst>
                </p14:cNvPr>
                <p14:cNvContentPartPr/>
                <p14:nvPr/>
              </p14:nvContentPartPr>
              <p14:xfrm rot="907828">
                <a:off x="6649250" y="1294264"/>
                <a:ext cx="9997" cy="24552"/>
              </p14:xfrm>
            </p:contentPart>
          </mc:Choice>
          <mc:Fallback xmlns="">
            <p:pic>
              <p:nvPicPr>
                <p:cNvPr id="98" name="Ink 97">
                  <a:extLst>
                    <a:ext uri="{FF2B5EF4-FFF2-40B4-BE49-F238E27FC236}">
                      <a16:creationId xmlns:a16="http://schemas.microsoft.com/office/drawing/2014/main" id="{D5F330CF-D979-42BE-95D8-4920DB5E89E7}"/>
                    </a:ext>
                  </a:extLst>
                </p:cNvPr>
                <p:cNvPicPr/>
                <p:nvPr/>
              </p:nvPicPr>
              <p:blipFill>
                <a:blip r:embed="rId20"/>
                <a:stretch>
                  <a:fillRect/>
                </a:stretch>
              </p:blipFill>
              <p:spPr>
                <a:xfrm rot="907828">
                  <a:off x="6640324" y="1285368"/>
                  <a:ext cx="27492" cy="41987"/>
                </a:xfrm>
                <a:prstGeom prst="rect">
                  <a:avLst/>
                </a:prstGeom>
              </p:spPr>
            </p:pic>
          </mc:Fallback>
        </mc:AlternateContent>
      </p:grpSp>
      <p:grpSp>
        <p:nvGrpSpPr>
          <p:cNvPr id="22" name="Group 21">
            <a:extLst>
              <a:ext uri="{FF2B5EF4-FFF2-40B4-BE49-F238E27FC236}">
                <a16:creationId xmlns:a16="http://schemas.microsoft.com/office/drawing/2014/main" id="{2821007E-C222-4751-941A-70BD78827E0F}"/>
              </a:ext>
            </a:extLst>
          </p:cNvPr>
          <p:cNvGrpSpPr/>
          <p:nvPr/>
        </p:nvGrpSpPr>
        <p:grpSpPr>
          <a:xfrm>
            <a:off x="7399974" y="2230105"/>
            <a:ext cx="113400" cy="87109"/>
            <a:chOff x="8194661" y="1536788"/>
            <a:chExt cx="113400" cy="87109"/>
          </a:xfrm>
        </p:grpSpPr>
        <mc:AlternateContent xmlns:mc="http://schemas.openxmlformats.org/markup-compatibility/2006" xmlns:p14="http://schemas.microsoft.com/office/powerpoint/2010/main">
          <mc:Choice Requires="p14">
            <p:contentPart p14:bwMode="auto" r:id="rId21">
              <p14:nvContentPartPr>
                <p14:cNvPr id="93" name="Ink 92">
                  <a:extLst>
                    <a:ext uri="{FF2B5EF4-FFF2-40B4-BE49-F238E27FC236}">
                      <a16:creationId xmlns:a16="http://schemas.microsoft.com/office/drawing/2014/main" id="{FFB73283-C557-496F-B7E5-B50E1D069899}"/>
                    </a:ext>
                  </a:extLst>
                </p14:cNvPr>
                <p14:cNvContentPartPr/>
                <p14:nvPr/>
              </p14:nvContentPartPr>
              <p14:xfrm rot="19406970">
                <a:off x="8194661" y="1536788"/>
                <a:ext cx="113400" cy="87109"/>
              </p14:xfrm>
            </p:contentPart>
          </mc:Choice>
          <mc:Fallback xmlns="">
            <p:pic>
              <p:nvPicPr>
                <p:cNvPr id="93" name="Ink 92">
                  <a:extLst>
                    <a:ext uri="{FF2B5EF4-FFF2-40B4-BE49-F238E27FC236}">
                      <a16:creationId xmlns:a16="http://schemas.microsoft.com/office/drawing/2014/main" id="{FFB73283-C557-496F-B7E5-B50E1D069899}"/>
                    </a:ext>
                  </a:extLst>
                </p:cNvPr>
                <p:cNvPicPr/>
                <p:nvPr/>
              </p:nvPicPr>
              <p:blipFill>
                <a:blip r:embed="rId22"/>
                <a:stretch>
                  <a:fillRect/>
                </a:stretch>
              </p:blipFill>
              <p:spPr>
                <a:xfrm rot="19406970">
                  <a:off x="8185661" y="1527752"/>
                  <a:ext cx="131040" cy="104820"/>
                </a:xfrm>
                <a:prstGeom prst="rect">
                  <a:avLst/>
                </a:prstGeom>
              </p:spPr>
            </p:pic>
          </mc:Fallback>
        </mc:AlternateContent>
        <p:grpSp>
          <p:nvGrpSpPr>
            <p:cNvPr id="94" name="Group 93">
              <a:extLst>
                <a:ext uri="{FF2B5EF4-FFF2-40B4-BE49-F238E27FC236}">
                  <a16:creationId xmlns:a16="http://schemas.microsoft.com/office/drawing/2014/main" id="{B8286F00-3A23-4A75-B90A-E3DDE7ED7826}"/>
                </a:ext>
              </a:extLst>
            </p:cNvPr>
            <p:cNvGrpSpPr/>
            <p:nvPr/>
          </p:nvGrpSpPr>
          <p:grpSpPr>
            <a:xfrm rot="19406970">
              <a:off x="8203636" y="1546449"/>
              <a:ext cx="71851" cy="50113"/>
              <a:chOff x="7631786" y="1453988"/>
              <a:chExt cx="82800" cy="53640"/>
            </a:xfrm>
          </p:grpSpPr>
          <mc:AlternateContent xmlns:mc="http://schemas.openxmlformats.org/markup-compatibility/2006" xmlns:p14="http://schemas.microsoft.com/office/powerpoint/2010/main">
            <mc:Choice Requires="p14">
              <p:contentPart p14:bwMode="auto" r:id="rId23">
                <p14:nvContentPartPr>
                  <p14:cNvPr id="95" name="Ink 94">
                    <a:extLst>
                      <a:ext uri="{FF2B5EF4-FFF2-40B4-BE49-F238E27FC236}">
                        <a16:creationId xmlns:a16="http://schemas.microsoft.com/office/drawing/2014/main" id="{B5286C60-01EF-4F8B-A927-DC774536341C}"/>
                      </a:ext>
                    </a:extLst>
                  </p14:cNvPr>
                  <p14:cNvContentPartPr/>
                  <p14:nvPr/>
                </p14:nvContentPartPr>
                <p14:xfrm>
                  <a:off x="7631786" y="1453988"/>
                  <a:ext cx="82800" cy="53640"/>
                </p14:xfrm>
              </p:contentPart>
            </mc:Choice>
            <mc:Fallback xmlns="">
              <p:pic>
                <p:nvPicPr>
                  <p:cNvPr id="95" name="Ink 94">
                    <a:extLst>
                      <a:ext uri="{FF2B5EF4-FFF2-40B4-BE49-F238E27FC236}">
                        <a16:creationId xmlns:a16="http://schemas.microsoft.com/office/drawing/2014/main" id="{B5286C60-01EF-4F8B-A927-DC774536341C}"/>
                      </a:ext>
                    </a:extLst>
                  </p:cNvPr>
                  <p:cNvPicPr/>
                  <p:nvPr/>
                </p:nvPicPr>
                <p:blipFill>
                  <a:blip r:embed="rId24"/>
                  <a:stretch>
                    <a:fillRect/>
                  </a:stretch>
                </p:blipFill>
                <p:spPr>
                  <a:xfrm>
                    <a:off x="7621436" y="1444341"/>
                    <a:ext cx="103086" cy="7254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6" name="Ink 95">
                    <a:extLst>
                      <a:ext uri="{FF2B5EF4-FFF2-40B4-BE49-F238E27FC236}">
                        <a16:creationId xmlns:a16="http://schemas.microsoft.com/office/drawing/2014/main" id="{5DD9D9B5-B7EF-42ED-AA90-DD4B389F6487}"/>
                      </a:ext>
                    </a:extLst>
                  </p14:cNvPr>
                  <p14:cNvContentPartPr/>
                  <p14:nvPr/>
                </p14:nvContentPartPr>
                <p14:xfrm>
                  <a:off x="7650506" y="1459388"/>
                  <a:ext cx="36000" cy="16200"/>
                </p14:xfrm>
              </p:contentPart>
            </mc:Choice>
            <mc:Fallback xmlns="">
              <p:pic>
                <p:nvPicPr>
                  <p:cNvPr id="96" name="Ink 95">
                    <a:extLst>
                      <a:ext uri="{FF2B5EF4-FFF2-40B4-BE49-F238E27FC236}">
                        <a16:creationId xmlns:a16="http://schemas.microsoft.com/office/drawing/2014/main" id="{5DD9D9B5-B7EF-42ED-AA90-DD4B389F6487}"/>
                      </a:ext>
                    </a:extLst>
                  </p:cNvPr>
                  <p:cNvPicPr/>
                  <p:nvPr/>
                </p:nvPicPr>
                <p:blipFill>
                  <a:blip r:embed="rId26"/>
                  <a:stretch>
                    <a:fillRect/>
                  </a:stretch>
                </p:blipFill>
                <p:spPr>
                  <a:xfrm>
                    <a:off x="7640041" y="1449745"/>
                    <a:ext cx="56512" cy="35100"/>
                  </a:xfrm>
                  <a:prstGeom prst="rect">
                    <a:avLst/>
                  </a:prstGeom>
                </p:spPr>
              </p:pic>
            </mc:Fallback>
          </mc:AlternateContent>
        </p:grpSp>
      </p:grpSp>
      <p:cxnSp>
        <p:nvCxnSpPr>
          <p:cNvPr id="100" name="Straight Arrow Connector 99">
            <a:extLst>
              <a:ext uri="{FF2B5EF4-FFF2-40B4-BE49-F238E27FC236}">
                <a16:creationId xmlns:a16="http://schemas.microsoft.com/office/drawing/2014/main" id="{01EAD281-E95F-4C3C-A2CE-CBF4D30F9F6A}"/>
              </a:ext>
            </a:extLst>
          </p:cNvPr>
          <p:cNvCxnSpPr>
            <a:cxnSpLocks/>
          </p:cNvCxnSpPr>
          <p:nvPr/>
        </p:nvCxnSpPr>
        <p:spPr bwMode="auto">
          <a:xfrm flipH="1">
            <a:off x="7069237" y="1922815"/>
            <a:ext cx="519863" cy="9353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4" name="Straight Arrow Connector 103">
            <a:extLst>
              <a:ext uri="{FF2B5EF4-FFF2-40B4-BE49-F238E27FC236}">
                <a16:creationId xmlns:a16="http://schemas.microsoft.com/office/drawing/2014/main" id="{2F0CE60D-0DF7-4BDA-A27F-79D6275A3B52}"/>
              </a:ext>
            </a:extLst>
          </p:cNvPr>
          <p:cNvCxnSpPr>
            <a:cxnSpLocks/>
          </p:cNvCxnSpPr>
          <p:nvPr/>
        </p:nvCxnSpPr>
        <p:spPr bwMode="auto">
          <a:xfrm flipH="1">
            <a:off x="7235760" y="1932852"/>
            <a:ext cx="371744" cy="11836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5" name="Straight Arrow Connector 104">
            <a:extLst>
              <a:ext uri="{FF2B5EF4-FFF2-40B4-BE49-F238E27FC236}">
                <a16:creationId xmlns:a16="http://schemas.microsoft.com/office/drawing/2014/main" id="{985B6E8C-C395-48A4-AB67-CCD0B5B2931C}"/>
              </a:ext>
            </a:extLst>
          </p:cNvPr>
          <p:cNvCxnSpPr>
            <a:cxnSpLocks/>
          </p:cNvCxnSpPr>
          <p:nvPr/>
        </p:nvCxnSpPr>
        <p:spPr bwMode="auto">
          <a:xfrm flipH="1">
            <a:off x="7422539" y="1924576"/>
            <a:ext cx="184965" cy="1975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C2020746-900B-4AE5-A482-46C32E0B1F4D}"/>
              </a:ext>
            </a:extLst>
          </p:cNvPr>
          <p:cNvCxnSpPr>
            <a:cxnSpLocks/>
          </p:cNvCxnSpPr>
          <p:nvPr/>
        </p:nvCxnSpPr>
        <p:spPr bwMode="auto">
          <a:xfrm flipH="1">
            <a:off x="7530001" y="1924576"/>
            <a:ext cx="88674" cy="3119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8" name="TextBox 107">
            <a:extLst>
              <a:ext uri="{FF2B5EF4-FFF2-40B4-BE49-F238E27FC236}">
                <a16:creationId xmlns:a16="http://schemas.microsoft.com/office/drawing/2014/main" id="{7B14A5CB-EF6B-40A0-9DF8-91AAF13A5EB9}"/>
              </a:ext>
            </a:extLst>
          </p:cNvPr>
          <p:cNvSpPr txBox="1"/>
          <p:nvPr/>
        </p:nvSpPr>
        <p:spPr>
          <a:xfrm>
            <a:off x="7390911" y="1511140"/>
            <a:ext cx="1547151"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mn-cs"/>
              </a:rPr>
              <a:t>Atrial Fibrillation (multiple atrial wavelets)</a:t>
            </a:r>
          </a:p>
        </p:txBody>
      </p:sp>
      <mc:AlternateContent xmlns:mc="http://schemas.openxmlformats.org/markup-compatibility/2006" xmlns:p14="http://schemas.microsoft.com/office/powerpoint/2010/main">
        <mc:Choice Requires="p14">
          <p:contentPart p14:bwMode="auto" r:id="rId27">
            <p14:nvContentPartPr>
              <p14:cNvPr id="111" name="Ink 110">
                <a:extLst>
                  <a:ext uri="{FF2B5EF4-FFF2-40B4-BE49-F238E27FC236}">
                    <a16:creationId xmlns:a16="http://schemas.microsoft.com/office/drawing/2014/main" id="{119C9522-9FFB-4E5B-9720-AC81A2D57B4F}"/>
                  </a:ext>
                </a:extLst>
              </p14:cNvPr>
              <p14:cNvContentPartPr/>
              <p14:nvPr/>
            </p14:nvContentPartPr>
            <p14:xfrm>
              <a:off x="6986917" y="2521906"/>
              <a:ext cx="946269" cy="772626"/>
            </p14:xfrm>
          </p:contentPart>
        </mc:Choice>
        <mc:Fallback xmlns="">
          <p:pic>
            <p:nvPicPr>
              <p:cNvPr id="111" name="Ink 110">
                <a:extLst>
                  <a:ext uri="{FF2B5EF4-FFF2-40B4-BE49-F238E27FC236}">
                    <a16:creationId xmlns:a16="http://schemas.microsoft.com/office/drawing/2014/main" id="{119C9522-9FFB-4E5B-9720-AC81A2D57B4F}"/>
                  </a:ext>
                </a:extLst>
              </p:cNvPr>
              <p:cNvPicPr/>
              <p:nvPr/>
            </p:nvPicPr>
            <p:blipFill>
              <a:blip r:embed="rId28"/>
              <a:stretch>
                <a:fillRect/>
              </a:stretch>
            </p:blipFill>
            <p:spPr>
              <a:xfrm>
                <a:off x="6977919" y="2512909"/>
                <a:ext cx="963906" cy="790259"/>
              </a:xfrm>
              <a:prstGeom prst="rect">
                <a:avLst/>
              </a:prstGeom>
            </p:spPr>
          </p:pic>
        </mc:Fallback>
      </mc:AlternateContent>
      <p:sp>
        <p:nvSpPr>
          <p:cNvPr id="116" name="Isosceles Triangle 115">
            <a:extLst>
              <a:ext uri="{FF2B5EF4-FFF2-40B4-BE49-F238E27FC236}">
                <a16:creationId xmlns:a16="http://schemas.microsoft.com/office/drawing/2014/main" id="{5747F384-42C6-458A-940E-44B45C6C3C97}"/>
              </a:ext>
            </a:extLst>
          </p:cNvPr>
          <p:cNvSpPr/>
          <p:nvPr/>
        </p:nvSpPr>
        <p:spPr>
          <a:xfrm rot="19559052">
            <a:off x="7581390" y="2573925"/>
            <a:ext cx="151204" cy="91347"/>
          </a:xfrm>
          <a:prstGeom prst="triangle">
            <a:avLst/>
          </a:prstGeom>
          <a:solidFill>
            <a:schemeClr val="tx1"/>
          </a:solidFill>
          <a:ln>
            <a:solidFill>
              <a:schemeClr val="accent2"/>
            </a:solid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7" name="Isosceles Triangle 116">
            <a:extLst>
              <a:ext uri="{FF2B5EF4-FFF2-40B4-BE49-F238E27FC236}">
                <a16:creationId xmlns:a16="http://schemas.microsoft.com/office/drawing/2014/main" id="{1243CD9F-F4EA-49DC-B9D5-147AE903F3D4}"/>
              </a:ext>
            </a:extLst>
          </p:cNvPr>
          <p:cNvSpPr/>
          <p:nvPr/>
        </p:nvSpPr>
        <p:spPr>
          <a:xfrm rot="7238025">
            <a:off x="7875345" y="3099977"/>
            <a:ext cx="151204" cy="91347"/>
          </a:xfrm>
          <a:prstGeom prst="triangle">
            <a:avLst/>
          </a:prstGeom>
          <a:solidFill>
            <a:schemeClr val="tx1"/>
          </a:solidFill>
          <a:ln>
            <a:solidFill>
              <a:schemeClr val="accent2"/>
            </a:solid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8" name="Isosceles Triangle 117">
            <a:extLst>
              <a:ext uri="{FF2B5EF4-FFF2-40B4-BE49-F238E27FC236}">
                <a16:creationId xmlns:a16="http://schemas.microsoft.com/office/drawing/2014/main" id="{28559D94-0503-4CA4-BAF6-6F4A696A75F9}"/>
              </a:ext>
            </a:extLst>
          </p:cNvPr>
          <p:cNvSpPr/>
          <p:nvPr/>
        </p:nvSpPr>
        <p:spPr>
          <a:xfrm rot="8700129">
            <a:off x="7324927" y="3006759"/>
            <a:ext cx="151204" cy="91347"/>
          </a:xfrm>
          <a:prstGeom prst="triangle">
            <a:avLst/>
          </a:prstGeom>
          <a:solidFill>
            <a:schemeClr val="tx1"/>
          </a:solidFill>
          <a:ln>
            <a:solidFill>
              <a:schemeClr val="accent2"/>
            </a:solid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9" name="Isosceles Triangle 118">
            <a:extLst>
              <a:ext uri="{FF2B5EF4-FFF2-40B4-BE49-F238E27FC236}">
                <a16:creationId xmlns:a16="http://schemas.microsoft.com/office/drawing/2014/main" id="{808CF102-BB63-44BB-9701-D32FD2D783C4}"/>
              </a:ext>
            </a:extLst>
          </p:cNvPr>
          <p:cNvSpPr/>
          <p:nvPr/>
        </p:nvSpPr>
        <p:spPr>
          <a:xfrm rot="14698220">
            <a:off x="7086649" y="2512759"/>
            <a:ext cx="151204" cy="91347"/>
          </a:xfrm>
          <a:prstGeom prst="triangle">
            <a:avLst/>
          </a:prstGeom>
          <a:solidFill>
            <a:schemeClr val="tx1"/>
          </a:solidFill>
          <a:ln>
            <a:solidFill>
              <a:schemeClr val="accent2"/>
            </a:solid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0" name="TextBox 119">
            <a:extLst>
              <a:ext uri="{FF2B5EF4-FFF2-40B4-BE49-F238E27FC236}">
                <a16:creationId xmlns:a16="http://schemas.microsoft.com/office/drawing/2014/main" id="{18AB7BB4-BA20-4865-B328-950F1828D564}"/>
              </a:ext>
            </a:extLst>
          </p:cNvPr>
          <p:cNvSpPr txBox="1"/>
          <p:nvPr/>
        </p:nvSpPr>
        <p:spPr>
          <a:xfrm>
            <a:off x="7637640" y="3980501"/>
            <a:ext cx="1151718" cy="600164"/>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a:ea typeface="MS PGothic"/>
                <a:cs typeface="Calibri"/>
              </a:rPr>
              <a:t>AV Reentrant </a:t>
            </a:r>
            <a:b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mn-cs"/>
              </a:rPr>
            </a:br>
            <a:r>
              <a:rPr kumimoji="0" lang="en-US" sz="1100" b="0" i="0" u="none" strike="noStrike" kern="1200" cap="none" spc="0" normalizeH="0" baseline="0" noProof="0">
                <a:ln>
                  <a:noFill/>
                </a:ln>
                <a:solidFill>
                  <a:srgbClr val="000000"/>
                </a:solidFill>
                <a:effectLst/>
                <a:uLnTx/>
                <a:uFillTx/>
                <a:latin typeface="Calibri"/>
                <a:ea typeface="MS PGothic"/>
                <a:cs typeface="Calibri"/>
              </a:rPr>
              <a:t>Tachycardia (AVRT)</a:t>
            </a:r>
          </a:p>
        </p:txBody>
      </p:sp>
      <p:cxnSp>
        <p:nvCxnSpPr>
          <p:cNvPr id="121" name="Straight Arrow Connector 120">
            <a:extLst>
              <a:ext uri="{FF2B5EF4-FFF2-40B4-BE49-F238E27FC236}">
                <a16:creationId xmlns:a16="http://schemas.microsoft.com/office/drawing/2014/main" id="{0A80235D-E9E5-4F2F-B72E-0197FDCEED13}"/>
              </a:ext>
            </a:extLst>
          </p:cNvPr>
          <p:cNvCxnSpPr>
            <a:cxnSpLocks/>
            <a:stCxn id="120" idx="0"/>
          </p:cNvCxnSpPr>
          <p:nvPr/>
        </p:nvCxnSpPr>
        <p:spPr bwMode="auto">
          <a:xfrm flipH="1" flipV="1">
            <a:off x="7933187" y="3339957"/>
            <a:ext cx="280312" cy="6405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4" name="Rectangle 123">
            <a:extLst>
              <a:ext uri="{FF2B5EF4-FFF2-40B4-BE49-F238E27FC236}">
                <a16:creationId xmlns:a16="http://schemas.microsoft.com/office/drawing/2014/main" id="{3AC0C63E-36A1-43D7-A58E-7E630744E002}"/>
              </a:ext>
            </a:extLst>
          </p:cNvPr>
          <p:cNvSpPr/>
          <p:nvPr/>
        </p:nvSpPr>
        <p:spPr>
          <a:xfrm>
            <a:off x="5902467" y="3857674"/>
            <a:ext cx="243210" cy="370589"/>
          </a:xfrm>
          <a:prstGeom prst="rect">
            <a:avLst/>
          </a:prstGeom>
          <a:solidFill>
            <a:schemeClr val="bg1"/>
          </a:solidFill>
          <a:ln>
            <a:solidFill>
              <a:schemeClr val="bg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128" name="Straight Connector 127">
            <a:extLst>
              <a:ext uri="{FF2B5EF4-FFF2-40B4-BE49-F238E27FC236}">
                <a16:creationId xmlns:a16="http://schemas.microsoft.com/office/drawing/2014/main" id="{E2572114-BEE5-4403-A23B-352CF521E7F8}"/>
              </a:ext>
            </a:extLst>
          </p:cNvPr>
          <p:cNvCxnSpPr>
            <a:cxnSpLocks/>
          </p:cNvCxnSpPr>
          <p:nvPr/>
        </p:nvCxnSpPr>
        <p:spPr bwMode="auto">
          <a:xfrm flipV="1">
            <a:off x="7607504" y="1779921"/>
            <a:ext cx="137704" cy="16053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42" name="Group 141">
            <a:extLst>
              <a:ext uri="{FF2B5EF4-FFF2-40B4-BE49-F238E27FC236}">
                <a16:creationId xmlns:a16="http://schemas.microsoft.com/office/drawing/2014/main" id="{2A3AD740-26F3-46B0-AFC0-6F07DF70E33E}"/>
              </a:ext>
            </a:extLst>
          </p:cNvPr>
          <p:cNvGrpSpPr/>
          <p:nvPr/>
        </p:nvGrpSpPr>
        <p:grpSpPr>
          <a:xfrm rot="448618">
            <a:off x="6559701" y="2703371"/>
            <a:ext cx="285238" cy="352682"/>
            <a:chOff x="6706957" y="2438510"/>
            <a:chExt cx="285238" cy="352682"/>
          </a:xfrm>
        </p:grpSpPr>
        <p:grpSp>
          <p:nvGrpSpPr>
            <p:cNvPr id="137" name="Group 136">
              <a:extLst>
                <a:ext uri="{FF2B5EF4-FFF2-40B4-BE49-F238E27FC236}">
                  <a16:creationId xmlns:a16="http://schemas.microsoft.com/office/drawing/2014/main" id="{B0A47B4F-7C2C-4D1A-93FB-E8C5B97B7B82}"/>
                </a:ext>
              </a:extLst>
            </p:cNvPr>
            <p:cNvGrpSpPr/>
            <p:nvPr/>
          </p:nvGrpSpPr>
          <p:grpSpPr>
            <a:xfrm>
              <a:off x="6706957" y="2438510"/>
              <a:ext cx="285238" cy="352682"/>
              <a:chOff x="7323818" y="3043353"/>
              <a:chExt cx="207000" cy="199080"/>
            </a:xfrm>
          </p:grpSpPr>
          <mc:AlternateContent xmlns:mc="http://schemas.openxmlformats.org/markup-compatibility/2006" xmlns:p14="http://schemas.microsoft.com/office/powerpoint/2010/main">
            <mc:Choice Requires="p14">
              <p:contentPart p14:bwMode="auto" r:id="rId29">
                <p14:nvContentPartPr>
                  <p14:cNvPr id="138" name="Ink 137">
                    <a:extLst>
                      <a:ext uri="{FF2B5EF4-FFF2-40B4-BE49-F238E27FC236}">
                        <a16:creationId xmlns:a16="http://schemas.microsoft.com/office/drawing/2014/main" id="{ED74D6E8-1C2A-4EF9-9005-05F08D9E9C7B}"/>
                      </a:ext>
                    </a:extLst>
                  </p14:cNvPr>
                  <p14:cNvContentPartPr/>
                  <p14:nvPr/>
                </p14:nvContentPartPr>
                <p14:xfrm>
                  <a:off x="7323818" y="3043353"/>
                  <a:ext cx="207000" cy="199080"/>
                </p14:xfrm>
              </p:contentPart>
            </mc:Choice>
            <mc:Fallback xmlns="">
              <p:pic>
                <p:nvPicPr>
                  <p:cNvPr id="138" name="Ink 137">
                    <a:extLst>
                      <a:ext uri="{FF2B5EF4-FFF2-40B4-BE49-F238E27FC236}">
                        <a16:creationId xmlns:a16="http://schemas.microsoft.com/office/drawing/2014/main" id="{ED74D6E8-1C2A-4EF9-9005-05F08D9E9C7B}"/>
                      </a:ext>
                    </a:extLst>
                  </p:cNvPr>
                  <p:cNvPicPr/>
                  <p:nvPr/>
                </p:nvPicPr>
                <p:blipFill>
                  <a:blip r:embed="rId30"/>
                  <a:stretch>
                    <a:fillRect/>
                  </a:stretch>
                </p:blipFill>
                <p:spPr>
                  <a:xfrm>
                    <a:off x="7317292" y="3038269"/>
                    <a:ext cx="219791" cy="209044"/>
                  </a:xfrm>
                  <a:prstGeom prst="rect">
                    <a:avLst/>
                  </a:prstGeom>
                </p:spPr>
              </p:pic>
            </mc:Fallback>
          </mc:AlternateContent>
          <p:sp>
            <p:nvSpPr>
              <p:cNvPr id="140" name="Isosceles Triangle 139">
                <a:extLst>
                  <a:ext uri="{FF2B5EF4-FFF2-40B4-BE49-F238E27FC236}">
                    <a16:creationId xmlns:a16="http://schemas.microsoft.com/office/drawing/2014/main" id="{F7F6C627-F0A0-459A-B276-2FE823A43BC1}"/>
                  </a:ext>
                </a:extLst>
              </p:cNvPr>
              <p:cNvSpPr/>
              <p:nvPr/>
            </p:nvSpPr>
            <p:spPr>
              <a:xfrm rot="2855655">
                <a:off x="7394425" y="3182140"/>
                <a:ext cx="46416" cy="62424"/>
              </a:xfrm>
              <a:prstGeom prst="triangle">
                <a:avLst/>
              </a:prstGeom>
              <a:solidFill>
                <a:schemeClr val="tx1"/>
              </a:solidFill>
              <a:ln>
                <a:solidFill>
                  <a:schemeClr val="accent2"/>
                </a:solid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41" name="Isosceles Triangle 140">
              <a:extLst>
                <a:ext uri="{FF2B5EF4-FFF2-40B4-BE49-F238E27FC236}">
                  <a16:creationId xmlns:a16="http://schemas.microsoft.com/office/drawing/2014/main" id="{A83FE5B6-F352-4B25-BAB8-740923961D83}"/>
                </a:ext>
              </a:extLst>
            </p:cNvPr>
            <p:cNvSpPr/>
            <p:nvPr/>
          </p:nvSpPr>
          <p:spPr>
            <a:xfrm rot="13329207">
              <a:off x="6802988" y="2455649"/>
              <a:ext cx="82229" cy="86018"/>
            </a:xfrm>
            <a:prstGeom prst="triangle">
              <a:avLst/>
            </a:prstGeom>
            <a:solidFill>
              <a:schemeClr val="tx1"/>
            </a:solidFill>
            <a:ln>
              <a:solidFill>
                <a:schemeClr val="accent2"/>
              </a:solidFill>
            </a:ln>
          </p:spPr>
          <p:style>
            <a:lnRef idx="0">
              <a:scrgbClr r="0" g="0" b="0"/>
            </a:lnRef>
            <a:fillRef idx="0">
              <a:scrgbClr r="0" g="0" b="0"/>
            </a:fillRef>
            <a:effectRef idx="0">
              <a:scrgbClr r="0" g="0" b="0"/>
            </a:effectRef>
            <a:fontRef idx="minor">
              <a:schemeClr val="lt1"/>
            </a:fontRef>
          </p:style>
          <p:txBody>
            <a:bodyPr lIns="91440" tIns="91440" b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43" name="TextBox 142">
            <a:extLst>
              <a:ext uri="{FF2B5EF4-FFF2-40B4-BE49-F238E27FC236}">
                <a16:creationId xmlns:a16="http://schemas.microsoft.com/office/drawing/2014/main" id="{BCE25BF6-3FC9-4279-8DFE-B19AF4B6D308}"/>
              </a:ext>
            </a:extLst>
          </p:cNvPr>
          <p:cNvSpPr txBox="1"/>
          <p:nvPr/>
        </p:nvSpPr>
        <p:spPr>
          <a:xfrm>
            <a:off x="5519333" y="3980501"/>
            <a:ext cx="1897938" cy="600164"/>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a:ea typeface="MS PGothic"/>
                <a:cs typeface="Calibri"/>
              </a:rPr>
              <a:t>AV Nodal Reentrant Tachycardia (AVNRT</a:t>
            </a:r>
            <a:r>
              <a:rPr kumimoji="0" lang="en-US" sz="900" b="0" i="0" u="none" strike="noStrike" kern="1200" cap="none" spc="0" normalizeH="0" baseline="0" noProof="0">
                <a:ln>
                  <a:noFill/>
                </a:ln>
                <a:solidFill>
                  <a:srgbClr val="000000"/>
                </a:solidFill>
                <a:effectLst/>
                <a:uLnTx/>
                <a:uFillTx/>
                <a:latin typeface="Calibri"/>
                <a:ea typeface="MS PGothic"/>
                <a:cs typeface="Calibri"/>
              </a:rPr>
              <a:t>)</a:t>
            </a:r>
          </a:p>
        </p:txBody>
      </p:sp>
      <p:cxnSp>
        <p:nvCxnSpPr>
          <p:cNvPr id="145" name="Straight Arrow Connector 144">
            <a:extLst>
              <a:ext uri="{FF2B5EF4-FFF2-40B4-BE49-F238E27FC236}">
                <a16:creationId xmlns:a16="http://schemas.microsoft.com/office/drawing/2014/main" id="{87DE45D9-0931-479A-967E-8637181957F4}"/>
              </a:ext>
            </a:extLst>
          </p:cNvPr>
          <p:cNvCxnSpPr>
            <a:cxnSpLocks/>
            <a:stCxn id="143" idx="0"/>
          </p:cNvCxnSpPr>
          <p:nvPr/>
        </p:nvCxnSpPr>
        <p:spPr bwMode="auto">
          <a:xfrm flipV="1">
            <a:off x="6468302" y="3060471"/>
            <a:ext cx="176100" cy="9200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Rectangle 48">
            <a:extLst>
              <a:ext uri="{FF2B5EF4-FFF2-40B4-BE49-F238E27FC236}">
                <a16:creationId xmlns:a16="http://schemas.microsoft.com/office/drawing/2014/main" id="{6A5B7EB6-D535-4014-AAE2-F870294651BA}"/>
              </a:ext>
            </a:extLst>
          </p:cNvPr>
          <p:cNvSpPr/>
          <p:nvPr/>
        </p:nvSpPr>
        <p:spPr>
          <a:xfrm>
            <a:off x="1246667" y="849320"/>
            <a:ext cx="3503313" cy="523220"/>
          </a:xfrm>
          <a:prstGeom prst="rect">
            <a:avLst/>
          </a:prstGeom>
          <a:noFill/>
          <a:ln w="28575">
            <a:solidFill>
              <a:srgbClr val="F3CA31"/>
            </a:solid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small" spc="0" normalizeH="0" baseline="0" noProof="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Burden: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Patients with PSVT &amp; AFib-RVR report marked, often-disabling symptoms</a:t>
            </a:r>
          </a:p>
        </p:txBody>
      </p:sp>
      <p:sp>
        <p:nvSpPr>
          <p:cNvPr id="52" name="Text Placeholder 4">
            <a:extLst>
              <a:ext uri="{FF2B5EF4-FFF2-40B4-BE49-F238E27FC236}">
                <a16:creationId xmlns:a16="http://schemas.microsoft.com/office/drawing/2014/main" id="{3CFE7B56-AC09-4DA8-9D59-61A1EAE99EA7}"/>
              </a:ext>
            </a:extLst>
          </p:cNvPr>
          <p:cNvSpPr txBox="1">
            <a:spLocks/>
          </p:cNvSpPr>
          <p:nvPr/>
        </p:nvSpPr>
        <p:spPr bwMode="auto">
          <a:xfrm>
            <a:off x="539140" y="4368055"/>
            <a:ext cx="4982192" cy="24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Calibri"/>
                <a:ea typeface="Calibri" panose="020F0502020204030204" pitchFamily="34" charset="0"/>
                <a:cs typeface="Calibri" panose="020F0502020204030204" pitchFamily="34" charset="0"/>
              </a:rPr>
              <a:t> </a:t>
            </a:r>
            <a:r>
              <a:rPr kumimoji="0" lang="en-US"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Calibri" panose="020F0502020204030204" pitchFamily="34" charset="0"/>
                <a:cs typeface="Calibri" panose="020F0502020204030204" pitchFamily="34" charset="0"/>
              </a:rPr>
              <a:t>PSVT = Paroxysmal Supraventricular Tachycardia</a:t>
            </a:r>
            <a:r>
              <a:rPr kumimoji="0" lang="en-CA"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Calibri" panose="020F0502020204030204" pitchFamily="34" charset="0"/>
                <a:cs typeface="Calibri" panose="020F0502020204030204" pitchFamily="34" charset="0"/>
              </a:rPr>
              <a:t>; AFib-RVR = Atrial Fibrillation with Rapid Ventricular Rate.</a:t>
            </a:r>
            <a:endParaRPr kumimoji="0" lang="en-US"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1" name="Table 9">
            <a:extLst>
              <a:ext uri="{FF2B5EF4-FFF2-40B4-BE49-F238E27FC236}">
                <a16:creationId xmlns:a16="http://schemas.microsoft.com/office/drawing/2014/main" id="{9B7E3F3A-4CD6-C34A-845D-29BE9C36A6AE}"/>
              </a:ext>
            </a:extLst>
          </p:cNvPr>
          <p:cNvGraphicFramePr>
            <a:graphicFrameLocks noGrp="1"/>
          </p:cNvGraphicFramePr>
          <p:nvPr/>
        </p:nvGraphicFramePr>
        <p:xfrm>
          <a:off x="527942" y="3218802"/>
          <a:ext cx="5006642" cy="792480"/>
        </p:xfrm>
        <a:graphic>
          <a:graphicData uri="http://schemas.openxmlformats.org/drawingml/2006/table">
            <a:tbl>
              <a:tblPr firstRow="1" bandRow="1">
                <a:tableStyleId>{7DF18680-E054-41AD-8BC1-D1AEF772440D}</a:tableStyleId>
              </a:tblPr>
              <a:tblGrid>
                <a:gridCol w="1213452">
                  <a:extLst>
                    <a:ext uri="{9D8B030D-6E8A-4147-A177-3AD203B41FA5}">
                      <a16:colId xmlns:a16="http://schemas.microsoft.com/office/drawing/2014/main" val="25004229"/>
                    </a:ext>
                  </a:extLst>
                </a:gridCol>
                <a:gridCol w="3793190">
                  <a:extLst>
                    <a:ext uri="{9D8B030D-6E8A-4147-A177-3AD203B41FA5}">
                      <a16:colId xmlns:a16="http://schemas.microsoft.com/office/drawing/2014/main" val="1001712125"/>
                    </a:ext>
                  </a:extLst>
                </a:gridCol>
              </a:tblGrid>
              <a:tr h="585619">
                <a:tc>
                  <a:txBody>
                    <a:bodyPr/>
                    <a:lstStyle/>
                    <a:p>
                      <a:pPr algn="ctr"/>
                      <a:r>
                        <a:rPr lang="en-US" sz="1500" b="1" i="0">
                          <a:solidFill>
                            <a:schemeClr val="bg1"/>
                          </a:solidFill>
                          <a:latin typeface="Calibri" panose="020F0502020204030204" pitchFamily="34" charset="0"/>
                          <a:cs typeface="Calibri" panose="020F0502020204030204" pitchFamily="34" charset="0"/>
                        </a:rPr>
                        <a:t>Common </a:t>
                      </a:r>
                    </a:p>
                    <a:p>
                      <a:pPr algn="ctr"/>
                      <a:r>
                        <a:rPr lang="en-US" sz="1500" b="1" i="0">
                          <a:solidFill>
                            <a:schemeClr val="bg1"/>
                          </a:solidFill>
                          <a:latin typeface="Calibri" panose="020F0502020204030204" pitchFamily="34" charset="0"/>
                          <a:cs typeface="Calibri" panose="020F0502020204030204" pitchFamily="34" charset="0"/>
                        </a:rPr>
                        <a:t>Symptoms </a:t>
                      </a:r>
                    </a:p>
                    <a:p>
                      <a:pPr algn="ctr"/>
                      <a:r>
                        <a:rPr lang="en-US" sz="1500" b="1" i="0">
                          <a:solidFill>
                            <a:schemeClr val="bg1"/>
                          </a:solidFill>
                          <a:latin typeface="Calibri" panose="020F0502020204030204" pitchFamily="34" charset="0"/>
                          <a:cs typeface="Calibri" panose="020F0502020204030204" pitchFamily="34" charset="0"/>
                        </a:rPr>
                        <a:t>Include</a:t>
                      </a:r>
                    </a:p>
                  </a:txBody>
                  <a:tcPr anchor="ctr">
                    <a:solidFill>
                      <a:schemeClr val="accent1"/>
                    </a:solidFill>
                  </a:tcPr>
                </a:tc>
                <a:tc>
                  <a:txBody>
                    <a:bodyPr/>
                    <a:lstStyle/>
                    <a:p>
                      <a:pPr marL="119063"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CA" sz="1200" b="0" i="0">
                          <a:solidFill>
                            <a:schemeClr val="tx1"/>
                          </a:solidFill>
                          <a:latin typeface="Calibri" panose="020F0502020204030204" pitchFamily="34" charset="0"/>
                          <a:cs typeface="Calibri" panose="020F0502020204030204" pitchFamily="34" charset="0"/>
                        </a:rPr>
                        <a:t>Heart palpitations         </a:t>
                      </a:r>
                      <a:r>
                        <a:rPr lang="en-US" sz="1200" b="0" i="0">
                          <a:solidFill>
                            <a:schemeClr val="tx1"/>
                          </a:solidFill>
                          <a:latin typeface="Calibri" panose="020F0502020204030204" pitchFamily="34" charset="0"/>
                          <a:cs typeface="Calibri" panose="020F0502020204030204" pitchFamily="34" charset="0"/>
                        </a:rPr>
                        <a:t>Chest pressure or pain</a:t>
                      </a:r>
                    </a:p>
                    <a:p>
                      <a:pPr marL="57150" marR="0" lvl="0" indent="61913"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0" kern="1200">
                          <a:solidFill>
                            <a:schemeClr val="tx1"/>
                          </a:solidFill>
                          <a:latin typeface="Calibri" panose="020F0502020204030204" pitchFamily="34" charset="0"/>
                          <a:ea typeface="+mn-ea"/>
                          <a:cs typeface="Calibri" panose="020F0502020204030204" pitchFamily="34" charset="0"/>
                        </a:rPr>
                        <a:t>Shortness of breath      F</a:t>
                      </a:r>
                      <a:r>
                        <a:rPr lang="en-CA" sz="1200" b="0" i="0" kern="1200" err="1">
                          <a:solidFill>
                            <a:schemeClr val="tx1"/>
                          </a:solidFill>
                          <a:latin typeface="Calibri" panose="020F0502020204030204" pitchFamily="34" charset="0"/>
                          <a:ea typeface="+mn-ea"/>
                          <a:cs typeface="Calibri" panose="020F0502020204030204" pitchFamily="34" charset="0"/>
                        </a:rPr>
                        <a:t>atigue</a:t>
                      </a:r>
                      <a:endParaRPr lang="en-CA" sz="1200" b="0" i="0" kern="1200">
                        <a:solidFill>
                          <a:schemeClr val="tx1"/>
                        </a:solidFill>
                        <a:latin typeface="Calibri" panose="020F0502020204030204" pitchFamily="34" charset="0"/>
                        <a:ea typeface="+mn-ea"/>
                        <a:cs typeface="Calibri" panose="020F0502020204030204" pitchFamily="34" charset="0"/>
                      </a:endParaRPr>
                    </a:p>
                    <a:p>
                      <a:pPr marL="57150" marR="0" lvl="0" indent="61913"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CA" sz="1200" b="0" i="0" kern="1200">
                          <a:solidFill>
                            <a:schemeClr val="tx1"/>
                          </a:solidFill>
                          <a:latin typeface="Calibri" panose="020F0502020204030204" pitchFamily="34" charset="0"/>
                          <a:ea typeface="+mn-ea"/>
                          <a:cs typeface="Calibri" panose="020F0502020204030204" pitchFamily="34" charset="0"/>
                        </a:rPr>
                        <a:t>Light-headedness          </a:t>
                      </a:r>
                      <a:r>
                        <a:rPr lang="en-US" sz="1200" b="0" i="0" kern="1200">
                          <a:solidFill>
                            <a:schemeClr val="tx1"/>
                          </a:solidFill>
                          <a:latin typeface="Calibri" panose="020F0502020204030204" pitchFamily="34" charset="0"/>
                          <a:ea typeface="+mn-ea"/>
                          <a:cs typeface="Calibri" panose="020F0502020204030204" pitchFamily="34" charset="0"/>
                        </a:rPr>
                        <a:t>Anxiety / Loss-of-control</a:t>
                      </a:r>
                    </a:p>
                  </a:txBody>
                  <a:tcPr anchor="ctr">
                    <a:solidFill>
                      <a:schemeClr val="bg1">
                        <a:lumMod val="95000"/>
                      </a:schemeClr>
                    </a:solidFill>
                  </a:tcPr>
                </a:tc>
                <a:extLst>
                  <a:ext uri="{0D108BD9-81ED-4DB2-BD59-A6C34878D82A}">
                    <a16:rowId xmlns:a16="http://schemas.microsoft.com/office/drawing/2014/main" val="941013908"/>
                  </a:ext>
                </a:extLst>
              </a:tr>
            </a:tbl>
          </a:graphicData>
        </a:graphic>
      </p:graphicFrame>
      <p:sp>
        <p:nvSpPr>
          <p:cNvPr id="3" name="Rectangle 2">
            <a:extLst>
              <a:ext uri="{FF2B5EF4-FFF2-40B4-BE49-F238E27FC236}">
                <a16:creationId xmlns:a16="http://schemas.microsoft.com/office/drawing/2014/main" id="{76B000C6-255F-BEF5-087F-5934CFAF02FC}"/>
              </a:ext>
            </a:extLst>
          </p:cNvPr>
          <p:cNvSpPr/>
          <p:nvPr/>
        </p:nvSpPr>
        <p:spPr>
          <a:xfrm>
            <a:off x="6145677" y="829728"/>
            <a:ext cx="2279866" cy="523220"/>
          </a:xfrm>
          <a:prstGeom prst="rect">
            <a:avLst/>
          </a:prstGeom>
          <a:noFill/>
          <a:ln w="28575">
            <a:solidFill>
              <a:srgbClr val="F3CA3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small" spc="0" normalizeH="0" baseline="0" noProof="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Target: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PSVT &amp; AFib-RVR Rely on AV Nodal Properties</a:t>
            </a:r>
          </a:p>
        </p:txBody>
      </p:sp>
    </p:spTree>
    <p:extLst>
      <p:ext uri="{BB962C8B-B14F-4D97-AF65-F5344CB8AC3E}">
        <p14:creationId xmlns:p14="http://schemas.microsoft.com/office/powerpoint/2010/main" val="3813409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10;&#10;Description automatically generated">
            <a:extLst>
              <a:ext uri="{FF2B5EF4-FFF2-40B4-BE49-F238E27FC236}">
                <a16:creationId xmlns:a16="http://schemas.microsoft.com/office/drawing/2014/main" id="{E131ECA1-6934-0ACC-F115-0B2A9B559D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19" y="1009720"/>
            <a:ext cx="3379526" cy="2971800"/>
          </a:xfrm>
          <a:prstGeom prst="rect">
            <a:avLst/>
          </a:prstGeom>
        </p:spPr>
      </p:pic>
      <p:sp>
        <p:nvSpPr>
          <p:cNvPr id="6" name="Title 5">
            <a:extLst>
              <a:ext uri="{FF2B5EF4-FFF2-40B4-BE49-F238E27FC236}">
                <a16:creationId xmlns:a16="http://schemas.microsoft.com/office/drawing/2014/main" id="{F5EA0992-B6F2-3F3E-D64D-621BA91D4251}"/>
              </a:ext>
            </a:extLst>
          </p:cNvPr>
          <p:cNvSpPr>
            <a:spLocks noGrp="1"/>
          </p:cNvSpPr>
          <p:nvPr>
            <p:ph type="title"/>
          </p:nvPr>
        </p:nvSpPr>
        <p:spPr/>
        <p:txBody>
          <a:bodyPr/>
          <a:lstStyle/>
          <a:p>
            <a:r>
              <a:rPr lang="en-US" b="1"/>
              <a:t>Current Treatment of Acute Attacks in the Emergency </a:t>
            </a:r>
            <a:br>
              <a:rPr lang="en-US" b="1"/>
            </a:br>
            <a:r>
              <a:rPr lang="en-US" b="1"/>
              <a:t>Department are Burdensome and Costly</a:t>
            </a:r>
            <a:endParaRPr lang="en-US"/>
          </a:p>
        </p:txBody>
      </p:sp>
      <p:sp>
        <p:nvSpPr>
          <p:cNvPr id="4" name="Slide Number Placeholder 3">
            <a:extLst>
              <a:ext uri="{FF2B5EF4-FFF2-40B4-BE49-F238E27FC236}">
                <a16:creationId xmlns:a16="http://schemas.microsoft.com/office/drawing/2014/main" id="{23EAE1E2-0A89-701D-DA59-8C70E125190E}"/>
              </a:ext>
            </a:extLst>
          </p:cNvPr>
          <p:cNvSpPr>
            <a:spLocks noGrp="1"/>
          </p:cNvSpPr>
          <p:nvPr>
            <p:ph type="sldNum" sz="quarter" idx="4"/>
          </p:nvPr>
        </p:nvSpPr>
        <p:spPr/>
        <p:txBody>
          <a:bodyPr/>
          <a:lstStyle/>
          <a:p>
            <a:fld id="{42C32FFB-F9AE-46F0-A233-A2E628258990}" type="slidenum">
              <a:rPr lang="en-US" smtClean="0"/>
              <a:pPr/>
              <a:t>6</a:t>
            </a:fld>
            <a:endParaRPr lang="en-US"/>
          </a:p>
        </p:txBody>
      </p:sp>
      <p:sp>
        <p:nvSpPr>
          <p:cNvPr id="5" name="Footer Placeholder 4">
            <a:extLst>
              <a:ext uri="{FF2B5EF4-FFF2-40B4-BE49-F238E27FC236}">
                <a16:creationId xmlns:a16="http://schemas.microsoft.com/office/drawing/2014/main" id="{E2222870-450A-5AD4-AA0D-769907F10862}"/>
              </a:ext>
            </a:extLst>
          </p:cNvPr>
          <p:cNvSpPr>
            <a:spLocks noGrp="1"/>
          </p:cNvSpPr>
          <p:nvPr>
            <p:ph type="ftr" sz="quarter" idx="3"/>
          </p:nvPr>
        </p:nvSpPr>
        <p:spPr/>
        <p:txBody>
          <a:bodyPr/>
          <a:lstStyle/>
          <a:p>
            <a:r>
              <a:rPr lang="en-US">
                <a:latin typeface="Calibri"/>
                <a:cs typeface="Calibri"/>
              </a:rPr>
              <a:t>Milestone Corporate Overview</a:t>
            </a:r>
          </a:p>
        </p:txBody>
      </p:sp>
      <p:sp>
        <p:nvSpPr>
          <p:cNvPr id="12" name="Rectangle 11">
            <a:extLst>
              <a:ext uri="{FF2B5EF4-FFF2-40B4-BE49-F238E27FC236}">
                <a16:creationId xmlns:a16="http://schemas.microsoft.com/office/drawing/2014/main" id="{3B57044A-D319-A09F-CF29-12FE8435E4FB}"/>
              </a:ext>
            </a:extLst>
          </p:cNvPr>
          <p:cNvSpPr/>
          <p:nvPr/>
        </p:nvSpPr>
        <p:spPr>
          <a:xfrm>
            <a:off x="3365107" y="1009720"/>
            <a:ext cx="5761043" cy="2971800"/>
          </a:xfrm>
          <a:prstGeom prst="rect">
            <a:avLst/>
          </a:prstGeom>
          <a:solidFill>
            <a:schemeClr val="accent2">
              <a:lumMod val="20000"/>
              <a:lumOff val="80000"/>
            </a:schemeClr>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BFAB0C8-7182-80A9-AFA9-FD6CF8D5FF40}"/>
              </a:ext>
            </a:extLst>
          </p:cNvPr>
          <p:cNvSpPr/>
          <p:nvPr/>
        </p:nvSpPr>
        <p:spPr>
          <a:xfrm>
            <a:off x="0" y="3958219"/>
            <a:ext cx="9144000" cy="498033"/>
          </a:xfrm>
          <a:prstGeom prst="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0" tIns="0" rIns="0" bIns="0" rtlCol="0" anchor="ctr" anchorCtr="0"/>
          <a:lstStyle/>
          <a:p>
            <a:pPr marL="118745" algn="ctr" defTabSz="457200">
              <a:spcBef>
                <a:spcPts val="300"/>
              </a:spcBef>
              <a:spcAft>
                <a:spcPts val="300"/>
              </a:spcAft>
              <a:defRPr/>
            </a:pPr>
            <a:r>
              <a:rPr lang="en-US" sz="2000" b="1">
                <a:latin typeface="+mj-lt"/>
                <a:ea typeface="Yu Mincho" panose="02020400000000000000" pitchFamily="18" charset="-128"/>
                <a:cs typeface="Times New Roman" panose="02020603050405020304" pitchFamily="18" charset="0"/>
              </a:rPr>
              <a:t>Need for simple, fast-acting treatment, reduce trips to ED and calls to physicians</a:t>
            </a:r>
            <a:endParaRPr lang="en-US">
              <a:solidFill>
                <a:srgbClr val="FF0000"/>
              </a:solidFill>
            </a:endParaRPr>
          </a:p>
        </p:txBody>
      </p:sp>
      <p:sp>
        <p:nvSpPr>
          <p:cNvPr id="14" name="TextBox 13">
            <a:extLst>
              <a:ext uri="{FF2B5EF4-FFF2-40B4-BE49-F238E27FC236}">
                <a16:creationId xmlns:a16="http://schemas.microsoft.com/office/drawing/2014/main" id="{FA179F7E-005A-C44B-7EA7-9DCC4F2F6CEA}"/>
              </a:ext>
            </a:extLst>
          </p:cNvPr>
          <p:cNvSpPr txBox="1"/>
          <p:nvPr/>
        </p:nvSpPr>
        <p:spPr>
          <a:xfrm>
            <a:off x="3662103" y="2201563"/>
            <a:ext cx="4632487" cy="1477328"/>
          </a:xfrm>
          <a:prstGeom prst="rect">
            <a:avLst/>
          </a:prstGeom>
          <a:noFill/>
        </p:spPr>
        <p:txBody>
          <a:bodyPr wrap="square" rtlCol="0">
            <a:spAutoFit/>
          </a:bodyPr>
          <a:lstStyle/>
          <a:p>
            <a:pPr marL="173038" indent="-173038">
              <a:spcBef>
                <a:spcPts val="600"/>
              </a:spcBef>
              <a:buClr>
                <a:schemeClr val="accent2"/>
              </a:buClr>
              <a:buFont typeface="Arial" panose="020B0604020202020204" pitchFamily="34" charset="0"/>
              <a:buChar char="•"/>
            </a:pPr>
            <a:r>
              <a:rPr lang="en-US" sz="2000" b="0" i="0">
                <a:solidFill>
                  <a:schemeClr val="tx1"/>
                </a:solidFill>
                <a:latin typeface="+mn-lt"/>
                <a:cs typeface="Calibri" panose="020F0502020204030204" pitchFamily="34" charset="0"/>
              </a:rPr>
              <a:t>Time-consuming, disruptive</a:t>
            </a:r>
          </a:p>
          <a:p>
            <a:pPr marL="173038" indent="-173038">
              <a:spcBef>
                <a:spcPts val="600"/>
              </a:spcBef>
              <a:buClr>
                <a:schemeClr val="accent2"/>
              </a:buClr>
              <a:buFont typeface="Arial" panose="020B0604020202020204" pitchFamily="34" charset="0"/>
              <a:buChar char="•"/>
            </a:pPr>
            <a:r>
              <a:rPr lang="en-US" sz="2000" b="0" i="0">
                <a:solidFill>
                  <a:schemeClr val="tx1"/>
                </a:solidFill>
                <a:latin typeface="+mn-lt"/>
                <a:cs typeface="Calibri" panose="020F0502020204030204" pitchFamily="34" charset="0"/>
              </a:rPr>
              <a:t>Often results in a hospital admission</a:t>
            </a:r>
          </a:p>
          <a:p>
            <a:pPr marL="173038" indent="-173038">
              <a:spcBef>
                <a:spcPts val="600"/>
              </a:spcBef>
              <a:buClr>
                <a:schemeClr val="accent2"/>
              </a:buClr>
              <a:buFont typeface="Arial" panose="020B0604020202020204" pitchFamily="34" charset="0"/>
              <a:buChar char="•"/>
            </a:pPr>
            <a:r>
              <a:rPr lang="en-US" sz="2000" b="0" i="0">
                <a:solidFill>
                  <a:schemeClr val="tx1"/>
                </a:solidFill>
                <a:latin typeface="+mn-lt"/>
                <a:cs typeface="Calibri" panose="020F0502020204030204" pitchFamily="34" charset="0"/>
              </a:rPr>
              <a:t>Expensive use of healthcare system resources</a:t>
            </a:r>
          </a:p>
        </p:txBody>
      </p:sp>
      <p:pic>
        <p:nvPicPr>
          <p:cNvPr id="8" name="Picture 7" descr="A picture containing text, person, person, indoor&#10;&#10;Description automatically generated">
            <a:extLst>
              <a:ext uri="{FF2B5EF4-FFF2-40B4-BE49-F238E27FC236}">
                <a16:creationId xmlns:a16="http://schemas.microsoft.com/office/drawing/2014/main" id="{5DB2CE34-CB55-DB73-40AA-76BCF019D5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511" r="9043" b="4684"/>
          <a:stretch/>
        </p:blipFill>
        <p:spPr>
          <a:xfrm>
            <a:off x="7740358" y="1219842"/>
            <a:ext cx="1201048" cy="1202880"/>
          </a:xfrm>
          <a:prstGeom prst="ellipse">
            <a:avLst/>
          </a:prstGeom>
          <a:ln w="28575">
            <a:solidFill>
              <a:schemeClr val="bg1"/>
            </a:solidFill>
          </a:ln>
          <a:effectLst/>
        </p:spPr>
      </p:pic>
      <p:sp>
        <p:nvSpPr>
          <p:cNvPr id="7" name="TextBox 6">
            <a:extLst>
              <a:ext uri="{FF2B5EF4-FFF2-40B4-BE49-F238E27FC236}">
                <a16:creationId xmlns:a16="http://schemas.microsoft.com/office/drawing/2014/main" id="{6BB03DCA-A7DB-8717-D54A-D26B199DC08C}"/>
              </a:ext>
            </a:extLst>
          </p:cNvPr>
          <p:cNvSpPr txBox="1"/>
          <p:nvPr/>
        </p:nvSpPr>
        <p:spPr>
          <a:xfrm>
            <a:off x="3662103" y="1277519"/>
            <a:ext cx="4722470" cy="954107"/>
          </a:xfrm>
          <a:prstGeom prst="rect">
            <a:avLst/>
          </a:prstGeom>
          <a:noFill/>
        </p:spPr>
        <p:txBody>
          <a:bodyPr wrap="square" lIns="91440" tIns="45720" rIns="91440" bIns="45720" rtlCol="0" anchor="t">
            <a:spAutoFit/>
          </a:bodyPr>
          <a:lstStyle/>
          <a:p>
            <a:r>
              <a:rPr lang="en-US" sz="2800" b="1" kern="0">
                <a:solidFill>
                  <a:schemeClr val="accent2"/>
                </a:solidFill>
                <a:latin typeface="+mn-lt"/>
                <a:ea typeface="MS PGothic"/>
              </a:rPr>
              <a:t>For many</a:t>
            </a:r>
            <a:r>
              <a:rPr lang="en-US" sz="2800" b="1" kern="0">
                <a:solidFill>
                  <a:srgbClr val="FF0000"/>
                </a:solidFill>
                <a:latin typeface="+mn-lt"/>
                <a:ea typeface="MS PGothic"/>
              </a:rPr>
              <a:t> </a:t>
            </a:r>
            <a:r>
              <a:rPr lang="en-US" sz="2800" b="1" kern="0">
                <a:solidFill>
                  <a:schemeClr val="accent2"/>
                </a:solidFill>
                <a:latin typeface="+mn-lt"/>
                <a:ea typeface="MS PGothic"/>
              </a:rPr>
              <a:t>patients, </a:t>
            </a:r>
            <a:br>
              <a:rPr lang="en-US" sz="2800" b="1" kern="0">
                <a:latin typeface="+mn-lt"/>
              </a:rPr>
            </a:br>
            <a:r>
              <a:rPr lang="en-US" sz="2800" b="1" kern="0">
                <a:solidFill>
                  <a:schemeClr val="accent2"/>
                </a:solidFill>
                <a:latin typeface="+mn-lt"/>
                <a:ea typeface="MS PGothic"/>
              </a:rPr>
              <a:t>physicians, and payers:</a:t>
            </a:r>
          </a:p>
        </p:txBody>
      </p:sp>
      <p:sp>
        <p:nvSpPr>
          <p:cNvPr id="2" name="TextBox 1">
            <a:extLst>
              <a:ext uri="{FF2B5EF4-FFF2-40B4-BE49-F238E27FC236}">
                <a16:creationId xmlns:a16="http://schemas.microsoft.com/office/drawing/2014/main" id="{FC84C24D-2038-BACB-C0BE-C601129A8818}"/>
              </a:ext>
            </a:extLst>
          </p:cNvPr>
          <p:cNvSpPr txBox="1"/>
          <p:nvPr/>
        </p:nvSpPr>
        <p:spPr>
          <a:xfrm>
            <a:off x="461426" y="4536006"/>
            <a:ext cx="4585854" cy="215444"/>
          </a:xfrm>
          <a:prstGeom prst="rect">
            <a:avLst/>
          </a:prstGeom>
          <a:noFill/>
        </p:spPr>
        <p:txBody>
          <a:bodyPr wrap="square">
            <a:spAutoFit/>
          </a:bodyPr>
          <a:lstStyle/>
          <a:p>
            <a:pPr>
              <a:spcBef>
                <a:spcPts val="0"/>
              </a:spcBef>
            </a:pPr>
            <a:r>
              <a:rPr lang="en-US" sz="800" kern="0">
                <a:solidFill>
                  <a:schemeClr val="tx1">
                    <a:lumMod val="50000"/>
                    <a:lumOff val="50000"/>
                  </a:schemeClr>
                </a:solidFill>
                <a:latin typeface="+mj-lt"/>
                <a:cs typeface="Arial" panose="020B0604020202020204" pitchFamily="34" charset="0"/>
              </a:rPr>
              <a:t>ED = Emergency Department</a:t>
            </a:r>
          </a:p>
        </p:txBody>
      </p:sp>
    </p:spTree>
    <p:extLst>
      <p:ext uri="{BB962C8B-B14F-4D97-AF65-F5344CB8AC3E}">
        <p14:creationId xmlns:p14="http://schemas.microsoft.com/office/powerpoint/2010/main" val="4191533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5A00F7-BDE3-BDFF-47D1-19B953D41420}"/>
              </a:ext>
            </a:extLst>
          </p:cNvPr>
          <p:cNvSpPr/>
          <p:nvPr/>
        </p:nvSpPr>
        <p:spPr>
          <a:xfrm>
            <a:off x="0" y="1218123"/>
            <a:ext cx="9144000" cy="2636557"/>
          </a:xfrm>
          <a:prstGeom prst="rect">
            <a:avLst/>
          </a:prstGeom>
          <a:solidFill>
            <a:schemeClr val="accent5"/>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186B5A76-0413-2A43-9E77-56F140968967}"/>
              </a:ext>
            </a:extLst>
          </p:cNvPr>
          <p:cNvSpPr>
            <a:spLocks noGrp="1"/>
          </p:cNvSpPr>
          <p:nvPr>
            <p:ph type="title"/>
          </p:nvPr>
        </p:nvSpPr>
        <p:spPr/>
        <p:txBody>
          <a:bodyPr/>
          <a:lstStyle/>
          <a:p>
            <a:r>
              <a:rPr lang="en-US">
                <a:latin typeface="Calibri"/>
                <a:ea typeface="Calibri"/>
                <a:cs typeface="Calibri"/>
              </a:rPr>
              <a:t>PSVT and AFib-RVR Populations in the US</a:t>
            </a:r>
          </a:p>
        </p:txBody>
      </p:sp>
      <p:sp>
        <p:nvSpPr>
          <p:cNvPr id="10" name="Text Placeholder 9">
            <a:extLst>
              <a:ext uri="{FF2B5EF4-FFF2-40B4-BE49-F238E27FC236}">
                <a16:creationId xmlns:a16="http://schemas.microsoft.com/office/drawing/2014/main" id="{2CD9AE14-1027-4B4B-B87A-D0D953307EC9}"/>
              </a:ext>
            </a:extLst>
          </p:cNvPr>
          <p:cNvSpPr>
            <a:spLocks noGrp="1"/>
          </p:cNvSpPr>
          <p:nvPr>
            <p:ph type="body" sz="quarter" idx="13"/>
          </p:nvPr>
        </p:nvSpPr>
        <p:spPr>
          <a:xfrm>
            <a:off x="552392" y="4226425"/>
            <a:ext cx="8056360" cy="544043"/>
          </a:xfrm>
        </p:spPr>
        <p:txBody>
          <a:bodyPr/>
          <a:lstStyle/>
          <a:p>
            <a:r>
              <a:rPr lang="en-US" kern="1200">
                <a:solidFill>
                  <a:srgbClr val="FFFFFF">
                    <a:lumMod val="65000"/>
                  </a:srgbClr>
                </a:solidFill>
              </a:rPr>
              <a:t>Source(s): 1. </a:t>
            </a:r>
            <a:r>
              <a:rPr lang="en-US" kern="1200" err="1">
                <a:solidFill>
                  <a:srgbClr val="FFFFFF">
                    <a:lumMod val="65000"/>
                  </a:srgbClr>
                </a:solidFill>
              </a:rPr>
              <a:t>Colilla</a:t>
            </a:r>
            <a:r>
              <a:rPr lang="en-US" kern="1200">
                <a:solidFill>
                  <a:srgbClr val="FFFFFF">
                    <a:lumMod val="65000"/>
                  </a:srgbClr>
                </a:solidFill>
              </a:rPr>
              <a:t> et al., Am. J. </a:t>
            </a:r>
            <a:r>
              <a:rPr lang="en-US" kern="1200" err="1">
                <a:solidFill>
                  <a:srgbClr val="FFFFFF">
                    <a:lumMod val="65000"/>
                  </a:srgbClr>
                </a:solidFill>
              </a:rPr>
              <a:t>Cardiol</a:t>
            </a:r>
            <a:r>
              <a:rPr lang="en-US" kern="1200">
                <a:solidFill>
                  <a:srgbClr val="FFFFFF">
                    <a:lumMod val="65000"/>
                  </a:srgbClr>
                </a:solidFill>
              </a:rPr>
              <a:t>. 2013, 112(8), 1142-1147; </a:t>
            </a:r>
            <a:r>
              <a:rPr lang="en-US" kern="1200" err="1">
                <a:solidFill>
                  <a:srgbClr val="FFFFFF">
                    <a:lumMod val="65000"/>
                  </a:srgbClr>
                </a:solidFill>
              </a:rPr>
              <a:t>Miyasaka</a:t>
            </a:r>
            <a:r>
              <a:rPr lang="en-US" kern="1200">
                <a:solidFill>
                  <a:srgbClr val="FFFFFF">
                    <a:lumMod val="65000"/>
                  </a:srgbClr>
                </a:solidFill>
              </a:rPr>
              <a:t> et al., Circulation, 2006, 114, 119-125. American Heart Association  2. HCUP ED &amp; Admissions Data (2016), accessed January 2021. 3. </a:t>
            </a:r>
            <a:r>
              <a:rPr lang="en-US" kern="1200" err="1">
                <a:solidFill>
                  <a:srgbClr val="FFFFFF">
                    <a:lumMod val="65000"/>
                  </a:srgbClr>
                </a:solidFill>
              </a:rPr>
              <a:t>Rehorn</a:t>
            </a:r>
            <a:r>
              <a:rPr lang="en-US" kern="1200">
                <a:solidFill>
                  <a:srgbClr val="FFFFFF">
                    <a:lumMod val="65000"/>
                  </a:srgbClr>
                </a:solidFill>
              </a:rPr>
              <a:t> et al. Journal of Cardiovascular Electrophysiology.  2021 Aug; 32(8): 2199-2206.  </a:t>
            </a:r>
            <a:r>
              <a:rPr lang="en-US" kern="1200" err="1">
                <a:solidFill>
                  <a:srgbClr val="FFFFFF">
                    <a:lumMod val="65000"/>
                  </a:srgbClr>
                </a:solidFill>
              </a:rPr>
              <a:t>doi</a:t>
            </a:r>
            <a:r>
              <a:rPr lang="en-US" kern="1200">
                <a:solidFill>
                  <a:srgbClr val="FFFFFF">
                    <a:lumMod val="65000"/>
                  </a:srgbClr>
                </a:solidFill>
              </a:rPr>
              <a:t>: 10.1111/jce.15109.  </a:t>
            </a:r>
            <a:r>
              <a:rPr lang="en-US" kern="1200" err="1">
                <a:solidFill>
                  <a:srgbClr val="FFFFFF">
                    <a:lumMod val="65000"/>
                  </a:srgbClr>
                </a:solidFill>
              </a:rPr>
              <a:t>Epub</a:t>
            </a:r>
            <a:r>
              <a:rPr lang="en-US" kern="1200">
                <a:solidFill>
                  <a:srgbClr val="FFFFFF">
                    <a:lumMod val="65000"/>
                  </a:srgbClr>
                </a:solidFill>
              </a:rPr>
              <a:t> 2021 Jun 14.  2018 prevalence of 2M anticipated to grow at a CAGR of ~2%   4. Quantitative Survey conducted by Triangle Insights, May 2021, N=250 Clinical Cardiologists, Interventional Cardiologists, and Electrophysiologists. 5.  Estimate of TAM (~40%-60% of prevalence) based on internal PSVT patient market research (</a:t>
            </a:r>
            <a:r>
              <a:rPr lang="en-US" kern="1200" err="1">
                <a:solidFill>
                  <a:srgbClr val="FFFFFF">
                    <a:lumMod val="65000"/>
                  </a:srgbClr>
                </a:solidFill>
              </a:rPr>
              <a:t>BluePrint</a:t>
            </a:r>
            <a:r>
              <a:rPr lang="en-US" kern="1200">
                <a:solidFill>
                  <a:srgbClr val="FFFFFF">
                    <a:lumMod val="65000"/>
                  </a:srgbClr>
                </a:solidFill>
              </a:rPr>
              <a:t> Research Group, n=247) and longitudinal analysis of claims data.</a:t>
            </a:r>
          </a:p>
        </p:txBody>
      </p:sp>
      <p:sp>
        <p:nvSpPr>
          <p:cNvPr id="5" name="Slide Number Placeholder 4">
            <a:extLst>
              <a:ext uri="{FF2B5EF4-FFF2-40B4-BE49-F238E27FC236}">
                <a16:creationId xmlns:a16="http://schemas.microsoft.com/office/drawing/2014/main" id="{3363B61F-80CD-4A49-AB92-10F38ECFE212}"/>
              </a:ext>
            </a:extLst>
          </p:cNvPr>
          <p:cNvSpPr>
            <a:spLocks noGrp="1"/>
          </p:cNvSpPr>
          <p:nvPr>
            <p:ph type="sldNum" sz="quarter" idx="4"/>
          </p:nvPr>
        </p:nvSpPr>
        <p:spPr/>
        <p:txBody>
          <a:bodyPr/>
          <a:lstStyle/>
          <a:p>
            <a:pPr defTabSz="914378">
              <a:defRPr/>
            </a:pPr>
            <a:fld id="{42C32FFB-F9AE-46F0-A233-A2E628258990}" type="slidenum">
              <a:rPr lang="en-US">
                <a:solidFill>
                  <a:srgbClr val="FFFFFF"/>
                </a:solidFill>
              </a:rPr>
              <a:pPr defTabSz="914378">
                <a:defRPr/>
              </a:pPr>
              <a:t>7</a:t>
            </a:fld>
            <a:endParaRPr lang="en-US" sz="1000">
              <a:solidFill>
                <a:srgbClr val="FFFFFF"/>
              </a:solidFill>
            </a:endParaRPr>
          </a:p>
        </p:txBody>
      </p:sp>
      <p:sp>
        <p:nvSpPr>
          <p:cNvPr id="14" name="Footer Placeholder 13">
            <a:extLst>
              <a:ext uri="{FF2B5EF4-FFF2-40B4-BE49-F238E27FC236}">
                <a16:creationId xmlns:a16="http://schemas.microsoft.com/office/drawing/2014/main" id="{9FD4BEFC-A300-418C-A042-F80E46ED503F}"/>
              </a:ext>
            </a:extLst>
          </p:cNvPr>
          <p:cNvSpPr>
            <a:spLocks noGrp="1"/>
          </p:cNvSpPr>
          <p:nvPr>
            <p:ph type="ftr" sz="quarter" idx="3"/>
          </p:nvPr>
        </p:nvSpPr>
        <p:spPr/>
        <p:txBody>
          <a:bodyPr/>
          <a:lstStyle/>
          <a:p>
            <a:r>
              <a:rPr lang="en-US">
                <a:latin typeface="Calibri"/>
                <a:cs typeface="Calibri"/>
              </a:rPr>
              <a:t>Milestone Corporate Overview</a:t>
            </a:r>
          </a:p>
        </p:txBody>
      </p:sp>
      <p:graphicFrame>
        <p:nvGraphicFramePr>
          <p:cNvPr id="2" name="Table 2">
            <a:extLst>
              <a:ext uri="{FF2B5EF4-FFF2-40B4-BE49-F238E27FC236}">
                <a16:creationId xmlns:a16="http://schemas.microsoft.com/office/drawing/2014/main" id="{CAFEA31F-BB3D-0B6D-8522-DC63FD123F64}"/>
              </a:ext>
            </a:extLst>
          </p:cNvPr>
          <p:cNvGraphicFramePr>
            <a:graphicFrameLocks noGrp="1"/>
          </p:cNvGraphicFramePr>
          <p:nvPr>
            <p:extLst>
              <p:ext uri="{D42A27DB-BD31-4B8C-83A1-F6EECF244321}">
                <p14:modId xmlns:p14="http://schemas.microsoft.com/office/powerpoint/2010/main" val="852842834"/>
              </p:ext>
            </p:extLst>
          </p:nvPr>
        </p:nvGraphicFramePr>
        <p:xfrm>
          <a:off x="485381" y="1571023"/>
          <a:ext cx="8118053" cy="1934542"/>
        </p:xfrm>
        <a:graphic>
          <a:graphicData uri="http://schemas.openxmlformats.org/drawingml/2006/table">
            <a:tbl>
              <a:tblPr firstRow="1" bandRow="1">
                <a:tableStyleId>{0660B408-B3CF-4A94-85FC-2B1E0A45F4A2}</a:tableStyleId>
              </a:tblPr>
              <a:tblGrid>
                <a:gridCol w="3285234">
                  <a:extLst>
                    <a:ext uri="{9D8B030D-6E8A-4147-A177-3AD203B41FA5}">
                      <a16:colId xmlns:a16="http://schemas.microsoft.com/office/drawing/2014/main" val="2841980337"/>
                    </a:ext>
                  </a:extLst>
                </a:gridCol>
                <a:gridCol w="2341995">
                  <a:extLst>
                    <a:ext uri="{9D8B030D-6E8A-4147-A177-3AD203B41FA5}">
                      <a16:colId xmlns:a16="http://schemas.microsoft.com/office/drawing/2014/main" val="2613508074"/>
                    </a:ext>
                  </a:extLst>
                </a:gridCol>
                <a:gridCol w="2490824">
                  <a:extLst>
                    <a:ext uri="{9D8B030D-6E8A-4147-A177-3AD203B41FA5}">
                      <a16:colId xmlns:a16="http://schemas.microsoft.com/office/drawing/2014/main" val="3724389814"/>
                    </a:ext>
                  </a:extLst>
                </a:gridCol>
              </a:tblGrid>
              <a:tr h="398853">
                <a:tc>
                  <a:txBody>
                    <a:bodyPr/>
                    <a:lstStyle/>
                    <a:p>
                      <a:pPr algn="ctr"/>
                      <a:endParaRPr lang="en-US" sz="1600" b="1">
                        <a:solidFill>
                          <a:schemeClr val="bg1"/>
                        </a:solidFill>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PSVT</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Atrial Fibrillation</a:t>
                      </a: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751215181"/>
                  </a:ext>
                </a:extLst>
              </a:tr>
              <a:tr h="3988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accent1"/>
                          </a:solidFill>
                          <a:latin typeface="+mn-lt"/>
                        </a:rPr>
                        <a:t>Total Patients </a:t>
                      </a:r>
                      <a:r>
                        <a:rPr lang="en-US" sz="1600" b="0">
                          <a:solidFill>
                            <a:schemeClr val="accent1"/>
                          </a:solidFill>
                          <a:latin typeface="+mn-lt"/>
                        </a:rPr>
                        <a:t>(2030)</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2.6 Million</a:t>
                      </a:r>
                      <a:r>
                        <a:rPr lang="en-US" sz="1600" b="0" baseline="30000">
                          <a:solidFill>
                            <a:schemeClr val="accent1"/>
                          </a:solidFill>
                          <a:latin typeface="+mn-lt"/>
                          <a:ea typeface="+mn-ea"/>
                        </a:rPr>
                        <a:t>3</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10 Million</a:t>
                      </a:r>
                      <a:r>
                        <a:rPr lang="en-US" sz="1600" b="0" baseline="30000">
                          <a:solidFill>
                            <a:schemeClr val="accent1"/>
                          </a:solidFill>
                          <a:latin typeface="+mn-lt"/>
                          <a:ea typeface="+mn-ea"/>
                        </a:rPr>
                        <a:t>1</a:t>
                      </a: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46770286"/>
                  </a:ext>
                </a:extLst>
              </a:tr>
              <a:tr h="5573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accent1"/>
                          </a:solidFill>
                          <a:latin typeface="+mn-lt"/>
                        </a:rPr>
                        <a:t>Discharged ED Visits</a:t>
                      </a:r>
                      <a:br>
                        <a:rPr lang="en-US" sz="1600" b="1">
                          <a:solidFill>
                            <a:schemeClr val="accent1"/>
                          </a:solidFill>
                          <a:latin typeface="+mn-lt"/>
                        </a:rPr>
                      </a:br>
                      <a:r>
                        <a:rPr lang="en-US" sz="1600" b="1">
                          <a:solidFill>
                            <a:schemeClr val="accent1"/>
                          </a:solidFill>
                          <a:latin typeface="+mn-lt"/>
                        </a:rPr>
                        <a:t>&amp; Hospital Admissions </a:t>
                      </a:r>
                      <a:r>
                        <a:rPr lang="en-US" sz="1600" b="0">
                          <a:solidFill>
                            <a:schemeClr val="accent1"/>
                          </a:solidFill>
                          <a:latin typeface="+mn-lt"/>
                        </a:rPr>
                        <a:t>(2016)</a:t>
                      </a:r>
                      <a:r>
                        <a:rPr lang="en-US" sz="1600" b="0" baseline="30000">
                          <a:solidFill>
                            <a:schemeClr val="accent1"/>
                          </a:solidFill>
                          <a:latin typeface="+mn-lt"/>
                        </a:rPr>
                        <a:t>2</a:t>
                      </a:r>
                      <a:r>
                        <a:rPr lang="en-US" sz="1600" b="0">
                          <a:solidFill>
                            <a:schemeClr val="accent1"/>
                          </a:solidFill>
                          <a:latin typeface="+mn-lt"/>
                        </a:rPr>
                        <a:t> </a:t>
                      </a:r>
                      <a:endParaRPr lang="en-US" sz="1600" b="0" baseline="30000">
                        <a:solidFill>
                          <a:schemeClr val="accent1"/>
                        </a:solidFill>
                        <a:latin typeface="+mn-lt"/>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145 Thousand</a:t>
                      </a:r>
                      <a:endParaRPr lang="en-US" sz="1600" b="0" baseline="30000">
                        <a:solidFill>
                          <a:schemeClr val="accent1"/>
                        </a:solidFill>
                        <a:latin typeface="+mn-lt"/>
                        <a:ea typeface="+mn-ea"/>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a:solidFill>
                            <a:schemeClr val="accent1"/>
                          </a:solidFill>
                          <a:latin typeface="+mn-lt"/>
                          <a:ea typeface="+mn-ea"/>
                        </a:rPr>
                        <a:t>785 Thousand</a:t>
                      </a:r>
                      <a:endParaRPr lang="en-US" sz="1600" b="0" baseline="30000">
                        <a:solidFill>
                          <a:schemeClr val="accent1"/>
                        </a:solidFill>
                        <a:latin typeface="+mn-lt"/>
                        <a:ea typeface="+mn-ea"/>
                      </a:endParaRP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83928346"/>
                  </a:ext>
                </a:extLst>
              </a:tr>
              <a:tr h="557302">
                <a:tc>
                  <a:txBody>
                    <a:bodyPr/>
                    <a:lstStyle/>
                    <a:p>
                      <a:r>
                        <a:rPr lang="fr-FR" sz="1600" b="1">
                          <a:solidFill>
                            <a:schemeClr val="bg1"/>
                          </a:solidFill>
                        </a:rPr>
                        <a:t>Target Addressable </a:t>
                      </a:r>
                      <a:r>
                        <a:rPr lang="fr-FR" sz="1600" b="1" err="1">
                          <a:solidFill>
                            <a:schemeClr val="bg1"/>
                          </a:solidFill>
                        </a:rPr>
                        <a:t>Market</a:t>
                      </a:r>
                      <a:r>
                        <a:rPr lang="fr-FR" sz="1600" b="1">
                          <a:solidFill>
                            <a:schemeClr val="bg1"/>
                          </a:solidFill>
                        </a:rPr>
                        <a:t> (2030) </a:t>
                      </a:r>
                      <a:br>
                        <a:rPr lang="fr-FR" sz="1600" b="1">
                          <a:solidFill>
                            <a:schemeClr val="bg1"/>
                          </a:solidFill>
                        </a:rPr>
                      </a:br>
                      <a:r>
                        <a:rPr lang="fr-FR" sz="1600" b="1">
                          <a:solidFill>
                            <a:schemeClr val="bg1"/>
                          </a:solidFill>
                        </a:rPr>
                        <a:t>Patient Population</a:t>
                      </a:r>
                      <a:endParaRPr lang="en-US" sz="1600" b="1">
                        <a:solidFill>
                          <a:schemeClr val="bg1"/>
                        </a:solidFill>
                      </a:endParaRP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1.0-1.6 Million</a:t>
                      </a:r>
                      <a:r>
                        <a:rPr lang="en-US" sz="1600" b="1" baseline="30000">
                          <a:solidFill>
                            <a:schemeClr val="bg1"/>
                          </a:solidFill>
                          <a:latin typeface="+mn-lt"/>
                          <a:cs typeface="Calibri" panose="020F0502020204030204" pitchFamily="34" charset="0"/>
                        </a:rPr>
                        <a:t>5</a:t>
                      </a:r>
                    </a:p>
                  </a:txBody>
                  <a:tcPr marL="80739" marR="80739" marT="40369" marB="4036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cs typeface="Calibri" panose="020F0502020204030204" pitchFamily="34" charset="0"/>
                        </a:rPr>
                        <a:t>~3-4 Million</a:t>
                      </a:r>
                      <a:r>
                        <a:rPr lang="en-US" sz="1600" b="1" baseline="30000">
                          <a:solidFill>
                            <a:schemeClr val="bg1"/>
                          </a:solidFill>
                          <a:latin typeface="+mn-lt"/>
                          <a:cs typeface="Calibri" panose="020F0502020204030204" pitchFamily="34" charset="0"/>
                        </a:rPr>
                        <a:t>4</a:t>
                      </a:r>
                    </a:p>
                  </a:txBody>
                  <a:tcPr marL="120919" marR="120919" marT="60459" marB="60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938793333"/>
                  </a:ext>
                </a:extLst>
              </a:tr>
            </a:tbl>
          </a:graphicData>
        </a:graphic>
      </p:graphicFrame>
      <p:cxnSp>
        <p:nvCxnSpPr>
          <p:cNvPr id="9" name="Straight Connector 8">
            <a:extLst>
              <a:ext uri="{FF2B5EF4-FFF2-40B4-BE49-F238E27FC236}">
                <a16:creationId xmlns:a16="http://schemas.microsoft.com/office/drawing/2014/main" id="{849F2DF5-964C-DC5D-C23C-E451A396D3AD}"/>
              </a:ext>
            </a:extLst>
          </p:cNvPr>
          <p:cNvCxnSpPr>
            <a:cxnSpLocks/>
          </p:cNvCxnSpPr>
          <p:nvPr/>
        </p:nvCxnSpPr>
        <p:spPr bwMode="auto">
          <a:xfrm>
            <a:off x="0" y="791114"/>
            <a:ext cx="847165" cy="0"/>
          </a:xfrm>
          <a:prstGeom prst="line">
            <a:avLst/>
          </a:prstGeom>
          <a:ln w="19050">
            <a:solidFill>
              <a:schemeClr val="accent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 name="Text Placeholder 4">
            <a:extLst>
              <a:ext uri="{FF2B5EF4-FFF2-40B4-BE49-F238E27FC236}">
                <a16:creationId xmlns:a16="http://schemas.microsoft.com/office/drawing/2014/main" id="{A44C7A3A-9BF6-C606-0EEF-F216707B3E37}"/>
              </a:ext>
            </a:extLst>
          </p:cNvPr>
          <p:cNvSpPr txBox="1">
            <a:spLocks/>
          </p:cNvSpPr>
          <p:nvPr/>
        </p:nvSpPr>
        <p:spPr bwMode="auto">
          <a:xfrm>
            <a:off x="539140" y="4041480"/>
            <a:ext cx="4982192" cy="24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Calibri"/>
                <a:ea typeface="Calibri" panose="020F0502020204030204" pitchFamily="34" charset="0"/>
                <a:cs typeface="Calibri" panose="020F0502020204030204" pitchFamily="34" charset="0"/>
              </a:rPr>
              <a:t> </a:t>
            </a:r>
            <a:r>
              <a:rPr kumimoji="0" lang="en-US"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Calibri" panose="020F0502020204030204" pitchFamily="34" charset="0"/>
                <a:cs typeface="Calibri" panose="020F0502020204030204" pitchFamily="34" charset="0"/>
              </a:rPr>
              <a:t>PSVT = Paroxysmal Supraventricular Tachycardia</a:t>
            </a:r>
            <a:r>
              <a:rPr kumimoji="0" lang="en-CA"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Calibri" panose="020F0502020204030204" pitchFamily="34" charset="0"/>
                <a:cs typeface="Calibri" panose="020F0502020204030204" pitchFamily="34" charset="0"/>
              </a:rPr>
              <a:t>; AFib-RVR = Atrial Fibrillation with Rapid Ventricular Rate.</a:t>
            </a:r>
            <a:endParaRPr kumimoji="0" lang="en-US"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3954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1DF5961-0E86-9A4C-71D5-8AB92B8CF084}"/>
              </a:ext>
            </a:extLst>
          </p:cNvPr>
          <p:cNvSpPr/>
          <p:nvPr/>
        </p:nvSpPr>
        <p:spPr>
          <a:xfrm>
            <a:off x="0" y="1055653"/>
            <a:ext cx="9144000" cy="2946657"/>
          </a:xfrm>
          <a:prstGeom prst="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t"/>
          <a:lstStyle/>
          <a:p>
            <a:pPr algn="ctr"/>
            <a:endParaRPr lang="en-US" sz="1200" err="1">
              <a:solidFill>
                <a:srgbClr val="FFFFFF"/>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F5EA0992-B6F2-3F3E-D64D-621BA91D4251}"/>
              </a:ext>
            </a:extLst>
          </p:cNvPr>
          <p:cNvSpPr>
            <a:spLocks noGrp="1"/>
          </p:cNvSpPr>
          <p:nvPr>
            <p:ph type="title"/>
          </p:nvPr>
        </p:nvSpPr>
        <p:spPr>
          <a:xfrm>
            <a:off x="531734" y="177078"/>
            <a:ext cx="7666558" cy="548483"/>
          </a:xfrm>
        </p:spPr>
        <p:txBody>
          <a:bodyPr/>
          <a:lstStyle/>
          <a:p>
            <a:r>
              <a:rPr lang="en-US">
                <a:latin typeface="Calibri"/>
                <a:ea typeface="Calibri"/>
                <a:cs typeface="Calibri"/>
              </a:rPr>
              <a:t>CARDAMYST is a Novel L-type </a:t>
            </a:r>
            <a:r>
              <a:rPr lang="en-US">
                <a:solidFill>
                  <a:schemeClr val="accent1"/>
                </a:solidFill>
                <a:latin typeface="Calibri"/>
                <a:ea typeface="Calibri"/>
                <a:cs typeface="Calibri"/>
              </a:rPr>
              <a:t>Investigational</a:t>
            </a:r>
            <a:r>
              <a:rPr lang="en-US">
                <a:latin typeface="Calibri"/>
                <a:ea typeface="Calibri"/>
                <a:cs typeface="Calibri"/>
              </a:rPr>
              <a:t> Calcium Channel Blocker Designed to Treat Episodes Quickly</a:t>
            </a:r>
          </a:p>
        </p:txBody>
      </p:sp>
      <p:sp>
        <p:nvSpPr>
          <p:cNvPr id="4" name="Slide Number Placeholder 3">
            <a:extLst>
              <a:ext uri="{FF2B5EF4-FFF2-40B4-BE49-F238E27FC236}">
                <a16:creationId xmlns:a16="http://schemas.microsoft.com/office/drawing/2014/main" id="{23EAE1E2-0A89-701D-DA59-8C70E125190E}"/>
              </a:ext>
            </a:extLst>
          </p:cNvPr>
          <p:cNvSpPr>
            <a:spLocks noGrp="1"/>
          </p:cNvSpPr>
          <p:nvPr>
            <p:ph type="sldNum" sz="quarter" idx="4"/>
          </p:nvPr>
        </p:nvSpPr>
        <p:spPr/>
        <p:txBody>
          <a:bodyPr/>
          <a:lstStyle/>
          <a:p>
            <a:fld id="{42C32FFB-F9AE-46F0-A233-A2E628258990}" type="slidenum">
              <a:rPr lang="en-US" smtClean="0"/>
              <a:pPr/>
              <a:t>8</a:t>
            </a:fld>
            <a:endParaRPr lang="en-US"/>
          </a:p>
        </p:txBody>
      </p:sp>
      <p:sp>
        <p:nvSpPr>
          <p:cNvPr id="5" name="Footer Placeholder 4">
            <a:extLst>
              <a:ext uri="{FF2B5EF4-FFF2-40B4-BE49-F238E27FC236}">
                <a16:creationId xmlns:a16="http://schemas.microsoft.com/office/drawing/2014/main" id="{E2222870-450A-5AD4-AA0D-769907F10862}"/>
              </a:ext>
            </a:extLst>
          </p:cNvPr>
          <p:cNvSpPr>
            <a:spLocks noGrp="1"/>
          </p:cNvSpPr>
          <p:nvPr>
            <p:ph type="ftr" sz="quarter" idx="3"/>
          </p:nvPr>
        </p:nvSpPr>
        <p:spPr/>
        <p:txBody>
          <a:bodyPr/>
          <a:lstStyle/>
          <a:p>
            <a:r>
              <a:rPr lang="en-US">
                <a:latin typeface="Calibri"/>
                <a:cs typeface="Calibri"/>
              </a:rPr>
              <a:t>Milestone Corporate Overview</a:t>
            </a:r>
          </a:p>
        </p:txBody>
      </p:sp>
      <p:sp>
        <p:nvSpPr>
          <p:cNvPr id="11" name="Rectangle 10">
            <a:extLst>
              <a:ext uri="{FF2B5EF4-FFF2-40B4-BE49-F238E27FC236}">
                <a16:creationId xmlns:a16="http://schemas.microsoft.com/office/drawing/2014/main" id="{C9966BD8-BB32-53CB-594F-EA71448A457D}"/>
              </a:ext>
            </a:extLst>
          </p:cNvPr>
          <p:cNvSpPr/>
          <p:nvPr/>
        </p:nvSpPr>
        <p:spPr>
          <a:xfrm>
            <a:off x="0" y="4002310"/>
            <a:ext cx="9144000" cy="541854"/>
          </a:xfrm>
          <a:prstGeom prst="rect">
            <a:avLst/>
          </a:prstGeom>
          <a:solidFill>
            <a:schemeClr val="accent2"/>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bIns="91440" rtlCol="0" anchor="ctr" anchorCtr="0"/>
          <a:lstStyle/>
          <a:p>
            <a:pPr marL="118745" algn="ctr" defTabSz="457200">
              <a:spcBef>
                <a:spcPts val="300"/>
              </a:spcBef>
              <a:spcAft>
                <a:spcPts val="300"/>
              </a:spcAft>
              <a:defRPr/>
            </a:pPr>
            <a:r>
              <a:rPr lang="en-US" sz="2000" b="1" kern="1200">
                <a:latin typeface="+mn-lt"/>
                <a:cs typeface="Calibri"/>
              </a:rPr>
              <a:t>Empowering patients to treat symptomatic attacks</a:t>
            </a:r>
          </a:p>
        </p:txBody>
      </p:sp>
      <p:sp>
        <p:nvSpPr>
          <p:cNvPr id="19" name="Rectangle: Rounded Corners 18">
            <a:extLst>
              <a:ext uri="{FF2B5EF4-FFF2-40B4-BE49-F238E27FC236}">
                <a16:creationId xmlns:a16="http://schemas.microsoft.com/office/drawing/2014/main" id="{6BAA1949-A201-8193-3079-E65AF9B411E0}"/>
              </a:ext>
            </a:extLst>
          </p:cNvPr>
          <p:cNvSpPr/>
          <p:nvPr/>
        </p:nvSpPr>
        <p:spPr>
          <a:xfrm>
            <a:off x="631773" y="3042972"/>
            <a:ext cx="2301240" cy="762000"/>
          </a:xfrm>
          <a:prstGeom prst="roundRect">
            <a:avLst>
              <a:gd name="adj" fmla="val 11334"/>
            </a:avLst>
          </a:prstGeom>
          <a:no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rIns="91440" bIns="91440" rtlCol="0" anchor="t"/>
          <a:lstStyle/>
          <a:p>
            <a:pPr algn="ctr"/>
            <a:r>
              <a:rPr lang="en-US" sz="2000" b="1" i="0">
                <a:solidFill>
                  <a:schemeClr val="bg2"/>
                </a:solidFill>
                <a:latin typeface="+mn-lt"/>
                <a:cs typeface="Calibri"/>
              </a:rPr>
              <a:t>Fast onset </a:t>
            </a:r>
            <a:r>
              <a:rPr lang="en-US" sz="1600" i="0">
                <a:solidFill>
                  <a:schemeClr val="bg2"/>
                </a:solidFill>
                <a:latin typeface="+mn-lt"/>
                <a:cs typeface="Calibri"/>
              </a:rPr>
              <a:t>of action </a:t>
            </a:r>
            <a:br>
              <a:rPr lang="en-US" sz="1600" i="0">
                <a:cs typeface="Calibri" panose="020F0502020204030204" pitchFamily="34" charset="0"/>
              </a:rPr>
            </a:br>
            <a:r>
              <a:rPr lang="en-US" sz="1600" i="0">
                <a:solidFill>
                  <a:schemeClr val="bg2"/>
                </a:solidFill>
                <a:latin typeface="+mn-lt"/>
                <a:cs typeface="Calibri"/>
              </a:rPr>
              <a:t>(</a:t>
            </a:r>
            <a:r>
              <a:rPr lang="en-US" sz="1600" i="0" err="1">
                <a:solidFill>
                  <a:schemeClr val="bg2"/>
                </a:solidFill>
                <a:latin typeface="+mn-lt"/>
                <a:cs typeface="Calibri"/>
              </a:rPr>
              <a:t>T</a:t>
            </a:r>
            <a:r>
              <a:rPr lang="en-US" sz="1600" i="0" baseline="-25000" err="1">
                <a:solidFill>
                  <a:schemeClr val="bg2"/>
                </a:solidFill>
                <a:latin typeface="+mn-lt"/>
                <a:cs typeface="Calibri"/>
              </a:rPr>
              <a:t>max</a:t>
            </a:r>
            <a:r>
              <a:rPr lang="en-US" sz="1600" i="0">
                <a:solidFill>
                  <a:schemeClr val="bg2"/>
                </a:solidFill>
                <a:latin typeface="+mn-lt"/>
                <a:cs typeface="Calibri"/>
              </a:rPr>
              <a:t> ≤ 7 min)</a:t>
            </a:r>
          </a:p>
        </p:txBody>
      </p:sp>
      <p:sp>
        <p:nvSpPr>
          <p:cNvPr id="21" name="Rectangle: Rounded Corners 20">
            <a:extLst>
              <a:ext uri="{FF2B5EF4-FFF2-40B4-BE49-F238E27FC236}">
                <a16:creationId xmlns:a16="http://schemas.microsoft.com/office/drawing/2014/main" id="{E42111AA-89A4-AED0-8DC1-60C3A2B8913E}"/>
              </a:ext>
            </a:extLst>
          </p:cNvPr>
          <p:cNvSpPr/>
          <p:nvPr/>
        </p:nvSpPr>
        <p:spPr>
          <a:xfrm>
            <a:off x="3308157" y="3042972"/>
            <a:ext cx="2301240" cy="762000"/>
          </a:xfrm>
          <a:prstGeom prst="roundRect">
            <a:avLst>
              <a:gd name="adj" fmla="val 11334"/>
            </a:avLst>
          </a:prstGeom>
          <a:no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rIns="91440" bIns="91440" rtlCol="0" anchor="t"/>
          <a:lstStyle/>
          <a:p>
            <a:pPr algn="ctr"/>
            <a:r>
              <a:rPr lang="en-US" sz="1600" i="0">
                <a:solidFill>
                  <a:schemeClr val="bg2"/>
                </a:solidFill>
                <a:latin typeface="+mn-lt"/>
                <a:cs typeface="Calibri"/>
              </a:rPr>
              <a:t>Patient</a:t>
            </a:r>
            <a:r>
              <a:rPr lang="en-US" sz="1600">
                <a:solidFill>
                  <a:schemeClr val="bg2"/>
                </a:solidFill>
                <a:cs typeface="Calibri"/>
              </a:rPr>
              <a:t> </a:t>
            </a:r>
            <a:endParaRPr lang="en-US" sz="1600" i="0">
              <a:solidFill>
                <a:schemeClr val="bg2"/>
              </a:solidFill>
              <a:latin typeface="+mn-lt"/>
              <a:cs typeface="Calibri" panose="020F0502020204030204" pitchFamily="34" charset="0"/>
            </a:endParaRPr>
          </a:p>
          <a:p>
            <a:pPr algn="ctr"/>
            <a:r>
              <a:rPr lang="en-US" sz="2000" b="1" i="0">
                <a:solidFill>
                  <a:schemeClr val="bg2"/>
                </a:solidFill>
                <a:latin typeface="+mn-lt"/>
                <a:cs typeface="Calibri"/>
              </a:rPr>
              <a:t>self-administered</a:t>
            </a:r>
          </a:p>
        </p:txBody>
      </p:sp>
      <p:sp>
        <p:nvSpPr>
          <p:cNvPr id="23" name="Rectangle: Rounded Corners 22">
            <a:extLst>
              <a:ext uri="{FF2B5EF4-FFF2-40B4-BE49-F238E27FC236}">
                <a16:creationId xmlns:a16="http://schemas.microsoft.com/office/drawing/2014/main" id="{57BE0B76-C614-9E6F-8ED6-0C4761CC90B9}"/>
              </a:ext>
            </a:extLst>
          </p:cNvPr>
          <p:cNvSpPr/>
          <p:nvPr/>
        </p:nvSpPr>
        <p:spPr>
          <a:xfrm>
            <a:off x="5898318" y="3042972"/>
            <a:ext cx="2301240" cy="762000"/>
          </a:xfrm>
          <a:prstGeom prst="roundRect">
            <a:avLst>
              <a:gd name="adj" fmla="val 11334"/>
            </a:avLst>
          </a:prstGeom>
          <a:no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91440" tIns="91440" rIns="91440" bIns="91440" rtlCol="0" anchor="t"/>
          <a:lstStyle/>
          <a:p>
            <a:pPr algn="ctr"/>
            <a:r>
              <a:rPr lang="en-US" sz="1600" i="0">
                <a:solidFill>
                  <a:schemeClr val="bg2"/>
                </a:solidFill>
                <a:latin typeface="+mn-lt"/>
                <a:cs typeface="Calibri"/>
              </a:rPr>
              <a:t>Small enough to </a:t>
            </a:r>
            <a:br>
              <a:rPr lang="en-US" sz="1600" i="0">
                <a:cs typeface="Calibri" panose="020F0502020204030204" pitchFamily="34" charset="0"/>
              </a:rPr>
            </a:br>
            <a:r>
              <a:rPr lang="en-US" sz="2000" b="1" i="0">
                <a:solidFill>
                  <a:schemeClr val="bg2"/>
                </a:solidFill>
                <a:latin typeface="+mn-lt"/>
                <a:cs typeface="Calibri"/>
              </a:rPr>
              <a:t>fit in your pocket</a:t>
            </a:r>
            <a:endParaRPr lang="en-US" sz="1600" b="1" i="0">
              <a:solidFill>
                <a:schemeClr val="bg2"/>
              </a:solidFill>
              <a:latin typeface="+mn-lt"/>
              <a:cs typeface="Calibri"/>
            </a:endParaRPr>
          </a:p>
        </p:txBody>
      </p:sp>
      <p:pic>
        <p:nvPicPr>
          <p:cNvPr id="12" name="Picture 11" descr="A person drinking from a bottle&#10;&#10;Description automatically generated with medium confidence">
            <a:extLst>
              <a:ext uri="{FF2B5EF4-FFF2-40B4-BE49-F238E27FC236}">
                <a16:creationId xmlns:a16="http://schemas.microsoft.com/office/drawing/2014/main" id="{9CA4082A-43C4-3CDC-18AB-5FC5B781C9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08157" y="1388983"/>
            <a:ext cx="2301240" cy="1655064"/>
          </a:xfrm>
          <a:prstGeom prst="roundRect">
            <a:avLst>
              <a:gd name="adj" fmla="val 8677"/>
            </a:avLst>
          </a:prstGeom>
        </p:spPr>
      </p:pic>
      <p:pic>
        <p:nvPicPr>
          <p:cNvPr id="16" name="Picture 15" descr="A picture containing person, outdoor&#10;&#10;Description automatically generated">
            <a:extLst>
              <a:ext uri="{FF2B5EF4-FFF2-40B4-BE49-F238E27FC236}">
                <a16:creationId xmlns:a16="http://schemas.microsoft.com/office/drawing/2014/main" id="{A9D1FDAB-2D2D-C465-DEBB-BE132FBB83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8318"/>
          <a:stretch/>
        </p:blipFill>
        <p:spPr>
          <a:xfrm>
            <a:off x="5930075" y="1385410"/>
            <a:ext cx="2301239" cy="1673352"/>
          </a:xfrm>
          <a:prstGeom prst="roundRect">
            <a:avLst>
              <a:gd name="adj" fmla="val 9441"/>
            </a:avLst>
          </a:prstGeom>
        </p:spPr>
      </p:pic>
      <p:pic>
        <p:nvPicPr>
          <p:cNvPr id="8" name="Picture 7" descr="A picture containing white&#10;&#10;Description automatically generated">
            <a:extLst>
              <a:ext uri="{FF2B5EF4-FFF2-40B4-BE49-F238E27FC236}">
                <a16:creationId xmlns:a16="http://schemas.microsoft.com/office/drawing/2014/main" id="{085FEB61-8E17-1632-81F8-9D63F632EF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0915" y="1388773"/>
            <a:ext cx="2251542" cy="1657252"/>
          </a:xfrm>
          <a:prstGeom prst="roundRect">
            <a:avLst>
              <a:gd name="adj" fmla="val 5554"/>
            </a:avLst>
          </a:prstGeom>
        </p:spPr>
      </p:pic>
      <p:pic>
        <p:nvPicPr>
          <p:cNvPr id="3" name="Picture 2" descr="A white nasal spray and a dropper&#10;&#10;Description automatically generated">
            <a:extLst>
              <a:ext uri="{FF2B5EF4-FFF2-40B4-BE49-F238E27FC236}">
                <a16:creationId xmlns:a16="http://schemas.microsoft.com/office/drawing/2014/main" id="{15DA05F3-4E7E-6AC3-4E40-E9591E3BE950}"/>
              </a:ext>
            </a:extLst>
          </p:cNvPr>
          <p:cNvPicPr>
            <a:picLocks noChangeAspect="1"/>
          </p:cNvPicPr>
          <p:nvPr/>
        </p:nvPicPr>
        <p:blipFill rotWithShape="1">
          <a:blip r:embed="rId6"/>
          <a:srcRect l="13149" t="11964" r="5578" b="705"/>
          <a:stretch/>
        </p:blipFill>
        <p:spPr>
          <a:xfrm>
            <a:off x="547075" y="1385410"/>
            <a:ext cx="2336093" cy="1673352"/>
          </a:xfrm>
          <a:prstGeom prst="roundRect">
            <a:avLst>
              <a:gd name="adj" fmla="val 5862"/>
            </a:avLst>
          </a:prstGeom>
        </p:spPr>
      </p:pic>
    </p:spTree>
    <p:extLst>
      <p:ext uri="{BB962C8B-B14F-4D97-AF65-F5344CB8AC3E}">
        <p14:creationId xmlns:p14="http://schemas.microsoft.com/office/powerpoint/2010/main" val="3310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6">
            <a:extLst>
              <a:ext uri="{FF2B5EF4-FFF2-40B4-BE49-F238E27FC236}">
                <a16:creationId xmlns:a16="http://schemas.microsoft.com/office/drawing/2014/main" id="{E8D3A502-D899-48F6-9C15-001FD05D3188}"/>
              </a:ext>
            </a:extLst>
          </p:cNvPr>
          <p:cNvSpPr txBox="1">
            <a:spLocks/>
          </p:cNvSpPr>
          <p:nvPr/>
        </p:nvSpPr>
        <p:spPr bwMode="auto">
          <a:xfrm>
            <a:off x="547077" y="1622489"/>
            <a:ext cx="4771766" cy="198282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1313" indent="-341313" algn="l" rtl="0" eaLnBrk="0" fontAlgn="base" hangingPunct="0">
              <a:spcBef>
                <a:spcPct val="20000"/>
              </a:spcBef>
              <a:spcAft>
                <a:spcPct val="0"/>
              </a:spcAft>
              <a:buChar char="•"/>
              <a:defRPr sz="2800">
                <a:solidFill>
                  <a:srgbClr val="336198"/>
                </a:solidFill>
                <a:latin typeface="+mn-lt"/>
                <a:ea typeface="+mn-ea"/>
                <a:cs typeface="+mn-cs"/>
              </a:defRPr>
            </a:lvl1pPr>
            <a:lvl2pPr marL="741363" indent="-284163" algn="l" rtl="0" eaLnBrk="0" fontAlgn="base" hangingPunct="0">
              <a:spcBef>
                <a:spcPct val="20000"/>
              </a:spcBef>
              <a:spcAft>
                <a:spcPct val="0"/>
              </a:spcAft>
              <a:buChar char="–"/>
              <a:defRPr sz="2400">
                <a:solidFill>
                  <a:srgbClr val="336198"/>
                </a:solidFill>
                <a:latin typeface="+mn-lt"/>
                <a:cs typeface="+mn-cs"/>
              </a:defRPr>
            </a:lvl2pPr>
            <a:lvl3pPr marL="1141413" indent="-227013" algn="l" rtl="0" eaLnBrk="0" fontAlgn="base" hangingPunct="0">
              <a:spcBef>
                <a:spcPct val="20000"/>
              </a:spcBef>
              <a:spcAft>
                <a:spcPct val="0"/>
              </a:spcAft>
              <a:buChar char="•"/>
              <a:defRPr sz="2000">
                <a:solidFill>
                  <a:srgbClr val="336198"/>
                </a:solidFill>
                <a:latin typeface="+mn-lt"/>
                <a:cs typeface="+mn-cs"/>
              </a:defRPr>
            </a:lvl3pPr>
            <a:lvl4pPr marL="1598613" indent="-227013" algn="l" rtl="0" eaLnBrk="0" fontAlgn="base" hangingPunct="0">
              <a:spcBef>
                <a:spcPct val="20000"/>
              </a:spcBef>
              <a:spcAft>
                <a:spcPct val="0"/>
              </a:spcAft>
              <a:buChar char="–"/>
              <a:defRPr sz="2000">
                <a:solidFill>
                  <a:srgbClr val="336198"/>
                </a:solidFill>
                <a:latin typeface="+mn-lt"/>
                <a:cs typeface="+mn-cs"/>
              </a:defRPr>
            </a:lvl4pPr>
            <a:lvl5pPr marL="2055813" indent="-227013" algn="l" rtl="0" eaLnBrk="0" fontAlgn="base" hangingPunct="0">
              <a:spcBef>
                <a:spcPct val="20000"/>
              </a:spcBef>
              <a:spcAft>
                <a:spcPct val="0"/>
              </a:spcAft>
              <a:buChar char="»"/>
              <a:defRPr sz="1600">
                <a:solidFill>
                  <a:srgbClr val="336198"/>
                </a:solidFill>
                <a:latin typeface="+mn-lt"/>
                <a:cs typeface="+mn-cs"/>
              </a:defRPr>
            </a:lvl5pPr>
            <a:lvl6pPr marL="2514600" indent="-228600" algn="l" rtl="0" fontAlgn="base">
              <a:spcBef>
                <a:spcPct val="20000"/>
              </a:spcBef>
              <a:spcAft>
                <a:spcPct val="0"/>
              </a:spcAft>
              <a:buChar char="»"/>
              <a:defRPr sz="1600">
                <a:solidFill>
                  <a:schemeClr val="accent2"/>
                </a:solidFill>
                <a:latin typeface="+mn-lt"/>
                <a:cs typeface="+mn-cs"/>
              </a:defRPr>
            </a:lvl6pPr>
            <a:lvl7pPr marL="2971800" indent="-228600" algn="l" rtl="0" fontAlgn="base">
              <a:spcBef>
                <a:spcPct val="20000"/>
              </a:spcBef>
              <a:spcAft>
                <a:spcPct val="0"/>
              </a:spcAft>
              <a:buChar char="»"/>
              <a:defRPr sz="1600">
                <a:solidFill>
                  <a:schemeClr val="accent2"/>
                </a:solidFill>
                <a:latin typeface="+mn-lt"/>
                <a:cs typeface="+mn-cs"/>
              </a:defRPr>
            </a:lvl7pPr>
            <a:lvl8pPr marL="3429000" indent="-228600" algn="l" rtl="0" fontAlgn="base">
              <a:spcBef>
                <a:spcPct val="20000"/>
              </a:spcBef>
              <a:spcAft>
                <a:spcPct val="0"/>
              </a:spcAft>
              <a:buChar char="»"/>
              <a:defRPr sz="1600">
                <a:solidFill>
                  <a:schemeClr val="accent2"/>
                </a:solidFill>
                <a:latin typeface="+mn-lt"/>
                <a:cs typeface="+mn-cs"/>
              </a:defRPr>
            </a:lvl8pPr>
            <a:lvl9pPr marL="3886200" indent="-228600" algn="l" rtl="0" fontAlgn="base">
              <a:spcBef>
                <a:spcPct val="20000"/>
              </a:spcBef>
              <a:spcAft>
                <a:spcPct val="0"/>
              </a:spcAft>
              <a:buChar char="»"/>
              <a:defRPr sz="1600">
                <a:solidFill>
                  <a:schemeClr val="accent2"/>
                </a:solidFill>
                <a:latin typeface="+mn-lt"/>
                <a:cs typeface="+mn-cs"/>
              </a:defRPr>
            </a:lvl9pPr>
          </a:lstStyle>
          <a:p>
            <a:pPr marL="227013" indent="-227013">
              <a:spcBef>
                <a:spcPts val="450"/>
              </a:spcBef>
              <a:spcAft>
                <a:spcPts val="450"/>
              </a:spcAft>
              <a:buFont typeface="Arial" panose="020B0604020202020204" pitchFamily="34" charset="0"/>
              <a:buChar char="•"/>
            </a:pPr>
            <a:r>
              <a:rPr lang="en-US" sz="1800">
                <a:solidFill>
                  <a:schemeClr val="tx1"/>
                </a:solidFill>
                <a:latin typeface="Calibri" panose="020F0502020204030204" pitchFamily="34" charset="0"/>
                <a:cs typeface="Calibri" panose="020F0502020204030204" pitchFamily="34" charset="0"/>
              </a:rPr>
              <a:t>Prevalence ~2M patients diagnosed with PSVT</a:t>
            </a:r>
          </a:p>
          <a:p>
            <a:pPr marL="227013" indent="-227013">
              <a:spcBef>
                <a:spcPts val="450"/>
              </a:spcBef>
              <a:spcAft>
                <a:spcPts val="450"/>
              </a:spcAft>
              <a:buFont typeface="Arial" panose="020B0604020202020204" pitchFamily="34" charset="0"/>
              <a:buChar char="•"/>
            </a:pPr>
            <a:r>
              <a:rPr lang="en-US" sz="1800">
                <a:solidFill>
                  <a:schemeClr val="tx1"/>
                </a:solidFill>
                <a:latin typeface="Calibri" panose="020F0502020204030204" pitchFamily="34" charset="0"/>
                <a:cs typeface="Calibri" panose="020F0502020204030204" pitchFamily="34" charset="0"/>
              </a:rPr>
              <a:t>~650K patients treated per year</a:t>
            </a:r>
          </a:p>
          <a:p>
            <a:pPr marL="627063" lvl="1" indent="-227013">
              <a:spcBef>
                <a:spcPts val="450"/>
              </a:spcBef>
              <a:spcAft>
                <a:spcPts val="450"/>
              </a:spcAft>
              <a:buFont typeface="Arial" panose="020B0604020202020204" pitchFamily="34" charset="0"/>
              <a:buChar char="•"/>
            </a:pPr>
            <a:r>
              <a:rPr lang="en-US" sz="1800">
                <a:solidFill>
                  <a:schemeClr val="tx1"/>
                </a:solidFill>
                <a:latin typeface="Calibri" panose="020F0502020204030204" pitchFamily="34" charset="0"/>
                <a:cs typeface="Calibri" panose="020F0502020204030204" pitchFamily="34" charset="0"/>
              </a:rPr>
              <a:t>~300K newly diagnosed per year</a:t>
            </a:r>
          </a:p>
          <a:p>
            <a:pPr marL="627063" lvl="1" indent="-227013">
              <a:spcBef>
                <a:spcPts val="450"/>
              </a:spcBef>
              <a:spcAft>
                <a:spcPts val="450"/>
              </a:spcAft>
              <a:buFont typeface="Arial" panose="020B0604020202020204" pitchFamily="34" charset="0"/>
              <a:buChar char="•"/>
            </a:pPr>
            <a:r>
              <a:rPr lang="en-US" sz="1800">
                <a:solidFill>
                  <a:schemeClr val="tx1"/>
                </a:solidFill>
                <a:latin typeface="Calibri" panose="020F0502020204030204" pitchFamily="34" charset="0"/>
                <a:cs typeface="Calibri" panose="020F0502020204030204" pitchFamily="34" charset="0"/>
              </a:rPr>
              <a:t>&gt;150K ED/hospital visits per year</a:t>
            </a:r>
          </a:p>
          <a:p>
            <a:pPr marL="627063" lvl="1" indent="-227013">
              <a:spcBef>
                <a:spcPts val="450"/>
              </a:spcBef>
              <a:spcAft>
                <a:spcPts val="450"/>
              </a:spcAft>
              <a:buFont typeface="Arial" panose="020B0604020202020204" pitchFamily="34" charset="0"/>
              <a:buChar char="•"/>
            </a:pPr>
            <a:r>
              <a:rPr lang="en-US" sz="1800">
                <a:solidFill>
                  <a:schemeClr val="tx1"/>
                </a:solidFill>
                <a:latin typeface="Calibri" panose="020F0502020204030204" pitchFamily="34" charset="0"/>
                <a:cs typeface="Calibri" panose="020F0502020204030204" pitchFamily="34" charset="0"/>
              </a:rPr>
              <a:t>~80K ablations per year</a:t>
            </a:r>
          </a:p>
        </p:txBody>
      </p:sp>
      <p:sp>
        <p:nvSpPr>
          <p:cNvPr id="22" name="Title 21">
            <a:extLst>
              <a:ext uri="{FF2B5EF4-FFF2-40B4-BE49-F238E27FC236}">
                <a16:creationId xmlns:a16="http://schemas.microsoft.com/office/drawing/2014/main" id="{BE36AAC1-7526-4741-9898-9F4550AFCB8F}"/>
              </a:ext>
            </a:extLst>
          </p:cNvPr>
          <p:cNvSpPr>
            <a:spLocks noGrp="1"/>
          </p:cNvSpPr>
          <p:nvPr>
            <p:ph type="title"/>
          </p:nvPr>
        </p:nvSpPr>
        <p:spPr>
          <a:xfrm>
            <a:off x="547077" y="297570"/>
            <a:ext cx="7589847" cy="277640"/>
          </a:xfrm>
        </p:spPr>
        <p:txBody>
          <a:bodyPr/>
          <a:lstStyle/>
          <a:p>
            <a:r>
              <a:rPr lang="en-US"/>
              <a:t>Current US PSVT Market </a:t>
            </a:r>
          </a:p>
        </p:txBody>
      </p:sp>
      <p:sp>
        <p:nvSpPr>
          <p:cNvPr id="8" name="Text Placeholder 7">
            <a:extLst>
              <a:ext uri="{FF2B5EF4-FFF2-40B4-BE49-F238E27FC236}">
                <a16:creationId xmlns:a16="http://schemas.microsoft.com/office/drawing/2014/main" id="{73261366-A4CE-4F38-9D8D-BFD47CE515A9}"/>
              </a:ext>
            </a:extLst>
          </p:cNvPr>
          <p:cNvSpPr>
            <a:spLocks noGrp="1"/>
          </p:cNvSpPr>
          <p:nvPr>
            <p:ph type="body" sz="quarter" idx="13"/>
          </p:nvPr>
        </p:nvSpPr>
        <p:spPr>
          <a:xfrm>
            <a:off x="601733" y="4086136"/>
            <a:ext cx="8001702" cy="600164"/>
          </a:xfrm>
        </p:spPr>
        <p:txBody>
          <a:bodyPr/>
          <a:lstStyle/>
          <a:p>
            <a:r>
              <a:rPr lang="en-US" kern="1200">
                <a:solidFill>
                  <a:schemeClr val="tx1">
                    <a:lumMod val="50000"/>
                    <a:lumOff val="50000"/>
                  </a:schemeClr>
                </a:solidFill>
                <a:latin typeface="Calibri"/>
                <a:cs typeface="Arial"/>
              </a:rPr>
              <a:t>Source: (1) Sacks, N.C. et al; Prevalence of Paroxysmal Supraventricular Tachycardia (PSVT) in the US in Patients Under 65 Years of Age; Abstract and Oral Presentation at the International Academy of Cardiology Annual Scientific Sessions 2018, 23rd World Congress on Heart Disease; Precision Xtract, Boston, MA, USA; and data-on-file from IBM </a:t>
            </a:r>
            <a:r>
              <a:rPr lang="en-US" kern="1200" err="1">
                <a:solidFill>
                  <a:schemeClr val="tx1">
                    <a:lumMod val="50000"/>
                    <a:lumOff val="50000"/>
                  </a:schemeClr>
                </a:solidFill>
                <a:latin typeface="Calibri"/>
                <a:cs typeface="Arial"/>
              </a:rPr>
              <a:t>Marketscan</a:t>
            </a:r>
            <a:r>
              <a:rPr lang="en-US" kern="1200">
                <a:solidFill>
                  <a:schemeClr val="tx1">
                    <a:lumMod val="50000"/>
                    <a:lumOff val="50000"/>
                  </a:schemeClr>
                </a:solidFill>
                <a:latin typeface="Calibri"/>
                <a:cs typeface="Arial"/>
              </a:rPr>
              <a:t>® Commercial Research Database (&lt;65y) and the Medicare Limited Dataset (≥65y), with demographic, enrollment and claims data for commercially insured (Truven) and Medicare covered patients using PSVT code 427.0 or I47.1 for up to a 9-year interval between 2008 and 2016 inclusive; (2) </a:t>
            </a:r>
            <a:r>
              <a:rPr lang="en-CA" kern="1200">
                <a:solidFill>
                  <a:schemeClr val="tx1">
                    <a:lumMod val="50000"/>
                    <a:lumOff val="50000"/>
                  </a:schemeClr>
                </a:solidFill>
                <a:latin typeface="Calibri"/>
                <a:cs typeface="Arial"/>
              </a:rPr>
              <a:t>Quantitative market research conducted by Triangle Insights Group (n=250 cardiologists), June-September 2020</a:t>
            </a:r>
            <a:endParaRPr lang="en-US" kern="1200">
              <a:solidFill>
                <a:schemeClr val="tx1">
                  <a:lumMod val="50000"/>
                  <a:lumOff val="50000"/>
                </a:schemeClr>
              </a:solidFill>
              <a:latin typeface="Calibri"/>
              <a:cs typeface="Arial"/>
            </a:endParaRPr>
          </a:p>
        </p:txBody>
      </p:sp>
      <p:sp>
        <p:nvSpPr>
          <p:cNvPr id="4" name="Slide Number Placeholder 3">
            <a:extLst>
              <a:ext uri="{FF2B5EF4-FFF2-40B4-BE49-F238E27FC236}">
                <a16:creationId xmlns:a16="http://schemas.microsoft.com/office/drawing/2014/main" id="{2C4E1526-16A1-4B06-82AE-E373D98D70A8}"/>
              </a:ext>
            </a:extLst>
          </p:cNvPr>
          <p:cNvSpPr>
            <a:spLocks noGrp="1"/>
          </p:cNvSpPr>
          <p:nvPr>
            <p:ph type="sldNum" sz="quarter" idx="4"/>
          </p:nvPr>
        </p:nvSpPr>
        <p:spPr/>
        <p:txBody>
          <a:bodyPr/>
          <a:lstStyle/>
          <a:p>
            <a:pPr>
              <a:defRPr/>
            </a:pPr>
            <a:fld id="{9692CFE2-3987-486D-B055-0D075552CD60}" type="slidenum">
              <a:rPr lang="en-US" smtClean="0"/>
              <a:pPr>
                <a:defRPr/>
              </a:pPr>
              <a:t>9</a:t>
            </a:fld>
            <a:endParaRPr lang="en-US"/>
          </a:p>
        </p:txBody>
      </p:sp>
      <p:sp>
        <p:nvSpPr>
          <p:cNvPr id="24" name="TextBox 23">
            <a:extLst>
              <a:ext uri="{FF2B5EF4-FFF2-40B4-BE49-F238E27FC236}">
                <a16:creationId xmlns:a16="http://schemas.microsoft.com/office/drawing/2014/main" id="{D15981F9-6721-490F-B8AE-574CE514E1B8}"/>
              </a:ext>
            </a:extLst>
          </p:cNvPr>
          <p:cNvSpPr txBox="1"/>
          <p:nvPr/>
        </p:nvSpPr>
        <p:spPr>
          <a:xfrm>
            <a:off x="5573185" y="1459415"/>
            <a:ext cx="2575382" cy="323165"/>
          </a:xfrm>
          <a:prstGeom prst="rect">
            <a:avLst/>
          </a:prstGeom>
          <a:noFill/>
        </p:spPr>
        <p:txBody>
          <a:bodyPr wrap="square" rtlCol="0">
            <a:spAutoFit/>
          </a:bodyPr>
          <a:lstStyle/>
          <a:p>
            <a:pPr algn="ctr"/>
            <a:r>
              <a:rPr lang="en-US" sz="1500">
                <a:latin typeface="Calibri" panose="020F0502020204030204" pitchFamily="34" charset="0"/>
                <a:cs typeface="Calibri" panose="020F0502020204030204" pitchFamily="34" charset="0"/>
              </a:rPr>
              <a:t>Current Management</a:t>
            </a:r>
          </a:p>
        </p:txBody>
      </p:sp>
      <p:sp>
        <p:nvSpPr>
          <p:cNvPr id="14" name="TextBox 13">
            <a:extLst>
              <a:ext uri="{FF2B5EF4-FFF2-40B4-BE49-F238E27FC236}">
                <a16:creationId xmlns:a16="http://schemas.microsoft.com/office/drawing/2014/main" id="{79F7433C-4301-48CE-98E9-6924EB47DF92}"/>
              </a:ext>
            </a:extLst>
          </p:cNvPr>
          <p:cNvSpPr txBox="1"/>
          <p:nvPr/>
        </p:nvSpPr>
        <p:spPr>
          <a:xfrm>
            <a:off x="547076" y="929986"/>
            <a:ext cx="7589847" cy="323165"/>
          </a:xfrm>
          <a:prstGeom prst="rect">
            <a:avLst/>
          </a:prstGeom>
          <a:solidFill>
            <a:schemeClr val="bg1"/>
          </a:solidFill>
          <a:ln w="28575">
            <a:solidFill>
              <a:srgbClr val="F4CB30"/>
            </a:solidFill>
          </a:ln>
        </p:spPr>
        <p:txBody>
          <a:bodyPr wrap="square" rtlCol="0">
            <a:spAutoFit/>
          </a:bodyPr>
          <a:lstStyle>
            <a:defPPr>
              <a:defRPr lang="en-US"/>
            </a:defPPr>
            <a:lvl1pPr algn="ctr">
              <a:defRPr sz="2000" b="1">
                <a:solidFill>
                  <a:schemeClr val="tx1"/>
                </a:solidFill>
                <a:latin typeface="Arial" pitchFamily="34" charset="0"/>
                <a:ea typeface="MS PGothic" pitchFamily="34" charset="-128"/>
              </a:defRPr>
            </a:lvl1pPr>
            <a:lvl2pPr>
              <a:defRPr>
                <a:solidFill>
                  <a:schemeClr val="tx1"/>
                </a:solidFill>
                <a:latin typeface="Arial" pitchFamily="34" charset="0"/>
                <a:ea typeface="MS PGothic" pitchFamily="34" charset="-128"/>
              </a:defRPr>
            </a:lvl2pPr>
            <a:lvl3pPr>
              <a:defRPr>
                <a:solidFill>
                  <a:schemeClr val="tx1"/>
                </a:solidFill>
                <a:latin typeface="Arial" pitchFamily="34" charset="0"/>
                <a:ea typeface="MS PGothic" pitchFamily="34" charset="-128"/>
              </a:defRPr>
            </a:lvl3pPr>
            <a:lvl4pPr>
              <a:defRPr>
                <a:solidFill>
                  <a:schemeClr val="tx1"/>
                </a:solidFill>
                <a:latin typeface="Arial" pitchFamily="34" charset="0"/>
                <a:ea typeface="MS PGothic" pitchFamily="34" charset="-128"/>
              </a:defRPr>
            </a:lvl4pPr>
            <a:lvl5pPr>
              <a:defRPr>
                <a:solidFill>
                  <a:schemeClr val="tx1"/>
                </a:solidFill>
                <a:latin typeface="Arial" pitchFamily="34" charset="0"/>
                <a:ea typeface="MS PGothic" pitchFamily="34" charset="-128"/>
              </a:defRPr>
            </a:lvl5pPr>
            <a:lvl6pPr>
              <a:defRPr>
                <a:solidFill>
                  <a:schemeClr val="tx1"/>
                </a:solidFill>
                <a:latin typeface="Arial" pitchFamily="34" charset="0"/>
                <a:ea typeface="MS PGothic" pitchFamily="34" charset="-128"/>
              </a:defRPr>
            </a:lvl6pPr>
            <a:lvl7pPr>
              <a:defRPr>
                <a:solidFill>
                  <a:schemeClr val="tx1"/>
                </a:solidFill>
                <a:latin typeface="Arial" pitchFamily="34" charset="0"/>
                <a:ea typeface="MS PGothic" pitchFamily="34" charset="-128"/>
              </a:defRPr>
            </a:lvl7pPr>
            <a:lvl8pPr>
              <a:defRPr>
                <a:solidFill>
                  <a:schemeClr val="tx1"/>
                </a:solidFill>
                <a:latin typeface="Arial" pitchFamily="34" charset="0"/>
                <a:ea typeface="MS PGothic" pitchFamily="34" charset="-128"/>
              </a:defRPr>
            </a:lvl8pPr>
            <a:lvl9pPr>
              <a:defRPr>
                <a:solidFill>
                  <a:schemeClr val="tx1"/>
                </a:solidFill>
                <a:latin typeface="Arial" pitchFamily="34" charset="0"/>
                <a:ea typeface="MS PGothic" pitchFamily="34" charset="-128"/>
              </a:defRPr>
            </a:lvl9pPr>
          </a:lstStyle>
          <a:p>
            <a:r>
              <a:rPr lang="en-US" sz="1500" b="0">
                <a:latin typeface="Calibri" panose="020F0502020204030204" pitchFamily="34" charset="0"/>
                <a:cs typeface="Calibri" panose="020F0502020204030204" pitchFamily="34" charset="0"/>
              </a:rPr>
              <a:t>Total annual US healthcare expenditures of ~$3B </a:t>
            </a:r>
          </a:p>
        </p:txBody>
      </p:sp>
      <p:sp>
        <p:nvSpPr>
          <p:cNvPr id="2" name="Footer Placeholder 1">
            <a:extLst>
              <a:ext uri="{FF2B5EF4-FFF2-40B4-BE49-F238E27FC236}">
                <a16:creationId xmlns:a16="http://schemas.microsoft.com/office/drawing/2014/main" id="{486F7CC7-BCEF-42FD-B0CE-67F57B40C04B}"/>
              </a:ext>
            </a:extLst>
          </p:cNvPr>
          <p:cNvSpPr>
            <a:spLocks noGrp="1"/>
          </p:cNvSpPr>
          <p:nvPr>
            <p:ph type="ftr" sz="quarter" idx="3"/>
          </p:nvPr>
        </p:nvSpPr>
        <p:spPr/>
        <p:txBody>
          <a:bodyPr/>
          <a:lstStyle/>
          <a:p>
            <a:r>
              <a:rPr lang="en-US">
                <a:latin typeface="Calibri"/>
                <a:cs typeface="Calibri"/>
              </a:rPr>
              <a:t>Milestone Corporate Overview</a:t>
            </a:r>
          </a:p>
        </p:txBody>
      </p:sp>
      <p:sp>
        <p:nvSpPr>
          <p:cNvPr id="3" name="Text Placeholder 9">
            <a:extLst>
              <a:ext uri="{FF2B5EF4-FFF2-40B4-BE49-F238E27FC236}">
                <a16:creationId xmlns:a16="http://schemas.microsoft.com/office/drawing/2014/main" id="{43198290-3333-AA85-B9B0-5D2EBBFDBAD8}"/>
              </a:ext>
            </a:extLst>
          </p:cNvPr>
          <p:cNvSpPr txBox="1">
            <a:spLocks/>
          </p:cNvSpPr>
          <p:nvPr/>
        </p:nvSpPr>
        <p:spPr bwMode="auto">
          <a:xfrm>
            <a:off x="601733" y="3730076"/>
            <a:ext cx="8056360" cy="40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spcBef>
                <a:spcPts val="1200"/>
              </a:spcBef>
              <a:spcAft>
                <a:spcPct val="0"/>
              </a:spcAft>
              <a:defRPr sz="8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defRPr>
            </a:lvl1pPr>
            <a:lvl2pPr marL="502920" indent="-228600" algn="l" rtl="0" eaLnBrk="1" fontAlgn="base" hangingPunct="1">
              <a:spcBef>
                <a:spcPts val="400"/>
              </a:spcBef>
              <a:spcAft>
                <a:spcPct val="0"/>
              </a:spcAft>
              <a:buClr>
                <a:srgbClr val="21BECE"/>
              </a:buClr>
              <a:buFont typeface="Arial" charset="0"/>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228600" algn="l" rtl="0" eaLnBrk="1" fontAlgn="base" hangingPunct="1">
              <a:spcBef>
                <a:spcPts val="400"/>
              </a:spcBef>
              <a:spcAft>
                <a:spcPct val="0"/>
              </a:spcAft>
              <a:buClr>
                <a:srgbClr val="21BECE"/>
              </a:buClr>
              <a:buSzPct val="150000"/>
              <a:buFont typeface="AppleSymbols"/>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25880" indent="-228600" algn="l" rtl="0" eaLnBrk="1" fontAlgn="base" hangingPunct="1">
              <a:spcBef>
                <a:spcPts val="400"/>
              </a:spcBef>
              <a:spcAft>
                <a:spcPct val="0"/>
              </a:spcAft>
              <a:buClr>
                <a:srgbClr val="21BECE"/>
              </a:buClr>
              <a:buFont typeface="LucidaGrande"/>
              <a:buChar char="◦"/>
              <a:defRPr sz="1200" baseline="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680210" marR="0" indent="-171450" algn="l" defTabSz="914400" rtl="0" eaLnBrk="1" fontAlgn="base" latinLnBrk="0" hangingPunct="1">
              <a:lnSpc>
                <a:spcPct val="100000"/>
              </a:lnSpc>
              <a:spcBef>
                <a:spcPts val="400"/>
              </a:spcBef>
              <a:spcAft>
                <a:spcPct val="0"/>
              </a:spcAft>
              <a:buClr>
                <a:srgbClr val="21BECE"/>
              </a:buClr>
              <a:buSzTx/>
              <a:buFont typeface="Helvetica" pitchFamily="2" charset="0"/>
              <a:buChar char="⁃"/>
              <a:tabLst/>
              <a:defRPr sz="1100" b="0" baseline="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1500" b="1">
                <a:solidFill>
                  <a:srgbClr val="727274"/>
                </a:solidFill>
                <a:latin typeface="+mn-lt"/>
                <a:ea typeface="+mn-ea"/>
              </a:defRPr>
            </a:lvl6pPr>
            <a:lvl7pPr marL="2971800" indent="-228600" algn="l" rtl="0" eaLnBrk="1" fontAlgn="base" hangingPunct="1">
              <a:spcBef>
                <a:spcPct val="20000"/>
              </a:spcBef>
              <a:spcAft>
                <a:spcPct val="0"/>
              </a:spcAft>
              <a:buChar char="»"/>
              <a:defRPr sz="1500" b="1">
                <a:solidFill>
                  <a:srgbClr val="727274"/>
                </a:solidFill>
                <a:latin typeface="+mn-lt"/>
                <a:ea typeface="+mn-ea"/>
              </a:defRPr>
            </a:lvl7pPr>
            <a:lvl8pPr marL="3429000" indent="-228600" algn="l" rtl="0" eaLnBrk="1" fontAlgn="base" hangingPunct="1">
              <a:spcBef>
                <a:spcPct val="20000"/>
              </a:spcBef>
              <a:spcAft>
                <a:spcPct val="0"/>
              </a:spcAft>
              <a:buChar char="»"/>
              <a:defRPr sz="1500" b="1">
                <a:solidFill>
                  <a:srgbClr val="727274"/>
                </a:solidFill>
                <a:latin typeface="+mn-lt"/>
                <a:ea typeface="+mn-ea"/>
              </a:defRPr>
            </a:lvl8pPr>
            <a:lvl9pPr marL="3886200" indent="-228600" algn="l" rtl="0" eaLnBrk="1" fontAlgn="base" hangingPunct="1">
              <a:spcBef>
                <a:spcPct val="20000"/>
              </a:spcBef>
              <a:spcAft>
                <a:spcPct val="0"/>
              </a:spcAft>
              <a:buChar char="»"/>
              <a:defRPr sz="1500" b="1">
                <a:solidFill>
                  <a:srgbClr val="727274"/>
                </a:solidFill>
                <a:latin typeface="+mn-lt"/>
                <a:ea typeface="+mn-ea"/>
              </a:defRPr>
            </a:lvl9pPr>
          </a:lstStyle>
          <a:p>
            <a:pPr>
              <a:spcBef>
                <a:spcPts val="0"/>
              </a:spcBef>
            </a:pPr>
            <a:r>
              <a:rPr lang="en-US" kern="0">
                <a:solidFill>
                  <a:schemeClr val="tx1">
                    <a:lumMod val="50000"/>
                    <a:lumOff val="50000"/>
                  </a:schemeClr>
                </a:solidFill>
              </a:rPr>
              <a:t>PSVT = Paroxysmal Supraventricular Tachycardia; ED  = Emergency Department</a:t>
            </a:r>
          </a:p>
        </p:txBody>
      </p:sp>
      <p:graphicFrame>
        <p:nvGraphicFramePr>
          <p:cNvPr id="10" name="Chart 9">
            <a:extLst>
              <a:ext uri="{FF2B5EF4-FFF2-40B4-BE49-F238E27FC236}">
                <a16:creationId xmlns:a16="http://schemas.microsoft.com/office/drawing/2014/main" id="{3424C7EA-7317-AB36-2BAF-4A2485B6D7DF}"/>
              </a:ext>
            </a:extLst>
          </p:cNvPr>
          <p:cNvGraphicFramePr/>
          <p:nvPr>
            <p:extLst>
              <p:ext uri="{D42A27DB-BD31-4B8C-83A1-F6EECF244321}">
                <p14:modId xmlns:p14="http://schemas.microsoft.com/office/powerpoint/2010/main" val="3054468659"/>
              </p:ext>
            </p:extLst>
          </p:nvPr>
        </p:nvGraphicFramePr>
        <p:xfrm>
          <a:off x="4961077" y="1565505"/>
          <a:ext cx="4267490" cy="2938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5950555"/>
      </p:ext>
    </p:extLst>
  </p:cSld>
  <p:clrMapOvr>
    <a:masterClrMapping/>
  </p:clrMapOvr>
</p:sld>
</file>

<file path=ppt/theme/theme1.xml><?xml version="1.0" encoding="utf-8"?>
<a:theme xmlns:a="http://schemas.openxmlformats.org/drawingml/2006/main" name="Milestone Master PowerPoint">
  <a:themeElements>
    <a:clrScheme name="Custom 4">
      <a:dk1>
        <a:srgbClr val="000000"/>
      </a:dk1>
      <a:lt1>
        <a:srgbClr val="FFFFFF"/>
      </a:lt1>
      <a:dk2>
        <a:srgbClr val="C3C1DF"/>
      </a:dk2>
      <a:lt2>
        <a:srgbClr val="FAF6EE"/>
      </a:lt2>
      <a:accent1>
        <a:srgbClr val="503291"/>
      </a:accent1>
      <a:accent2>
        <a:srgbClr val="20BDCE"/>
      </a:accent2>
      <a:accent3>
        <a:srgbClr val="9CD7DB"/>
      </a:accent3>
      <a:accent4>
        <a:srgbClr val="C3C1DE"/>
      </a:accent4>
      <a:accent5>
        <a:srgbClr val="D7DBDD"/>
      </a:accent5>
      <a:accent6>
        <a:srgbClr val="F4834D"/>
      </a:accent6>
      <a:hlink>
        <a:srgbClr val="20BDCE"/>
      </a:hlink>
      <a:folHlink>
        <a:srgbClr val="5032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cene3d>
          <a:camera prst="orthographicFront">
            <a:rot lat="0" lon="0" rev="0"/>
          </a:camera>
          <a:lightRig rig="threePt" dir="t">
            <a:rot lat="0" lon="0" rev="1200000"/>
          </a:lightRig>
        </a:scene3d>
        <a:sp3d/>
      </a:spPr>
      <a:bodyPr lIns="91440" tIns="91440" bIns="91440" rtlCol="0" anchor="t"/>
      <a:lstStyle>
        <a:defPPr algn="ctr">
          <a:defRPr sz="1200" dirty="0" err="1" smtClean="0">
            <a:solidFill>
              <a:srgbClr val="FFFFFF"/>
            </a:solidFill>
            <a:latin typeface="Arial" panose="020B0604020202020204" pitchFamily="34" charset="0"/>
            <a:cs typeface="Arial" panose="020B0604020202020204" pitchFamily="34" charset="0"/>
          </a:defRPr>
        </a:defPPr>
      </a:lstStyle>
      <a:style>
        <a:lnRef idx="0">
          <a:schemeClr val="lt1">
            <a:hueOff val="0"/>
            <a:satOff val="0"/>
            <a:lumOff val="0"/>
            <a:alphaOff val="0"/>
          </a:schemeClr>
        </a:lnRef>
        <a:fillRef idx="3">
          <a:scrgbClr r="0" g="0" b="0"/>
        </a:fillRef>
        <a:effectRef idx="3">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lestone Corporate Template_Widescreen_2019.pptx" id="{EE39AB32-5A0A-4681-B1DA-811D3C99F3B1}" vid="{C82F14B1-4AE4-4103-9848-FA619ED0937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ilestone Master PowerPoint">
  <a:themeElements>
    <a:clrScheme name="Custom 4">
      <a:dk1>
        <a:srgbClr val="000000"/>
      </a:dk1>
      <a:lt1>
        <a:srgbClr val="FFFFFF"/>
      </a:lt1>
      <a:dk2>
        <a:srgbClr val="C3C1DF"/>
      </a:dk2>
      <a:lt2>
        <a:srgbClr val="FAF6EE"/>
      </a:lt2>
      <a:accent1>
        <a:srgbClr val="503291"/>
      </a:accent1>
      <a:accent2>
        <a:srgbClr val="20BDCE"/>
      </a:accent2>
      <a:accent3>
        <a:srgbClr val="9CD7DB"/>
      </a:accent3>
      <a:accent4>
        <a:srgbClr val="C3C1DE"/>
      </a:accent4>
      <a:accent5>
        <a:srgbClr val="D7DBDD"/>
      </a:accent5>
      <a:accent6>
        <a:srgbClr val="F4834D"/>
      </a:accent6>
      <a:hlink>
        <a:srgbClr val="20BDCE"/>
      </a:hlink>
      <a:folHlink>
        <a:srgbClr val="5032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cene3d>
          <a:camera prst="orthographicFront">
            <a:rot lat="0" lon="0" rev="0"/>
          </a:camera>
          <a:lightRig rig="threePt" dir="t">
            <a:rot lat="0" lon="0" rev="1200000"/>
          </a:lightRig>
        </a:scene3d>
        <a:sp3d/>
      </a:spPr>
      <a:bodyPr lIns="91440" tIns="91440" bIns="91440" rtlCol="0" anchor="t"/>
      <a:lstStyle>
        <a:defPPr algn="ctr">
          <a:defRPr sz="1200" dirty="0" err="1" smtClean="0">
            <a:solidFill>
              <a:srgbClr val="FFFFFF"/>
            </a:solidFill>
            <a:latin typeface="Arial" panose="020B0604020202020204" pitchFamily="34" charset="0"/>
            <a:cs typeface="Arial" panose="020B0604020202020204" pitchFamily="34" charset="0"/>
          </a:defRPr>
        </a:defPPr>
      </a:lstStyle>
      <a:style>
        <a:lnRef idx="0">
          <a:schemeClr val="lt1">
            <a:hueOff val="0"/>
            <a:satOff val="0"/>
            <a:lumOff val="0"/>
            <a:alphaOff val="0"/>
          </a:schemeClr>
        </a:lnRef>
        <a:fillRef idx="3">
          <a:scrgbClr r="0" g="0" b="0"/>
        </a:fillRef>
        <a:effectRef idx="3">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lestone Corporate Template_Widescreen_2019.pptx" id="{EE39AB32-5A0A-4681-B1DA-811D3C99F3B1}" vid="{C82F14B1-4AE4-4103-9848-FA619ED09373}"/>
    </a:ext>
  </a:extLst>
</a:theme>
</file>

<file path=ppt/theme/theme4.xml><?xml version="1.0" encoding="utf-8"?>
<a:theme xmlns:a="http://schemas.openxmlformats.org/drawingml/2006/main" name="2_Milestone Master PowerPoint">
  <a:themeElements>
    <a:clrScheme name="Custom 4">
      <a:dk1>
        <a:srgbClr val="000000"/>
      </a:dk1>
      <a:lt1>
        <a:srgbClr val="FFFFFF"/>
      </a:lt1>
      <a:dk2>
        <a:srgbClr val="C3C1DF"/>
      </a:dk2>
      <a:lt2>
        <a:srgbClr val="FAF6EE"/>
      </a:lt2>
      <a:accent1>
        <a:srgbClr val="503291"/>
      </a:accent1>
      <a:accent2>
        <a:srgbClr val="20BDCE"/>
      </a:accent2>
      <a:accent3>
        <a:srgbClr val="9CD7DB"/>
      </a:accent3>
      <a:accent4>
        <a:srgbClr val="C3C1DE"/>
      </a:accent4>
      <a:accent5>
        <a:srgbClr val="D7DBDD"/>
      </a:accent5>
      <a:accent6>
        <a:srgbClr val="F4834D"/>
      </a:accent6>
      <a:hlink>
        <a:srgbClr val="20BDCE"/>
      </a:hlink>
      <a:folHlink>
        <a:srgbClr val="5032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cene3d>
          <a:camera prst="orthographicFront">
            <a:rot lat="0" lon="0" rev="0"/>
          </a:camera>
          <a:lightRig rig="threePt" dir="t">
            <a:rot lat="0" lon="0" rev="1200000"/>
          </a:lightRig>
        </a:scene3d>
        <a:sp3d/>
      </a:spPr>
      <a:bodyPr lIns="91440" tIns="91440" bIns="91440" rtlCol="0" anchor="t"/>
      <a:lstStyle>
        <a:defPPr algn="ctr">
          <a:defRPr sz="1200" dirty="0" err="1" smtClean="0">
            <a:solidFill>
              <a:srgbClr val="FFFFFF"/>
            </a:solidFill>
            <a:latin typeface="Arial" panose="020B0604020202020204" pitchFamily="34" charset="0"/>
            <a:cs typeface="Arial" panose="020B0604020202020204" pitchFamily="34" charset="0"/>
          </a:defRPr>
        </a:defPPr>
      </a:lstStyle>
      <a:style>
        <a:lnRef idx="0">
          <a:schemeClr val="lt1">
            <a:hueOff val="0"/>
            <a:satOff val="0"/>
            <a:lumOff val="0"/>
            <a:alphaOff val="0"/>
          </a:schemeClr>
        </a:lnRef>
        <a:fillRef idx="3">
          <a:scrgbClr r="0" g="0" b="0"/>
        </a:fillRef>
        <a:effectRef idx="3">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lestone Corporate Template_Widescreen_2019.pptx" id="{EE39AB32-5A0A-4681-B1DA-811D3C99F3B1}" vid="{C82F14B1-4AE4-4103-9848-FA619ED09373}"/>
    </a:ext>
  </a:extLst>
</a:theme>
</file>

<file path=ppt/theme/theme5.xml><?xml version="1.0" encoding="utf-8"?>
<a:theme xmlns:a="http://schemas.openxmlformats.org/drawingml/2006/main" name="3_Milestone Master PowerPoint">
  <a:themeElements>
    <a:clrScheme name="Custom 4">
      <a:dk1>
        <a:srgbClr val="000000"/>
      </a:dk1>
      <a:lt1>
        <a:srgbClr val="FFFFFF"/>
      </a:lt1>
      <a:dk2>
        <a:srgbClr val="C3C1DF"/>
      </a:dk2>
      <a:lt2>
        <a:srgbClr val="FAF6EE"/>
      </a:lt2>
      <a:accent1>
        <a:srgbClr val="503291"/>
      </a:accent1>
      <a:accent2>
        <a:srgbClr val="20BDCE"/>
      </a:accent2>
      <a:accent3>
        <a:srgbClr val="9CD7DB"/>
      </a:accent3>
      <a:accent4>
        <a:srgbClr val="C3C1DE"/>
      </a:accent4>
      <a:accent5>
        <a:srgbClr val="D7DBDD"/>
      </a:accent5>
      <a:accent6>
        <a:srgbClr val="F4834D"/>
      </a:accent6>
      <a:hlink>
        <a:srgbClr val="20BDCE"/>
      </a:hlink>
      <a:folHlink>
        <a:srgbClr val="5032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cene3d>
          <a:camera prst="orthographicFront">
            <a:rot lat="0" lon="0" rev="0"/>
          </a:camera>
          <a:lightRig rig="threePt" dir="t">
            <a:rot lat="0" lon="0" rev="1200000"/>
          </a:lightRig>
        </a:scene3d>
        <a:sp3d/>
      </a:spPr>
      <a:bodyPr lIns="91440" tIns="91440" bIns="91440" rtlCol="0" anchor="t"/>
      <a:lstStyle>
        <a:defPPr algn="ctr">
          <a:defRPr sz="1200" dirty="0" err="1" smtClean="0">
            <a:solidFill>
              <a:srgbClr val="FFFFFF"/>
            </a:solidFill>
            <a:latin typeface="Arial" panose="020B0604020202020204" pitchFamily="34" charset="0"/>
            <a:cs typeface="Arial" panose="020B0604020202020204" pitchFamily="34" charset="0"/>
          </a:defRPr>
        </a:defPPr>
      </a:lstStyle>
      <a:style>
        <a:lnRef idx="0">
          <a:schemeClr val="lt1">
            <a:hueOff val="0"/>
            <a:satOff val="0"/>
            <a:lumOff val="0"/>
            <a:alphaOff val="0"/>
          </a:schemeClr>
        </a:lnRef>
        <a:fillRef idx="3">
          <a:scrgbClr r="0" g="0" b="0"/>
        </a:fillRef>
        <a:effectRef idx="3">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lestone Corporate Template_Widescreen_2019.pptx" id="{EE39AB32-5A0A-4681-B1DA-811D3C99F3B1}" vid="{C82F14B1-4AE4-4103-9848-FA619ED09373}"/>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CF1D9BEB05B646B1C989DAC98516F5" ma:contentTypeVersion="14" ma:contentTypeDescription="Create a new document." ma:contentTypeScope="" ma:versionID="15b06963dca1c050fed0453292d9ebb2">
  <xsd:schema xmlns:xsd="http://www.w3.org/2001/XMLSchema" xmlns:xs="http://www.w3.org/2001/XMLSchema" xmlns:p="http://schemas.microsoft.com/office/2006/metadata/properties" xmlns:ns2="3664e8bf-e63f-40e7-97b6-41288e573219" xmlns:ns3="353ebf5b-216a-4668-b5b2-6538a9d2a4e0" targetNamespace="http://schemas.microsoft.com/office/2006/metadata/properties" ma:root="true" ma:fieldsID="6cdef176708339ceeba7c9ebab801d38" ns2:_="" ns3:_="">
    <xsd:import namespace="3664e8bf-e63f-40e7-97b6-41288e573219"/>
    <xsd:import namespace="353ebf5b-216a-4668-b5b2-6538a9d2a4e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64e8bf-e63f-40e7-97b6-41288e573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a12c4d5-e153-441a-a251-00ea2fff6b5b"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3ebf5b-216a-4668-b5b2-6538a9d2a4e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74d0c4c-90d1-4f60-a638-c077eacfd083}" ma:internalName="TaxCatchAll" ma:showField="CatchAllData" ma:web="353ebf5b-216a-4668-b5b2-6538a9d2a4e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64e8bf-e63f-40e7-97b6-41288e573219">
      <Terms xmlns="http://schemas.microsoft.com/office/infopath/2007/PartnerControls"/>
    </lcf76f155ced4ddcb4097134ff3c332f>
    <TaxCatchAll xmlns="353ebf5b-216a-4668-b5b2-6538a9d2a4e0" xsi:nil="true"/>
    <SharedWithUsers xmlns="353ebf5b-216a-4668-b5b2-6538a9d2a4e0">
      <UserInfo>
        <DisplayName>David Bharucha</DisplayName>
        <AccountId>600</AccountId>
        <AccountType/>
      </UserInfo>
      <UserInfo>
        <DisplayName>Joseph Oliveto</DisplayName>
        <AccountId>22</AccountId>
        <AccountType/>
      </UserInfo>
      <UserInfo>
        <DisplayName>Amit Hasija</DisplayName>
        <AccountId>23</AccountId>
        <AccountType/>
      </UserInfo>
      <UserInfo>
        <DisplayName>Kim Fox</DisplayName>
        <AccountId>3184</AccountId>
        <AccountType/>
      </UserInfo>
      <UserInfo>
        <DisplayName>Scott Pritchett</DisplayName>
        <AccountId>841</AccountId>
        <AccountType/>
      </UserInfo>
      <UserInfo>
        <DisplayName>Matt Jones</DisplayName>
        <AccountId>1290</AccountId>
        <AccountType/>
      </UserInfo>
      <UserInfo>
        <DisplayName>Guy Rousseau</DisplayName>
        <AccountId>26</AccountId>
        <AccountType/>
      </UserInfo>
      <UserInfo>
        <DisplayName>Jeff Nelson</DisplayName>
        <AccountId>25</AccountId>
        <AccountType/>
      </UserInfo>
      <UserInfo>
        <DisplayName>Lorenz Muller</DisplayName>
        <AccountId>20</AccountId>
        <AccountType/>
      </UserInfo>
      <UserInfo>
        <DisplayName>Anita Holz</DisplayName>
        <AccountId>1102</AccountId>
        <AccountType/>
      </UserInfo>
      <UserInfo>
        <DisplayName>James Nunez</DisplayName>
        <AccountId>2284</AccountId>
        <AccountType/>
      </UserInfo>
      <UserInfo>
        <DisplayName>Rick Sherwood</DisplayName>
        <AccountId>18</AccountId>
        <AccountType/>
      </UserInfo>
    </SharedWithUsers>
  </documentManagement>
</p:properties>
</file>

<file path=customXml/itemProps1.xml><?xml version="1.0" encoding="utf-8"?>
<ds:datastoreItem xmlns:ds="http://schemas.openxmlformats.org/officeDocument/2006/customXml" ds:itemID="{EA51D9F3-3099-4101-8085-B81459CCBA75}">
  <ds:schemaRefs>
    <ds:schemaRef ds:uri="353ebf5b-216a-4668-b5b2-6538a9d2a4e0"/>
    <ds:schemaRef ds:uri="3664e8bf-e63f-40e7-97b6-41288e5732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7CFBA306-A956-431E-A2FB-DCA1445F3768}">
  <ds:schemaRefs>
    <ds:schemaRef ds:uri="http://schemas.microsoft.com/sharepoint/v3/contenttype/forms"/>
  </ds:schemaRefs>
</ds:datastoreItem>
</file>

<file path=customXml/itemProps3.xml><?xml version="1.0" encoding="utf-8"?>
<ds:datastoreItem xmlns:ds="http://schemas.openxmlformats.org/officeDocument/2006/customXml" ds:itemID="{B6292BCB-21BD-4E6D-8B29-5908CEB9F9EE}">
  <ds:schemaRefs>
    <ds:schemaRef ds:uri="353ebf5b-216a-4668-b5b2-6538a9d2a4e0"/>
    <ds:schemaRef ds:uri="3664e8bf-e63f-40e7-97b6-41288e5732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5740</Words>
  <Application>Microsoft Office PowerPoint</Application>
  <PresentationFormat>On-screen Show (16:9)</PresentationFormat>
  <Paragraphs>697</Paragraphs>
  <Slides>33</Slides>
  <Notes>29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33</vt:i4>
      </vt:variant>
    </vt:vector>
  </HeadingPairs>
  <TitlesOfParts>
    <vt:vector size="51" baseType="lpstr">
      <vt:lpstr>ＭＳ Ｐゴシック</vt:lpstr>
      <vt:lpstr>AppleSymbols</vt:lpstr>
      <vt:lpstr>arboria</vt:lpstr>
      <vt:lpstr>Arial</vt:lpstr>
      <vt:lpstr>Book Antiqua</vt:lpstr>
      <vt:lpstr>Calibri</vt:lpstr>
      <vt:lpstr>Calibri Light</vt:lpstr>
      <vt:lpstr>Century Gothic</vt:lpstr>
      <vt:lpstr>Corbel</vt:lpstr>
      <vt:lpstr>Helvetica</vt:lpstr>
      <vt:lpstr>LucidaGrande</vt:lpstr>
      <vt:lpstr>System Font Regular</vt:lpstr>
      <vt:lpstr>Times New Roman</vt:lpstr>
      <vt:lpstr>Milestone Master PowerPoint</vt:lpstr>
      <vt:lpstr>Custom Design</vt:lpstr>
      <vt:lpstr>1_Milestone Master PowerPoint</vt:lpstr>
      <vt:lpstr>2_Milestone Master PowerPoint</vt:lpstr>
      <vt:lpstr>3_Milestone Master PowerPoint</vt:lpstr>
      <vt:lpstr>PowerPoint Presentation</vt:lpstr>
      <vt:lpstr>Forward Looking Statement</vt:lpstr>
      <vt:lpstr>Milestone Pharmaceuticals: Aspiring to Give Patients Control over Common Heart Conditions</vt:lpstr>
      <vt:lpstr>Etripamil Nasal Spray: A Novel CCB Designed to be Fast, Portable, ​and Patient-Empowering</vt:lpstr>
      <vt:lpstr>Atrial Arrhythmias with a Common Patient Burden &amp; Cardiac Target</vt:lpstr>
      <vt:lpstr>Current Treatment of Acute Attacks in the Emergency  Department are Burdensome and Costly</vt:lpstr>
      <vt:lpstr>PSVT and AFib-RVR Populations in the US</vt:lpstr>
      <vt:lpstr>CARDAMYST is a Novel L-type Investigational Calcium Channel Blocker Designed to Treat Episodes Quickly</vt:lpstr>
      <vt:lpstr>Current US PSVT Market </vt:lpstr>
      <vt:lpstr>Core PSVT Market is Addressable Now*, with Large Potential for Expansion</vt:lpstr>
      <vt:lpstr>CARDAMYST Has Substantial Potential Value for Stakeholder Groups If Approved</vt:lpstr>
      <vt:lpstr>Cardiologists Expect to Prescribe CARDAMYST to the Majority of Unablated Patients with PSVT</vt:lpstr>
      <vt:lpstr>Management of Patients with PSVT and Call Point Targeting</vt:lpstr>
      <vt:lpstr>Peak US Market Opportunity for CARDAMYST in PSVT</vt:lpstr>
      <vt:lpstr>Peak US Market Opportunity for CARDAMYST in PSVT and AFib-RVR</vt:lpstr>
      <vt:lpstr>Clinical Pipeline Advancement for Etripamil</vt:lpstr>
      <vt:lpstr>Comprehensive Data Supports FDA New Drug Application  for Rapid Conversion of SVT Episodes to Sinus Rhythm in Adults</vt:lpstr>
      <vt:lpstr>Positive Phase 3 RAPID Trial in Patients with PSVT</vt:lpstr>
      <vt:lpstr>Data Indicate Fast Conversion to Normal Sinus Rhythm (NSR) RAPID Study</vt:lpstr>
      <vt:lpstr>Fewer Medical Interventions and Emergency Department Visits RAPID &amp; NODE-301 Studies</vt:lpstr>
      <vt:lpstr>CARDAMYST Well-Tolerated with a Favorable Safety Profile RAPID Study – Safety Events</vt:lpstr>
      <vt:lpstr>PSVT &amp; AFib-RVR Populations in the US</vt:lpstr>
      <vt:lpstr>AFib-RVR – Acute Treatment Scenarios</vt:lpstr>
      <vt:lpstr>Potential Use Cases of Etripamil for AFib-RVR</vt:lpstr>
      <vt:lpstr>ReVeRA - Phase 2 Proof of Concept Trial of Etripamil in AFib-RVR in the Emergency Department Setting</vt:lpstr>
      <vt:lpstr>ReVeRA – Substantial &amp; Rapid Reduction in VR with Etripamil</vt:lpstr>
      <vt:lpstr>ReVeRA Study: TSQM-9 PRO1 Assessment &amp; Results</vt:lpstr>
      <vt:lpstr>Proposed Phase 3 Registrational Study in AFib-RVR</vt:lpstr>
      <vt:lpstr>Financials as of September 30, 2024</vt:lpstr>
      <vt:lpstr>Milestone Pharmaceuticals: Aspiring to Give Patients Control over Common Heart Conditions</vt:lpstr>
      <vt:lpstr>PowerPoint Presentation</vt:lpstr>
      <vt:lpstr>Strategic Financing with RTW Funds launch and commercialization of CARDAMYST in PSVT</vt:lpstr>
      <vt:lpstr>NDA Resubmitted for CARDAMYST in PSVT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Oliveto</dc:creator>
  <cp:lastModifiedBy>Amit Hasija</cp:lastModifiedBy>
  <cp:revision>1</cp:revision>
  <cp:lastPrinted>2024-11-11T22:48:04Z</cp:lastPrinted>
  <dcterms:created xsi:type="dcterms:W3CDTF">2020-05-20T17:13:49Z</dcterms:created>
  <dcterms:modified xsi:type="dcterms:W3CDTF">2025-01-10T21:25:29Z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0x0101008BCF1D9BEB05B646B1C989DAC98516F5</vt:lpwstr>
  </property>
  <property fmtid="{D5CDD505-2E9C-101B-9397-08002B2CF9AE}" pid="3" name="MediaServiceImageTags">
    <vt:lpwstr/>
  </property>
</Properties>
</file>